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70" r:id="rId2"/>
  </p:sldMasterIdLst>
  <p:notesMasterIdLst>
    <p:notesMasterId r:id="rId31"/>
  </p:notesMasterIdLst>
  <p:handoutMasterIdLst>
    <p:handoutMasterId r:id="rId32"/>
  </p:handoutMasterIdLst>
  <p:sldIdLst>
    <p:sldId id="256" r:id="rId3"/>
    <p:sldId id="272" r:id="rId4"/>
    <p:sldId id="273" r:id="rId5"/>
    <p:sldId id="275" r:id="rId6"/>
    <p:sldId id="257" r:id="rId7"/>
    <p:sldId id="258" r:id="rId8"/>
    <p:sldId id="259" r:id="rId9"/>
    <p:sldId id="260" r:id="rId10"/>
    <p:sldId id="261" r:id="rId11"/>
    <p:sldId id="262" r:id="rId12"/>
    <p:sldId id="263" r:id="rId13"/>
    <p:sldId id="264" r:id="rId14"/>
    <p:sldId id="265" r:id="rId15"/>
    <p:sldId id="267" r:id="rId16"/>
    <p:sldId id="268" r:id="rId17"/>
    <p:sldId id="270" r:id="rId18"/>
    <p:sldId id="266" r:id="rId19"/>
    <p:sldId id="276" r:id="rId20"/>
    <p:sldId id="277" r:id="rId21"/>
    <p:sldId id="278" r:id="rId22"/>
    <p:sldId id="279" r:id="rId23"/>
    <p:sldId id="280" r:id="rId24"/>
    <p:sldId id="282" r:id="rId25"/>
    <p:sldId id="283" r:id="rId26"/>
    <p:sldId id="284" r:id="rId27"/>
    <p:sldId id="285" r:id="rId28"/>
    <p:sldId id="274" r:id="rId29"/>
    <p:sldId id="271" r:id="rId3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B335"/>
    <a:srgbClr val="53C7E7"/>
    <a:srgbClr val="2A7D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3"/>
  </p:normalViewPr>
  <p:slideViewPr>
    <p:cSldViewPr snapToGrid="0" snapToObjects="1">
      <p:cViewPr>
        <p:scale>
          <a:sx n="65" d="100"/>
          <a:sy n="65" d="100"/>
        </p:scale>
        <p:origin x="1320" y="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jdcity-dc\City%20Recorder\City%20Manager\Economic%20Development\School%20District%203%20Enrollmen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062236817580604E-2"/>
          <c:y val="4.2653062952414125E-2"/>
          <c:w val="0.92263581929567107"/>
          <c:h val="0.80355391304771728"/>
        </c:manualLayout>
      </c:layout>
      <c:barChart>
        <c:barDir val="col"/>
        <c:grouping val="clustered"/>
        <c:varyColors val="0"/>
        <c:ser>
          <c:idx val="0"/>
          <c:order val="0"/>
          <c:tx>
            <c:strRef>
              <c:f>Sheet1!$B$2</c:f>
              <c:strCache>
                <c:ptCount val="1"/>
                <c:pt idx="0">
                  <c:v>Enrollment</c:v>
                </c:pt>
              </c:strCache>
            </c:strRef>
          </c:tx>
          <c:spPr>
            <a:solidFill>
              <a:schemeClr val="accent1"/>
            </a:solidFill>
            <a:ln>
              <a:noFill/>
            </a:ln>
            <a:effectLst/>
          </c:spPr>
          <c:invertIfNegative val="0"/>
          <c:trendline>
            <c:spPr>
              <a:ln w="19050" cap="rnd">
                <a:solidFill>
                  <a:schemeClr val="accent1"/>
                </a:solidFill>
                <a:prstDash val="sysDot"/>
              </a:ln>
              <a:effectLst/>
            </c:spPr>
            <c:trendlineType val="linear"/>
            <c:dispRSqr val="1"/>
            <c:dispEq val="1"/>
            <c:trendlineLbl>
              <c:layout>
                <c:manualLayout>
                  <c:x val="3.8575701685072135E-2"/>
                  <c:y val="-0.22957345397624104"/>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cat>
            <c:strRef>
              <c:f>Sheet1!$A$3:$A$19</c:f>
              <c:strCach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strCache>
            </c:strRef>
          </c:cat>
          <c:val>
            <c:numRef>
              <c:f>Sheet1!$B$3:$B$19</c:f>
              <c:numCache>
                <c:formatCode>General</c:formatCode>
                <c:ptCount val="17"/>
                <c:pt idx="0">
                  <c:v>982</c:v>
                </c:pt>
                <c:pt idx="1">
                  <c:v>929</c:v>
                </c:pt>
                <c:pt idx="2">
                  <c:v>880</c:v>
                </c:pt>
                <c:pt idx="3">
                  <c:v>874</c:v>
                </c:pt>
                <c:pt idx="4">
                  <c:v>814</c:v>
                </c:pt>
                <c:pt idx="5">
                  <c:v>769</c:v>
                </c:pt>
                <c:pt idx="6">
                  <c:v>785</c:v>
                </c:pt>
                <c:pt idx="7">
                  <c:v>750</c:v>
                </c:pt>
                <c:pt idx="8">
                  <c:v>740</c:v>
                </c:pt>
                <c:pt idx="9">
                  <c:v>722</c:v>
                </c:pt>
                <c:pt idx="10">
                  <c:v>683</c:v>
                </c:pt>
                <c:pt idx="11">
                  <c:v>671</c:v>
                </c:pt>
                <c:pt idx="12">
                  <c:v>621</c:v>
                </c:pt>
                <c:pt idx="13">
                  <c:v>611</c:v>
                </c:pt>
                <c:pt idx="14">
                  <c:v>617</c:v>
                </c:pt>
                <c:pt idx="15">
                  <c:v>592</c:v>
                </c:pt>
                <c:pt idx="16">
                  <c:v>615</c:v>
                </c:pt>
              </c:numCache>
            </c:numRef>
          </c:val>
          <c:extLst>
            <c:ext xmlns:c16="http://schemas.microsoft.com/office/drawing/2014/chart" uri="{C3380CC4-5D6E-409C-BE32-E72D297353CC}">
              <c16:uniqueId val="{00000000-C80B-495F-A2E7-B2020BD29AF3}"/>
            </c:ext>
          </c:extLst>
        </c:ser>
        <c:dLbls>
          <c:showLegendKey val="0"/>
          <c:showVal val="0"/>
          <c:showCatName val="0"/>
          <c:showSerName val="0"/>
          <c:showPercent val="0"/>
          <c:showBubbleSize val="0"/>
        </c:dLbls>
        <c:gapWidth val="219"/>
        <c:overlap val="-27"/>
        <c:axId val="345245120"/>
        <c:axId val="345245904"/>
      </c:barChart>
      <c:catAx>
        <c:axId val="34524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5245904"/>
        <c:crosses val="autoZero"/>
        <c:auto val="1"/>
        <c:lblAlgn val="ctr"/>
        <c:lblOffset val="100"/>
        <c:noMultiLvlLbl val="0"/>
      </c:catAx>
      <c:valAx>
        <c:axId val="345245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5245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B07BA824-5653-0248-9715-0E959896D80A}" type="datetimeFigureOut">
              <a:rPr lang="en-US" smtClean="0"/>
              <a:t>2/6/2020</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1A46964-DD62-CC4E-A5D4-5D8AC0A84417}" type="slidenum">
              <a:rPr lang="en-US" smtClean="0"/>
              <a:t>‹#›</a:t>
            </a:fld>
            <a:endParaRPr lang="en-US"/>
          </a:p>
        </p:txBody>
      </p:sp>
    </p:spTree>
    <p:extLst>
      <p:ext uri="{BB962C8B-B14F-4D97-AF65-F5344CB8AC3E}">
        <p14:creationId xmlns:p14="http://schemas.microsoft.com/office/powerpoint/2010/main" val="2987398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B978B26-83F6-954C-B32E-B34C351DFE3B}" type="datetimeFigureOut">
              <a:rPr lang="en-US" smtClean="0"/>
              <a:t>2/6/2020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D26ABFB6-1E41-9347-B5EF-129377911FDA}" type="slidenum">
              <a:rPr lang="en-US" smtClean="0"/>
              <a:t>‹#›</a:t>
            </a:fld>
            <a:endParaRPr lang="en-US"/>
          </a:p>
        </p:txBody>
      </p:sp>
    </p:spTree>
    <p:extLst>
      <p:ext uri="{BB962C8B-B14F-4D97-AF65-F5344CB8AC3E}">
        <p14:creationId xmlns:p14="http://schemas.microsoft.com/office/powerpoint/2010/main" val="38087408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6ABFB6-1E41-9347-B5EF-129377911FDA}" type="slidenum">
              <a:rPr lang="en-US" smtClean="0"/>
              <a:t>1</a:t>
            </a:fld>
            <a:endParaRPr lang="en-US"/>
          </a:p>
        </p:txBody>
      </p:sp>
    </p:spTree>
    <p:extLst>
      <p:ext uri="{BB962C8B-B14F-4D97-AF65-F5344CB8AC3E}">
        <p14:creationId xmlns:p14="http://schemas.microsoft.com/office/powerpoint/2010/main" val="2475408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6ABFB6-1E41-9347-B5EF-129377911FDA}" type="slidenum">
              <a:rPr lang="en-US" smtClean="0"/>
              <a:t>5</a:t>
            </a:fld>
            <a:endParaRPr lang="en-US"/>
          </a:p>
        </p:txBody>
      </p:sp>
    </p:spTree>
    <p:extLst>
      <p:ext uri="{BB962C8B-B14F-4D97-AF65-F5344CB8AC3E}">
        <p14:creationId xmlns:p14="http://schemas.microsoft.com/office/powerpoint/2010/main" val="1400029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s with Image">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15" name="Content Placeholder 14"/>
          <p:cNvSpPr>
            <a:spLocks noGrp="1"/>
          </p:cNvSpPr>
          <p:nvPr>
            <p:ph sz="quarter" idx="10"/>
          </p:nvPr>
        </p:nvSpPr>
        <p:spPr>
          <a:xfrm>
            <a:off x="1116013" y="1181100"/>
            <a:ext cx="7740650" cy="1342693"/>
          </a:xfrm>
          <a:prstGeom prst="rect">
            <a:avLst/>
          </a:prstGeom>
        </p:spPr>
        <p:txBody>
          <a:bodyPr vert="horz"/>
          <a:lstStyle>
            <a:lvl1pPr>
              <a:defRPr sz="2400">
                <a:solidFill>
                  <a:schemeClr val="tx1">
                    <a:lumMod val="65000"/>
                    <a:lumOff val="35000"/>
                  </a:schemeClr>
                </a:solidFill>
                <a:latin typeface="Georgia"/>
              </a:defRPr>
            </a:lvl1pPr>
            <a:lvl2pPr>
              <a:defRPr sz="2000">
                <a:solidFill>
                  <a:schemeClr val="tx1">
                    <a:lumMod val="65000"/>
                    <a:lumOff val="35000"/>
                  </a:schemeClr>
                </a:solidFill>
                <a:latin typeface="Georgia"/>
              </a:defRPr>
            </a:lvl2pPr>
            <a:lvl3pPr>
              <a:defRPr sz="1600">
                <a:solidFill>
                  <a:schemeClr val="tx1">
                    <a:lumMod val="65000"/>
                    <a:lumOff val="35000"/>
                  </a:schemeClr>
                </a:solidFill>
                <a:latin typeface="Georgia"/>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7" name="Picture Placeholder 16"/>
          <p:cNvSpPr>
            <a:spLocks noGrp="1"/>
          </p:cNvSpPr>
          <p:nvPr>
            <p:ph type="pic" sz="quarter" idx="11" hasCustomPrompt="1"/>
          </p:nvPr>
        </p:nvSpPr>
        <p:spPr>
          <a:xfrm>
            <a:off x="1116013" y="2784314"/>
            <a:ext cx="8027987" cy="4073686"/>
          </a:xfrm>
          <a:prstGeom prst="rect">
            <a:avLst/>
          </a:prstGeom>
        </p:spPr>
        <p:txBody>
          <a:bodyPr vert="horz"/>
          <a:lstStyle/>
          <a:p>
            <a:r>
              <a:rPr lang="en-US" dirty="0"/>
              <a:t>Image Here</a:t>
            </a:r>
          </a:p>
        </p:txBody>
      </p:sp>
      <p:sp>
        <p:nvSpPr>
          <p:cNvPr id="21"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Tree>
    <p:extLst>
      <p:ext uri="{BB962C8B-B14F-4D97-AF65-F5344CB8AC3E}">
        <p14:creationId xmlns:p14="http://schemas.microsoft.com/office/powerpoint/2010/main" val="630008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Page No Image">
    <p:spTree>
      <p:nvGrpSpPr>
        <p:cNvPr id="1" name=""/>
        <p:cNvGrpSpPr/>
        <p:nvPr/>
      </p:nvGrpSpPr>
      <p:grpSpPr>
        <a:xfrm>
          <a:off x="0" y="0"/>
          <a:ext cx="0" cy="0"/>
          <a:chOff x="0" y="0"/>
          <a:chExt cx="0" cy="0"/>
        </a:xfrm>
      </p:grpSpPr>
      <p:sp>
        <p:nvSpPr>
          <p:cNvPr id="7" name="Title 1"/>
          <p:cNvSpPr txBox="1">
            <a:spLocks/>
          </p:cNvSpPr>
          <p:nvPr userDrawn="1"/>
        </p:nvSpPr>
        <p:spPr>
          <a:xfrm>
            <a:off x="0" y="0"/>
            <a:ext cx="9143999" cy="6857999"/>
          </a:xfrm>
          <a:prstGeom prst="rect">
            <a:avLst/>
          </a:prstGeom>
          <a:solidFill>
            <a:srgbClr val="2A7DE1"/>
          </a:solidFill>
          <a:ln>
            <a:noFill/>
          </a:ln>
        </p:spPr>
        <p:txBody>
          <a:bodyPr anchor="ctr" anchorCtr="1">
            <a:noAutofit/>
          </a:bodyPr>
          <a:lstStyle>
            <a:lvl1pPr marL="0" algn="ctr" defTabSz="457200" rtl="0" eaLnBrk="1" latinLnBrk="0" hangingPunct="1">
              <a:spcBef>
                <a:spcPts val="0"/>
              </a:spcBef>
              <a:buNone/>
              <a:defRPr sz="1800" b="1" i="0" kern="1200" baseline="0">
                <a:solidFill>
                  <a:schemeClr val="tx1">
                    <a:lumMod val="65000"/>
                    <a:lumOff val="35000"/>
                  </a:schemeClr>
                </a:solidFill>
                <a:latin typeface="Lulo Clean One"/>
                <a:ea typeface="+mj-ea"/>
                <a:cs typeface="+mj-cs"/>
              </a:defRPr>
            </a:lvl1pPr>
          </a:lstStyle>
          <a:p>
            <a:r>
              <a:rPr lang="en-US" sz="3600" cap="all" spc="730" dirty="0">
                <a:solidFill>
                  <a:schemeClr val="bg1"/>
                </a:solidFill>
                <a:latin typeface="Helvetica"/>
              </a:rPr>
              <a:t>City of John Day</a:t>
            </a:r>
            <a:br>
              <a:rPr lang="en-US" sz="3600" cap="all" spc="730" dirty="0">
                <a:solidFill>
                  <a:schemeClr val="bg1"/>
                </a:solidFill>
                <a:latin typeface="Helvetica"/>
              </a:rPr>
            </a:br>
            <a:r>
              <a:rPr lang="en-US" sz="3600" cap="all" spc="730" dirty="0">
                <a:solidFill>
                  <a:schemeClr val="bg1"/>
                </a:solidFill>
                <a:latin typeface="Helvetica"/>
              </a:rPr>
              <a:t>Presentation Title</a:t>
            </a:r>
          </a:p>
        </p:txBody>
      </p:sp>
      <p:sp>
        <p:nvSpPr>
          <p:cNvPr id="6" name="Text Placeholder 11"/>
          <p:cNvSpPr>
            <a:spLocks noGrp="1"/>
          </p:cNvSpPr>
          <p:nvPr>
            <p:ph type="body" sz="quarter" idx="14" hasCustomPrompt="1"/>
          </p:nvPr>
        </p:nvSpPr>
        <p:spPr>
          <a:xfrm>
            <a:off x="3305969" y="4445351"/>
            <a:ext cx="2532062" cy="431800"/>
          </a:xfrm>
          <a:prstGeom prst="rect">
            <a:avLst/>
          </a:prstGeom>
        </p:spPr>
        <p:txBody>
          <a:bodyPr vert="horz"/>
          <a:lstStyle>
            <a:lvl1pPr marL="0" indent="0" algn="ctr">
              <a:buFontTx/>
              <a:buNone/>
              <a:defRPr sz="1000" kern="1000" cap="all" spc="150" baseline="0">
                <a:solidFill>
                  <a:schemeClr val="bg1"/>
                </a:solidFill>
                <a:latin typeface="Helvetica"/>
              </a:defRPr>
            </a:lvl1pPr>
          </a:lstStyle>
          <a:p>
            <a:pPr lvl="0"/>
            <a:r>
              <a:rPr lang="en-US" dirty="0"/>
              <a:t>Month, year</a:t>
            </a:r>
          </a:p>
        </p:txBody>
      </p:sp>
    </p:spTree>
    <p:extLst>
      <p:ext uri="{BB962C8B-B14F-4D97-AF65-F5344CB8AC3E}">
        <p14:creationId xmlns:p14="http://schemas.microsoft.com/office/powerpoint/2010/main" val="2292027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txBox="1">
            <a:spLocks/>
          </p:cNvSpPr>
          <p:nvPr userDrawn="1"/>
        </p:nvSpPr>
        <p:spPr>
          <a:xfrm>
            <a:off x="0" y="0"/>
            <a:ext cx="9143999" cy="6857999"/>
          </a:xfrm>
          <a:prstGeom prst="rect">
            <a:avLst/>
          </a:prstGeom>
          <a:solidFill>
            <a:srgbClr val="F5B335"/>
          </a:solidFill>
          <a:ln>
            <a:noFill/>
          </a:ln>
        </p:spPr>
        <p:txBody>
          <a:bodyPr anchor="ctr" anchorCtr="1">
            <a:noAutofit/>
          </a:bodyPr>
          <a:lstStyle>
            <a:lvl1pPr marL="0" algn="ctr" defTabSz="457200" rtl="0" eaLnBrk="1" latinLnBrk="0" hangingPunct="1">
              <a:spcBef>
                <a:spcPts val="0"/>
              </a:spcBef>
              <a:buNone/>
              <a:defRPr sz="1800" b="1" i="0" kern="1200" baseline="0">
                <a:solidFill>
                  <a:schemeClr val="tx1">
                    <a:lumMod val="65000"/>
                    <a:lumOff val="35000"/>
                  </a:schemeClr>
                </a:solidFill>
                <a:latin typeface="Lulo Clean One"/>
                <a:ea typeface="+mj-ea"/>
                <a:cs typeface="+mj-cs"/>
              </a:defRPr>
            </a:lvl1pPr>
          </a:lstStyle>
          <a:p>
            <a:r>
              <a:rPr lang="en-US" sz="3600" cap="all" spc="730" dirty="0">
                <a:solidFill>
                  <a:schemeClr val="bg1"/>
                </a:solidFill>
                <a:latin typeface="Helvetica"/>
              </a:rPr>
              <a:t>City of John Day</a:t>
            </a:r>
            <a:br>
              <a:rPr lang="en-US" sz="3600" cap="all" spc="730" dirty="0">
                <a:solidFill>
                  <a:schemeClr val="bg1"/>
                </a:solidFill>
                <a:latin typeface="Helvetica"/>
              </a:rPr>
            </a:br>
            <a:r>
              <a:rPr lang="en-US" sz="3600" cap="all" spc="730" dirty="0">
                <a:solidFill>
                  <a:schemeClr val="bg1"/>
                </a:solidFill>
                <a:latin typeface="Helvetica"/>
              </a:rPr>
              <a:t>Presentation Title</a:t>
            </a:r>
          </a:p>
        </p:txBody>
      </p:sp>
      <p:sp>
        <p:nvSpPr>
          <p:cNvPr id="4" name="Text Placeholder 11"/>
          <p:cNvSpPr>
            <a:spLocks noGrp="1"/>
          </p:cNvSpPr>
          <p:nvPr>
            <p:ph type="body" sz="quarter" idx="14" hasCustomPrompt="1"/>
          </p:nvPr>
        </p:nvSpPr>
        <p:spPr>
          <a:xfrm>
            <a:off x="3305969" y="4445351"/>
            <a:ext cx="2532062" cy="431800"/>
          </a:xfrm>
          <a:prstGeom prst="rect">
            <a:avLst/>
          </a:prstGeom>
        </p:spPr>
        <p:txBody>
          <a:bodyPr vert="horz"/>
          <a:lstStyle>
            <a:lvl1pPr marL="0" indent="0" algn="ctr">
              <a:buFontTx/>
              <a:buNone/>
              <a:defRPr sz="1000" kern="1000" cap="all" spc="150" baseline="0">
                <a:solidFill>
                  <a:schemeClr val="bg1"/>
                </a:solidFill>
                <a:latin typeface="Helvetica"/>
              </a:defRPr>
            </a:lvl1pPr>
          </a:lstStyle>
          <a:p>
            <a:pPr lvl="0"/>
            <a:r>
              <a:rPr lang="en-US" dirty="0"/>
              <a:t>Month, year</a:t>
            </a:r>
          </a:p>
        </p:txBody>
      </p:sp>
    </p:spTree>
    <p:extLst>
      <p:ext uri="{BB962C8B-B14F-4D97-AF65-F5344CB8AC3E}">
        <p14:creationId xmlns:p14="http://schemas.microsoft.com/office/powerpoint/2010/main" val="42917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Image P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16013" y="1644535"/>
            <a:ext cx="8027987" cy="5213465"/>
          </a:xfrm>
          <a:prstGeom prst="rect">
            <a:avLst/>
          </a:prstGeom>
        </p:spPr>
        <p:txBody>
          <a:bodyPr vert="horz"/>
          <a:lstStyle/>
          <a:p>
            <a:endParaRPr lang="en-US"/>
          </a:p>
        </p:txBody>
      </p:sp>
      <p:sp>
        <p:nvSpPr>
          <p:cNvPr id="8"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10"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
        <p:nvSpPr>
          <p:cNvPr id="5" name="Text Placeholder 4"/>
          <p:cNvSpPr>
            <a:spLocks noGrp="1"/>
          </p:cNvSpPr>
          <p:nvPr>
            <p:ph type="body" sz="quarter" idx="13" hasCustomPrompt="1"/>
          </p:nvPr>
        </p:nvSpPr>
        <p:spPr>
          <a:xfrm>
            <a:off x="1116013" y="1082879"/>
            <a:ext cx="7740650" cy="431800"/>
          </a:xfrm>
          <a:prstGeom prst="rect">
            <a:avLst/>
          </a:prstGeom>
        </p:spPr>
        <p:txBody>
          <a:bodyPr vert="horz"/>
          <a:lstStyle>
            <a:lvl1pPr marL="0" indent="0">
              <a:buFontTx/>
              <a:buNone/>
              <a:defRPr sz="1800">
                <a:solidFill>
                  <a:schemeClr val="tx1">
                    <a:lumMod val="65000"/>
                    <a:lumOff val="35000"/>
                  </a:schemeClr>
                </a:solidFill>
                <a:latin typeface="Georgia"/>
              </a:defRPr>
            </a:lvl1pPr>
          </a:lstStyle>
          <a:p>
            <a:pPr lvl="0"/>
            <a:r>
              <a:rPr lang="en-US" dirty="0"/>
              <a:t>Describe the images here.</a:t>
            </a:r>
          </a:p>
        </p:txBody>
      </p:sp>
    </p:spTree>
    <p:extLst>
      <p:ext uri="{BB962C8B-B14F-4D97-AF65-F5344CB8AC3E}">
        <p14:creationId xmlns:p14="http://schemas.microsoft.com/office/powerpoint/2010/main" val="384539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sp>
        <p:nvSpPr>
          <p:cNvPr id="8" name="Picture Placeholder 3"/>
          <p:cNvSpPr>
            <a:spLocks noGrp="1"/>
          </p:cNvSpPr>
          <p:nvPr>
            <p:ph type="pic" sz="quarter" idx="14"/>
          </p:nvPr>
        </p:nvSpPr>
        <p:spPr>
          <a:xfrm>
            <a:off x="6309014" y="1644535"/>
            <a:ext cx="2548028" cy="2067883"/>
          </a:xfrm>
          <a:prstGeom prst="rect">
            <a:avLst/>
          </a:prstGeom>
        </p:spPr>
        <p:txBody>
          <a:bodyPr vert="horz"/>
          <a:lstStyle/>
          <a:p>
            <a:endParaRPr lang="en-US"/>
          </a:p>
        </p:txBody>
      </p:sp>
      <p:sp>
        <p:nvSpPr>
          <p:cNvPr id="9" name="Picture Placeholder 3"/>
          <p:cNvSpPr>
            <a:spLocks noGrp="1"/>
          </p:cNvSpPr>
          <p:nvPr>
            <p:ph type="pic" sz="quarter" idx="15"/>
          </p:nvPr>
        </p:nvSpPr>
        <p:spPr>
          <a:xfrm>
            <a:off x="3704001" y="1644535"/>
            <a:ext cx="2482903" cy="2067883"/>
          </a:xfrm>
          <a:prstGeom prst="rect">
            <a:avLst/>
          </a:prstGeom>
        </p:spPr>
        <p:txBody>
          <a:bodyPr vert="horz"/>
          <a:lstStyle/>
          <a:p>
            <a:endParaRPr lang="en-US"/>
          </a:p>
        </p:txBody>
      </p:sp>
      <p:sp>
        <p:nvSpPr>
          <p:cNvPr id="10" name="Picture Placeholder 3"/>
          <p:cNvSpPr>
            <a:spLocks noGrp="1"/>
          </p:cNvSpPr>
          <p:nvPr>
            <p:ph type="pic" sz="quarter" idx="16"/>
          </p:nvPr>
        </p:nvSpPr>
        <p:spPr>
          <a:xfrm>
            <a:off x="1098989" y="1644535"/>
            <a:ext cx="2482903" cy="2067883"/>
          </a:xfrm>
          <a:prstGeom prst="rect">
            <a:avLst/>
          </a:prstGeom>
        </p:spPr>
        <p:txBody>
          <a:bodyPr vert="horz"/>
          <a:lstStyle/>
          <a:p>
            <a:endParaRPr lang="en-US"/>
          </a:p>
        </p:txBody>
      </p:sp>
      <p:sp>
        <p:nvSpPr>
          <p:cNvPr id="11" name="Picture Placeholder 3"/>
          <p:cNvSpPr>
            <a:spLocks noGrp="1"/>
          </p:cNvSpPr>
          <p:nvPr>
            <p:ph type="pic" sz="quarter" idx="17"/>
          </p:nvPr>
        </p:nvSpPr>
        <p:spPr>
          <a:xfrm>
            <a:off x="6308635" y="3832251"/>
            <a:ext cx="2548028" cy="2067883"/>
          </a:xfrm>
          <a:prstGeom prst="rect">
            <a:avLst/>
          </a:prstGeom>
        </p:spPr>
        <p:txBody>
          <a:bodyPr vert="horz"/>
          <a:lstStyle/>
          <a:p>
            <a:endParaRPr lang="en-US"/>
          </a:p>
        </p:txBody>
      </p:sp>
      <p:sp>
        <p:nvSpPr>
          <p:cNvPr id="12" name="Picture Placeholder 3"/>
          <p:cNvSpPr>
            <a:spLocks noGrp="1"/>
          </p:cNvSpPr>
          <p:nvPr>
            <p:ph type="pic" sz="quarter" idx="18"/>
          </p:nvPr>
        </p:nvSpPr>
        <p:spPr>
          <a:xfrm>
            <a:off x="3703622" y="3832251"/>
            <a:ext cx="2482903" cy="2067883"/>
          </a:xfrm>
          <a:prstGeom prst="rect">
            <a:avLst/>
          </a:prstGeom>
        </p:spPr>
        <p:txBody>
          <a:bodyPr vert="horz"/>
          <a:lstStyle/>
          <a:p>
            <a:endParaRPr lang="en-US"/>
          </a:p>
        </p:txBody>
      </p:sp>
      <p:sp>
        <p:nvSpPr>
          <p:cNvPr id="13" name="Picture Placeholder 3"/>
          <p:cNvSpPr>
            <a:spLocks noGrp="1"/>
          </p:cNvSpPr>
          <p:nvPr>
            <p:ph type="pic" sz="quarter" idx="19"/>
          </p:nvPr>
        </p:nvSpPr>
        <p:spPr>
          <a:xfrm>
            <a:off x="1098610" y="3832251"/>
            <a:ext cx="2482903" cy="2067883"/>
          </a:xfrm>
          <a:prstGeom prst="rect">
            <a:avLst/>
          </a:prstGeom>
        </p:spPr>
        <p:txBody>
          <a:bodyPr vert="horz"/>
          <a:lstStyle/>
          <a:p>
            <a:endParaRPr lang="en-US"/>
          </a:p>
        </p:txBody>
      </p:sp>
      <p:sp>
        <p:nvSpPr>
          <p:cNvPr id="15"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16"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
        <p:nvSpPr>
          <p:cNvPr id="17" name="Text Placeholder 4"/>
          <p:cNvSpPr>
            <a:spLocks noGrp="1"/>
          </p:cNvSpPr>
          <p:nvPr>
            <p:ph type="body" sz="quarter" idx="13" hasCustomPrompt="1"/>
          </p:nvPr>
        </p:nvSpPr>
        <p:spPr>
          <a:xfrm>
            <a:off x="1116013" y="1082879"/>
            <a:ext cx="7740650" cy="431800"/>
          </a:xfrm>
          <a:prstGeom prst="rect">
            <a:avLst/>
          </a:prstGeom>
        </p:spPr>
        <p:txBody>
          <a:bodyPr vert="horz"/>
          <a:lstStyle>
            <a:lvl1pPr marL="0" indent="0">
              <a:buFontTx/>
              <a:buNone/>
              <a:defRPr sz="1800">
                <a:solidFill>
                  <a:schemeClr val="tx1">
                    <a:lumMod val="65000"/>
                    <a:lumOff val="35000"/>
                  </a:schemeClr>
                </a:solidFill>
                <a:latin typeface="Georgia"/>
              </a:defRPr>
            </a:lvl1pPr>
          </a:lstStyle>
          <a:p>
            <a:pPr lvl="0"/>
            <a:r>
              <a:rPr lang="en-US" dirty="0"/>
              <a:t>Describe the images here.</a:t>
            </a:r>
          </a:p>
        </p:txBody>
      </p:sp>
    </p:spTree>
    <p:extLst>
      <p:ext uri="{BB962C8B-B14F-4D97-AF65-F5344CB8AC3E}">
        <p14:creationId xmlns:p14="http://schemas.microsoft.com/office/powerpoint/2010/main" val="439038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 with Imag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4859338" y="1181100"/>
            <a:ext cx="4284662" cy="5676900"/>
          </a:xfrm>
          <a:prstGeom prst="rect">
            <a:avLst/>
          </a:prstGeom>
        </p:spPr>
        <p:txBody>
          <a:bodyPr vert="horz"/>
          <a:lstStyle/>
          <a:p>
            <a:endParaRPr lang="en-US"/>
          </a:p>
        </p:txBody>
      </p:sp>
      <p:sp>
        <p:nvSpPr>
          <p:cNvPr id="6"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8"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
        <p:nvSpPr>
          <p:cNvPr id="11" name="Content Placeholder 14"/>
          <p:cNvSpPr>
            <a:spLocks noGrp="1"/>
          </p:cNvSpPr>
          <p:nvPr>
            <p:ph sz="quarter" idx="10"/>
          </p:nvPr>
        </p:nvSpPr>
        <p:spPr>
          <a:xfrm>
            <a:off x="1116013" y="1181100"/>
            <a:ext cx="3475322" cy="5185371"/>
          </a:xfrm>
          <a:prstGeom prst="rect">
            <a:avLst/>
          </a:prstGeom>
        </p:spPr>
        <p:txBody>
          <a:bodyPr vert="horz"/>
          <a:lstStyle>
            <a:lvl1pPr>
              <a:defRPr sz="2400">
                <a:solidFill>
                  <a:schemeClr val="tx1">
                    <a:lumMod val="65000"/>
                    <a:lumOff val="35000"/>
                  </a:schemeClr>
                </a:solidFill>
                <a:latin typeface="Georgia"/>
              </a:defRPr>
            </a:lvl1pPr>
            <a:lvl2pPr>
              <a:defRPr sz="2000">
                <a:solidFill>
                  <a:schemeClr val="tx1">
                    <a:lumMod val="65000"/>
                    <a:lumOff val="35000"/>
                  </a:schemeClr>
                </a:solidFill>
                <a:latin typeface="Georgia"/>
              </a:defRPr>
            </a:lvl2pPr>
            <a:lvl3pPr>
              <a:defRPr sz="1600">
                <a:solidFill>
                  <a:schemeClr val="tx1">
                    <a:lumMod val="65000"/>
                    <a:lumOff val="35000"/>
                  </a:schemeClr>
                </a:solidFill>
                <a:latin typeface="Georgia"/>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3855357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st with Multiple Images">
    <p:spTree>
      <p:nvGrpSpPr>
        <p:cNvPr id="1" name=""/>
        <p:cNvGrpSpPr/>
        <p:nvPr/>
      </p:nvGrpSpPr>
      <p:grpSpPr>
        <a:xfrm>
          <a:off x="0" y="0"/>
          <a:ext cx="0" cy="0"/>
          <a:chOff x="0" y="0"/>
          <a:chExt cx="0" cy="0"/>
        </a:xfrm>
      </p:grpSpPr>
      <p:sp>
        <p:nvSpPr>
          <p:cNvPr id="4" name="Picture Placeholder 8"/>
          <p:cNvSpPr>
            <a:spLocks noGrp="1"/>
          </p:cNvSpPr>
          <p:nvPr>
            <p:ph type="pic" sz="quarter" idx="11"/>
          </p:nvPr>
        </p:nvSpPr>
        <p:spPr>
          <a:xfrm>
            <a:off x="4859338" y="1181100"/>
            <a:ext cx="4284662" cy="2213808"/>
          </a:xfrm>
          <a:prstGeom prst="rect">
            <a:avLst/>
          </a:prstGeom>
        </p:spPr>
        <p:txBody>
          <a:bodyPr vert="horz"/>
          <a:lstStyle/>
          <a:p>
            <a:endParaRPr lang="en-US"/>
          </a:p>
        </p:txBody>
      </p:sp>
      <p:sp>
        <p:nvSpPr>
          <p:cNvPr id="7" name="Picture Placeholder 6"/>
          <p:cNvSpPr>
            <a:spLocks noGrp="1"/>
          </p:cNvSpPr>
          <p:nvPr>
            <p:ph type="pic" sz="quarter" idx="13"/>
          </p:nvPr>
        </p:nvSpPr>
        <p:spPr>
          <a:xfrm>
            <a:off x="4859338" y="3395663"/>
            <a:ext cx="2157412" cy="3462337"/>
          </a:xfrm>
          <a:prstGeom prst="rect">
            <a:avLst/>
          </a:prstGeom>
        </p:spPr>
        <p:txBody>
          <a:bodyPr vert="horz"/>
          <a:lstStyle/>
          <a:p>
            <a:endParaRPr lang="en-US"/>
          </a:p>
        </p:txBody>
      </p:sp>
      <p:sp>
        <p:nvSpPr>
          <p:cNvPr id="8" name="Picture Placeholder 6"/>
          <p:cNvSpPr>
            <a:spLocks noGrp="1"/>
          </p:cNvSpPr>
          <p:nvPr>
            <p:ph type="pic" sz="quarter" idx="14"/>
          </p:nvPr>
        </p:nvSpPr>
        <p:spPr>
          <a:xfrm>
            <a:off x="7016750" y="3393378"/>
            <a:ext cx="2127250" cy="3462337"/>
          </a:xfrm>
          <a:prstGeom prst="rect">
            <a:avLst/>
          </a:prstGeom>
        </p:spPr>
        <p:txBody>
          <a:bodyPr vert="horz"/>
          <a:lstStyle/>
          <a:p>
            <a:endParaRPr lang="en-US"/>
          </a:p>
        </p:txBody>
      </p:sp>
      <p:sp>
        <p:nvSpPr>
          <p:cNvPr id="10"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11"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
        <p:nvSpPr>
          <p:cNvPr id="12" name="Content Placeholder 14"/>
          <p:cNvSpPr>
            <a:spLocks noGrp="1"/>
          </p:cNvSpPr>
          <p:nvPr>
            <p:ph sz="quarter" idx="10"/>
          </p:nvPr>
        </p:nvSpPr>
        <p:spPr>
          <a:xfrm>
            <a:off x="1116013" y="1181100"/>
            <a:ext cx="3475322" cy="5185371"/>
          </a:xfrm>
          <a:prstGeom prst="rect">
            <a:avLst/>
          </a:prstGeom>
        </p:spPr>
        <p:txBody>
          <a:bodyPr vert="horz"/>
          <a:lstStyle>
            <a:lvl1pPr>
              <a:defRPr sz="2400">
                <a:solidFill>
                  <a:schemeClr val="tx1">
                    <a:lumMod val="65000"/>
                    <a:lumOff val="35000"/>
                  </a:schemeClr>
                </a:solidFill>
                <a:latin typeface="Georgia"/>
              </a:defRPr>
            </a:lvl1pPr>
            <a:lvl2pPr>
              <a:defRPr sz="2000">
                <a:solidFill>
                  <a:schemeClr val="tx1">
                    <a:lumMod val="65000"/>
                    <a:lumOff val="35000"/>
                  </a:schemeClr>
                </a:solidFill>
                <a:latin typeface="Georgia"/>
              </a:defRPr>
            </a:lvl2pPr>
            <a:lvl3pPr>
              <a:defRPr sz="1600">
                <a:solidFill>
                  <a:schemeClr val="tx1">
                    <a:lumMod val="65000"/>
                    <a:lumOff val="35000"/>
                  </a:schemeClr>
                </a:solidFill>
                <a:latin typeface="Georgia"/>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2315650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 Page No Image">
    <p:spTree>
      <p:nvGrpSpPr>
        <p:cNvPr id="1" name=""/>
        <p:cNvGrpSpPr/>
        <p:nvPr/>
      </p:nvGrpSpPr>
      <p:grpSpPr>
        <a:xfrm>
          <a:off x="0" y="0"/>
          <a:ext cx="0" cy="0"/>
          <a:chOff x="0" y="0"/>
          <a:chExt cx="0" cy="0"/>
        </a:xfrm>
      </p:grpSpPr>
      <p:sp>
        <p:nvSpPr>
          <p:cNvPr id="5" name="Content Placeholder 14"/>
          <p:cNvSpPr>
            <a:spLocks noGrp="1"/>
          </p:cNvSpPr>
          <p:nvPr>
            <p:ph sz="quarter" idx="10"/>
          </p:nvPr>
        </p:nvSpPr>
        <p:spPr>
          <a:xfrm>
            <a:off x="1116012" y="1181100"/>
            <a:ext cx="7741029" cy="5185371"/>
          </a:xfrm>
          <a:prstGeom prst="rect">
            <a:avLst/>
          </a:prstGeom>
        </p:spPr>
        <p:txBody>
          <a:bodyPr vert="horz"/>
          <a:lstStyle>
            <a:lvl1pPr>
              <a:defRPr sz="2400">
                <a:solidFill>
                  <a:schemeClr val="tx1">
                    <a:lumMod val="65000"/>
                    <a:lumOff val="35000"/>
                  </a:schemeClr>
                </a:solidFill>
                <a:latin typeface="Georgia"/>
              </a:defRPr>
            </a:lvl1pPr>
            <a:lvl2pPr>
              <a:defRPr sz="2000">
                <a:solidFill>
                  <a:schemeClr val="tx1">
                    <a:lumMod val="65000"/>
                    <a:lumOff val="35000"/>
                  </a:schemeClr>
                </a:solidFill>
                <a:latin typeface="Georgia"/>
              </a:defRPr>
            </a:lvl2pPr>
            <a:lvl3pPr>
              <a:defRPr sz="1600">
                <a:solidFill>
                  <a:schemeClr val="tx1">
                    <a:lumMod val="65000"/>
                    <a:lumOff val="35000"/>
                  </a:schemeClr>
                </a:solidFill>
                <a:latin typeface="Georgia"/>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2"/>
            <a:endParaRPr lang="en-US" dirty="0"/>
          </a:p>
        </p:txBody>
      </p:sp>
      <p:sp>
        <p:nvSpPr>
          <p:cNvPr id="6"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7"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Tree>
    <p:extLst>
      <p:ext uri="{BB962C8B-B14F-4D97-AF65-F5344CB8AC3E}">
        <p14:creationId xmlns:p14="http://schemas.microsoft.com/office/powerpoint/2010/main" val="274958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ragraph No Images">
    <p:spTree>
      <p:nvGrpSpPr>
        <p:cNvPr id="1" name=""/>
        <p:cNvGrpSpPr/>
        <p:nvPr/>
      </p:nvGrpSpPr>
      <p:grpSpPr>
        <a:xfrm>
          <a:off x="0" y="0"/>
          <a:ext cx="0" cy="0"/>
          <a:chOff x="0" y="0"/>
          <a:chExt cx="0" cy="0"/>
        </a:xfrm>
      </p:grpSpPr>
      <p:sp>
        <p:nvSpPr>
          <p:cNvPr id="8"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9"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
        <p:nvSpPr>
          <p:cNvPr id="10" name="Text Placeholder 9"/>
          <p:cNvSpPr>
            <a:spLocks noGrp="1"/>
          </p:cNvSpPr>
          <p:nvPr>
            <p:ph type="body" sz="quarter" idx="13" hasCustomPrompt="1"/>
          </p:nvPr>
        </p:nvSpPr>
        <p:spPr>
          <a:xfrm>
            <a:off x="1116012" y="1155700"/>
            <a:ext cx="7741029" cy="5340350"/>
          </a:xfrm>
          <a:prstGeom prst="rect">
            <a:avLst/>
          </a:prstGeom>
        </p:spPr>
        <p:txBody>
          <a:bodyPr vert="horz"/>
          <a:lstStyle>
            <a:lvl1pPr marL="0" marR="0" indent="0" algn="l" defTabSz="457200" rtl="0" eaLnBrk="1" fontAlgn="auto" latinLnBrk="0" hangingPunct="1">
              <a:lnSpc>
                <a:spcPct val="150000"/>
              </a:lnSpc>
              <a:spcBef>
                <a:spcPts val="0"/>
              </a:spcBef>
              <a:spcAft>
                <a:spcPts val="0"/>
              </a:spcAft>
              <a:buClrTx/>
              <a:buSzTx/>
              <a:buFontTx/>
              <a:buNone/>
              <a:tabLst/>
              <a:defRPr sz="1800" baseline="0">
                <a:solidFill>
                  <a:schemeClr val="tx1">
                    <a:lumMod val="65000"/>
                    <a:lumOff val="35000"/>
                  </a:schemeClr>
                </a:solidFill>
                <a:latin typeface="Georgia"/>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dirty="0"/>
              <a:t>Click to edit Master text styles. The ship set ground on the shore of this uncharted desert isle with Gilligan the Skipper too the millionaire and his wife. They were four men living all together yet they were all alone. It's time to play the music. It's time to light the lights. It's time to meet the Muppets on the Muppet Show tonight. Till the one day when the lady met this fellow and they knew it was much more than a hunch. In a freak mishap Ranger 3 and its pilot Captain William Buck Rogers are blown out of their trajectory into an orbit which freezes his life support systems and returns Buck Rogers to Earth five-hundred years later.</a:t>
            </a:r>
          </a:p>
        </p:txBody>
      </p:sp>
    </p:spTree>
    <p:extLst>
      <p:ext uri="{BB962C8B-B14F-4D97-AF65-F5344CB8AC3E}">
        <p14:creationId xmlns:p14="http://schemas.microsoft.com/office/powerpoint/2010/main" val="3794734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Page Single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6858000"/>
          </a:xfrm>
          <a:prstGeom prst="rect">
            <a:avLst/>
          </a:prstGeom>
        </p:spPr>
        <p:txBody>
          <a:bodyPr vert="horz"/>
          <a:lstStyle/>
          <a:p>
            <a:endParaRPr lang="en-US" dirty="0"/>
          </a:p>
          <a:p>
            <a:endParaRPr lang="en-US" dirty="0"/>
          </a:p>
        </p:txBody>
      </p:sp>
      <p:sp>
        <p:nvSpPr>
          <p:cNvPr id="2" name="Title 1"/>
          <p:cNvSpPr>
            <a:spLocks noGrp="1"/>
          </p:cNvSpPr>
          <p:nvPr>
            <p:ph type="ctrTitle" hasCustomPrompt="1"/>
          </p:nvPr>
        </p:nvSpPr>
        <p:spPr>
          <a:xfrm>
            <a:off x="1991411" y="4249742"/>
            <a:ext cx="5161179" cy="2608257"/>
          </a:xfrm>
          <a:prstGeom prst="rect">
            <a:avLst/>
          </a:prstGeom>
          <a:solidFill>
            <a:schemeClr val="bg1"/>
          </a:solidFill>
          <a:ln>
            <a:noFill/>
          </a:ln>
        </p:spPr>
        <p:txBody>
          <a:bodyPr anchor="ctr" anchorCtr="1">
            <a:noAutofit/>
          </a:bodyPr>
          <a:lstStyle>
            <a:lvl1pPr marL="0">
              <a:spcBef>
                <a:spcPts val="0"/>
              </a:spcBef>
              <a:defRPr sz="2800" b="1" i="0" cap="all" spc="300" baseline="0">
                <a:solidFill>
                  <a:schemeClr val="tx1">
                    <a:lumMod val="65000"/>
                    <a:lumOff val="35000"/>
                  </a:schemeClr>
                </a:solidFill>
                <a:latin typeface="Helvetica"/>
              </a:defRPr>
            </a:lvl1pPr>
          </a:lstStyle>
          <a:p>
            <a:r>
              <a:rPr lang="en-US" dirty="0"/>
              <a:t>City of John Day</a:t>
            </a:r>
            <a:br>
              <a:rPr lang="en-US" dirty="0"/>
            </a:br>
            <a:r>
              <a:rPr lang="en-US" dirty="0"/>
              <a:t>Presentation Title</a:t>
            </a:r>
          </a:p>
        </p:txBody>
      </p:sp>
      <p:sp>
        <p:nvSpPr>
          <p:cNvPr id="12" name="Text Placeholder 11"/>
          <p:cNvSpPr>
            <a:spLocks noGrp="1"/>
          </p:cNvSpPr>
          <p:nvPr>
            <p:ph type="body" sz="quarter" idx="14" hasCustomPrompt="1"/>
          </p:nvPr>
        </p:nvSpPr>
        <p:spPr>
          <a:xfrm>
            <a:off x="3305969" y="6277138"/>
            <a:ext cx="2532062" cy="431800"/>
          </a:xfrm>
          <a:prstGeom prst="rect">
            <a:avLst/>
          </a:prstGeom>
        </p:spPr>
        <p:txBody>
          <a:bodyPr vert="horz"/>
          <a:lstStyle>
            <a:lvl1pPr marL="0" indent="0" algn="ctr">
              <a:buFontTx/>
              <a:buNone/>
              <a:defRPr sz="1000" kern="1000" cap="all" spc="150" baseline="0">
                <a:solidFill>
                  <a:schemeClr val="tx1">
                    <a:lumMod val="65000"/>
                    <a:lumOff val="35000"/>
                  </a:schemeClr>
                </a:solidFill>
                <a:latin typeface="Helvetica"/>
              </a:defRPr>
            </a:lvl1pPr>
          </a:lstStyle>
          <a:p>
            <a:pPr lvl="0"/>
            <a:r>
              <a:rPr lang="en-US" dirty="0"/>
              <a:t>Month, year</a:t>
            </a:r>
          </a:p>
        </p:txBody>
      </p:sp>
    </p:spTree>
    <p:extLst>
      <p:ext uri="{BB962C8B-B14F-4D97-AF65-F5344CB8AC3E}">
        <p14:creationId xmlns:p14="http://schemas.microsoft.com/office/powerpoint/2010/main" val="1466387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Page Multiple Images">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991411" y="5096433"/>
            <a:ext cx="5161179" cy="1009517"/>
          </a:xfrm>
          <a:prstGeom prst="rect">
            <a:avLst/>
          </a:prstGeom>
          <a:noFill/>
          <a:ln>
            <a:noFill/>
          </a:ln>
        </p:spPr>
        <p:txBody>
          <a:bodyPr anchor="ctr" anchorCtr="1">
            <a:noAutofit/>
          </a:bodyPr>
          <a:lstStyle>
            <a:lvl1pPr marL="0">
              <a:spcBef>
                <a:spcPts val="0"/>
              </a:spcBef>
              <a:defRPr sz="2400" b="1" i="0" cap="all" spc="190" baseline="0">
                <a:solidFill>
                  <a:schemeClr val="tx1">
                    <a:lumMod val="65000"/>
                    <a:lumOff val="35000"/>
                  </a:schemeClr>
                </a:solidFill>
                <a:latin typeface="Helvetica"/>
              </a:defRPr>
            </a:lvl1pPr>
          </a:lstStyle>
          <a:p>
            <a:r>
              <a:rPr lang="en-US" dirty="0"/>
              <a:t>City of John Day</a:t>
            </a:r>
            <a:br>
              <a:rPr lang="en-US" dirty="0"/>
            </a:br>
            <a:r>
              <a:rPr lang="en-US" dirty="0"/>
              <a:t>Presentation Title</a:t>
            </a:r>
          </a:p>
        </p:txBody>
      </p:sp>
      <p:sp>
        <p:nvSpPr>
          <p:cNvPr id="7" name="Picture Placeholder 6"/>
          <p:cNvSpPr>
            <a:spLocks noGrp="1"/>
          </p:cNvSpPr>
          <p:nvPr>
            <p:ph type="pic" sz="quarter" idx="10"/>
          </p:nvPr>
        </p:nvSpPr>
        <p:spPr>
          <a:xfrm>
            <a:off x="1" y="0"/>
            <a:ext cx="2279386" cy="4852195"/>
          </a:xfrm>
          <a:prstGeom prst="rect">
            <a:avLst/>
          </a:prstGeom>
        </p:spPr>
        <p:txBody>
          <a:bodyPr vert="horz"/>
          <a:lstStyle/>
          <a:p>
            <a:endParaRPr lang="en-US"/>
          </a:p>
        </p:txBody>
      </p:sp>
      <p:sp>
        <p:nvSpPr>
          <p:cNvPr id="12" name="Picture Placeholder 6"/>
          <p:cNvSpPr>
            <a:spLocks noGrp="1"/>
          </p:cNvSpPr>
          <p:nvPr>
            <p:ph type="pic" sz="quarter" idx="11"/>
          </p:nvPr>
        </p:nvSpPr>
        <p:spPr>
          <a:xfrm>
            <a:off x="2279387" y="0"/>
            <a:ext cx="2279386" cy="4852195"/>
          </a:xfrm>
          <a:prstGeom prst="rect">
            <a:avLst/>
          </a:prstGeom>
        </p:spPr>
        <p:txBody>
          <a:bodyPr vert="horz"/>
          <a:lstStyle/>
          <a:p>
            <a:endParaRPr lang="en-US"/>
          </a:p>
        </p:txBody>
      </p:sp>
      <p:sp>
        <p:nvSpPr>
          <p:cNvPr id="13" name="Picture Placeholder 6"/>
          <p:cNvSpPr>
            <a:spLocks noGrp="1"/>
          </p:cNvSpPr>
          <p:nvPr>
            <p:ph type="pic" sz="quarter" idx="12"/>
          </p:nvPr>
        </p:nvSpPr>
        <p:spPr>
          <a:xfrm>
            <a:off x="4558773" y="0"/>
            <a:ext cx="2279386" cy="4852195"/>
          </a:xfrm>
          <a:prstGeom prst="rect">
            <a:avLst/>
          </a:prstGeom>
        </p:spPr>
        <p:txBody>
          <a:bodyPr vert="horz"/>
          <a:lstStyle/>
          <a:p>
            <a:endParaRPr lang="en-US"/>
          </a:p>
        </p:txBody>
      </p:sp>
      <p:sp>
        <p:nvSpPr>
          <p:cNvPr id="14" name="Picture Placeholder 6"/>
          <p:cNvSpPr>
            <a:spLocks noGrp="1"/>
          </p:cNvSpPr>
          <p:nvPr>
            <p:ph type="pic" sz="quarter" idx="13"/>
          </p:nvPr>
        </p:nvSpPr>
        <p:spPr>
          <a:xfrm>
            <a:off x="6838158" y="0"/>
            <a:ext cx="2305841" cy="4852195"/>
          </a:xfrm>
          <a:prstGeom prst="rect">
            <a:avLst/>
          </a:prstGeom>
        </p:spPr>
        <p:txBody>
          <a:bodyPr vert="horz"/>
          <a:lstStyle/>
          <a:p>
            <a:endParaRPr lang="en-US"/>
          </a:p>
        </p:txBody>
      </p:sp>
      <p:sp>
        <p:nvSpPr>
          <p:cNvPr id="16" name="Text Placeholder 11"/>
          <p:cNvSpPr>
            <a:spLocks noGrp="1"/>
          </p:cNvSpPr>
          <p:nvPr>
            <p:ph type="body" sz="quarter" idx="14" hasCustomPrompt="1"/>
          </p:nvPr>
        </p:nvSpPr>
        <p:spPr>
          <a:xfrm>
            <a:off x="3305969" y="6277138"/>
            <a:ext cx="2532062" cy="431800"/>
          </a:xfrm>
          <a:prstGeom prst="rect">
            <a:avLst/>
          </a:prstGeom>
        </p:spPr>
        <p:txBody>
          <a:bodyPr vert="horz"/>
          <a:lstStyle>
            <a:lvl1pPr marL="0" indent="0" algn="ctr">
              <a:buFontTx/>
              <a:buNone/>
              <a:defRPr sz="1000" kern="1000" cap="all" spc="150" baseline="0">
                <a:solidFill>
                  <a:schemeClr val="tx1">
                    <a:lumMod val="65000"/>
                    <a:lumOff val="35000"/>
                  </a:schemeClr>
                </a:solidFill>
                <a:latin typeface="Helvetica"/>
              </a:defRPr>
            </a:lvl1pPr>
          </a:lstStyle>
          <a:p>
            <a:pPr lvl="0"/>
            <a:r>
              <a:rPr lang="en-US" dirty="0"/>
              <a:t>Month, year</a:t>
            </a:r>
          </a:p>
        </p:txBody>
      </p:sp>
    </p:spTree>
    <p:extLst>
      <p:ext uri="{BB962C8B-B14F-4D97-AF65-F5344CB8AC3E}">
        <p14:creationId xmlns:p14="http://schemas.microsoft.com/office/powerpoint/2010/main" val="3835407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emf"/><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stretch>
            <a:fillRect/>
          </a:stretch>
        </p:blipFill>
        <p:spPr>
          <a:xfrm>
            <a:off x="150159" y="0"/>
            <a:ext cx="514723" cy="4220881"/>
          </a:xfrm>
          <a:prstGeom prst="rect">
            <a:avLst/>
          </a:prstGeom>
        </p:spPr>
      </p:pic>
      <p:pic>
        <p:nvPicPr>
          <p:cNvPr id="2" name="Picture 1" descr="cjd_branding-final_0919.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0159" y="6063489"/>
            <a:ext cx="514723" cy="669341"/>
          </a:xfrm>
          <a:prstGeom prst="rect">
            <a:avLst/>
          </a:prstGeom>
        </p:spPr>
      </p:pic>
    </p:spTree>
    <p:extLst>
      <p:ext uri="{BB962C8B-B14F-4D97-AF65-F5344CB8AC3E}">
        <p14:creationId xmlns:p14="http://schemas.microsoft.com/office/powerpoint/2010/main" val="2569379349"/>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73" r:id="rId3"/>
    <p:sldLayoutId id="2147483669" r:id="rId4"/>
    <p:sldLayoutId id="2147483672" r:id="rId5"/>
    <p:sldLayoutId id="2147483674" r:id="rId6"/>
    <p:sldLayoutId id="2147483675"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6"/>
          <a:stretch>
            <a:fillRect/>
          </a:stretch>
        </p:blipFill>
        <p:spPr>
          <a:xfrm>
            <a:off x="1962150" y="4713952"/>
            <a:ext cx="5153025" cy="2144048"/>
          </a:xfrm>
          <a:prstGeom prst="rect">
            <a:avLst/>
          </a:prstGeom>
        </p:spPr>
      </p:pic>
    </p:spTree>
    <p:extLst>
      <p:ext uri="{BB962C8B-B14F-4D97-AF65-F5344CB8AC3E}">
        <p14:creationId xmlns:p14="http://schemas.microsoft.com/office/powerpoint/2010/main" val="2775097282"/>
      </p:ext>
    </p:extLst>
  </p:cSld>
  <p:clrMap bg1="lt1" tx1="dk1" bg2="lt2" tx2="dk2" accent1="accent1" accent2="accent2" accent3="accent3" accent4="accent4" accent5="accent5" accent6="accent6" hlink="hlink" folHlink="folHlink"/>
  <p:sldLayoutIdLst>
    <p:sldLayoutId id="2147483671" r:id="rId1"/>
    <p:sldLayoutId id="2147483679" r:id="rId2"/>
    <p:sldLayoutId id="2147483676" r:id="rId3"/>
    <p:sldLayoutId id="2147483680"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6" name="Title 5">
            <a:extLst>
              <a:ext uri="{FF2B5EF4-FFF2-40B4-BE49-F238E27FC236}">
                <a16:creationId xmlns:a16="http://schemas.microsoft.com/office/drawing/2014/main" id="{56AAD44E-6EDA-C446-90A3-154DC47F4705}"/>
              </a:ext>
            </a:extLst>
          </p:cNvPr>
          <p:cNvSpPr>
            <a:spLocks noGrp="1"/>
          </p:cNvSpPr>
          <p:nvPr>
            <p:ph type="ctrTitle"/>
          </p:nvPr>
        </p:nvSpPr>
        <p:spPr>
          <a:prstGeom prst="rect">
            <a:avLst/>
          </a:prstGeom>
        </p:spPr>
        <p:txBody>
          <a:bodyPr/>
          <a:lstStyle/>
          <a:p>
            <a:r>
              <a:rPr lang="en-US" dirty="0" smtClean="0"/>
              <a:t>John Day</a:t>
            </a:r>
            <a:br>
              <a:rPr lang="en-US" dirty="0" smtClean="0"/>
            </a:br>
            <a:r>
              <a:rPr lang="en-US" dirty="0" smtClean="0"/>
              <a:t>Innovation gateway</a:t>
            </a:r>
            <a:endParaRPr lang="en-US" dirty="0"/>
          </a:p>
        </p:txBody>
      </p:sp>
      <p:sp>
        <p:nvSpPr>
          <p:cNvPr id="8" name="Text Placeholder 7">
            <a:extLst>
              <a:ext uri="{FF2B5EF4-FFF2-40B4-BE49-F238E27FC236}">
                <a16:creationId xmlns:a16="http://schemas.microsoft.com/office/drawing/2014/main" id="{519F3373-3F74-734A-885B-27A27924BF98}"/>
              </a:ext>
            </a:extLst>
          </p:cNvPr>
          <p:cNvSpPr>
            <a:spLocks noGrp="1"/>
          </p:cNvSpPr>
          <p:nvPr>
            <p:ph type="body" sz="quarter" idx="14"/>
          </p:nvPr>
        </p:nvSpPr>
        <p:spPr/>
        <p:txBody>
          <a:bodyPr/>
          <a:lstStyle/>
          <a:p>
            <a:r>
              <a:rPr lang="en-US" dirty="0" smtClean="0"/>
              <a:t>February 6, </a:t>
            </a:r>
            <a:r>
              <a:rPr lang="en-US" dirty="0" smtClean="0"/>
              <a:t>2020</a:t>
            </a:r>
            <a:endParaRPr lang="en-US" dirty="0"/>
          </a:p>
        </p:txBody>
      </p:sp>
    </p:spTree>
    <p:extLst>
      <p:ext uri="{BB962C8B-B14F-4D97-AF65-F5344CB8AC3E}">
        <p14:creationId xmlns:p14="http://schemas.microsoft.com/office/powerpoint/2010/main" val="12611433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tree in a forest&#10;&#10;Description automatically generated">
            <a:extLst>
              <a:ext uri="{FF2B5EF4-FFF2-40B4-BE49-F238E27FC236}">
                <a16:creationId xmlns:a16="http://schemas.microsoft.com/office/drawing/2014/main" id="{B559F2C2-729C-45CA-8035-011C5811F207}"/>
              </a:ext>
            </a:extLst>
          </p:cNvPr>
          <p:cNvPicPr>
            <a:picLocks noGrp="1" noChangeAspect="1"/>
          </p:cNvPicPr>
          <p:nvPr>
            <p:ph type="pic" sz="quarter" idx="14"/>
          </p:nvPr>
        </p:nvPicPr>
        <p:blipFill>
          <a:blip r:embed="rId2"/>
          <a:srcRect l="6008" r="6008"/>
          <a:stretch>
            <a:fillRect/>
          </a:stretch>
        </p:blipFill>
        <p:spPr/>
      </p:pic>
      <p:pic>
        <p:nvPicPr>
          <p:cNvPr id="11" name="Picture Placeholder 10" descr="A tree in a forest&#10;&#10;Description automatically generated">
            <a:extLst>
              <a:ext uri="{FF2B5EF4-FFF2-40B4-BE49-F238E27FC236}">
                <a16:creationId xmlns:a16="http://schemas.microsoft.com/office/drawing/2014/main" id="{5C794277-11B4-496F-A1A0-3CD954B7C237}"/>
              </a:ext>
            </a:extLst>
          </p:cNvPr>
          <p:cNvPicPr>
            <a:picLocks noGrp="1" noChangeAspect="1"/>
          </p:cNvPicPr>
          <p:nvPr>
            <p:ph type="pic" sz="quarter" idx="15"/>
          </p:nvPr>
        </p:nvPicPr>
        <p:blipFill>
          <a:blip r:embed="rId3"/>
          <a:srcRect l="7132" r="7132"/>
          <a:stretch>
            <a:fillRect/>
          </a:stretch>
        </p:blipFill>
        <p:spPr/>
      </p:pic>
      <p:pic>
        <p:nvPicPr>
          <p:cNvPr id="17" name="Picture Placeholder 16" descr="The side of a dirt field&#10;&#10;Description automatically generated">
            <a:extLst>
              <a:ext uri="{FF2B5EF4-FFF2-40B4-BE49-F238E27FC236}">
                <a16:creationId xmlns:a16="http://schemas.microsoft.com/office/drawing/2014/main" id="{4532D9CB-1501-4B51-942E-41007C96F42B}"/>
              </a:ext>
            </a:extLst>
          </p:cNvPr>
          <p:cNvPicPr>
            <a:picLocks noGrp="1" noChangeAspect="1"/>
          </p:cNvPicPr>
          <p:nvPr>
            <p:ph type="pic" sz="quarter" idx="16"/>
          </p:nvPr>
        </p:nvPicPr>
        <p:blipFill>
          <a:blip r:embed="rId4"/>
          <a:srcRect l="7132" r="7132"/>
          <a:stretch>
            <a:fillRect/>
          </a:stretch>
        </p:blipFill>
        <p:spPr/>
      </p:pic>
      <p:pic>
        <p:nvPicPr>
          <p:cNvPr id="29" name="Picture Placeholder 28" descr="A tree next to a body of water&#10;&#10;Description automatically generated">
            <a:extLst>
              <a:ext uri="{FF2B5EF4-FFF2-40B4-BE49-F238E27FC236}">
                <a16:creationId xmlns:a16="http://schemas.microsoft.com/office/drawing/2014/main" id="{C6AB024C-1A98-433A-8E93-DF8E5ED35AFC}"/>
              </a:ext>
            </a:extLst>
          </p:cNvPr>
          <p:cNvPicPr>
            <a:picLocks noGrp="1" noChangeAspect="1"/>
          </p:cNvPicPr>
          <p:nvPr>
            <p:ph type="pic" sz="quarter" idx="17"/>
          </p:nvPr>
        </p:nvPicPr>
        <p:blipFill>
          <a:blip r:embed="rId5"/>
          <a:srcRect l="6008" r="6008"/>
          <a:stretch>
            <a:fillRect/>
          </a:stretch>
        </p:blipFill>
        <p:spPr/>
      </p:pic>
      <p:pic>
        <p:nvPicPr>
          <p:cNvPr id="27" name="Picture Placeholder 26" descr="A person riding a motorcycle down a dirt road&#10;&#10;Description automatically generated">
            <a:extLst>
              <a:ext uri="{FF2B5EF4-FFF2-40B4-BE49-F238E27FC236}">
                <a16:creationId xmlns:a16="http://schemas.microsoft.com/office/drawing/2014/main" id="{889288C7-68CD-42C4-BA73-8903F67D92D7}"/>
              </a:ext>
            </a:extLst>
          </p:cNvPr>
          <p:cNvPicPr>
            <a:picLocks noGrp="1" noChangeAspect="1"/>
          </p:cNvPicPr>
          <p:nvPr>
            <p:ph type="pic" sz="quarter" idx="18"/>
          </p:nvPr>
        </p:nvPicPr>
        <p:blipFill>
          <a:blip r:embed="rId6"/>
          <a:srcRect l="7132" r="7132"/>
          <a:stretch>
            <a:fillRect/>
          </a:stretch>
        </p:blipFill>
        <p:spPr/>
      </p:pic>
      <p:pic>
        <p:nvPicPr>
          <p:cNvPr id="25" name="Picture Placeholder 24" descr="A group of bushes and trees&#10;&#10;Description automatically generated">
            <a:extLst>
              <a:ext uri="{FF2B5EF4-FFF2-40B4-BE49-F238E27FC236}">
                <a16:creationId xmlns:a16="http://schemas.microsoft.com/office/drawing/2014/main" id="{3A37A9AE-DEFD-43DA-A016-7655479F8A08}"/>
              </a:ext>
            </a:extLst>
          </p:cNvPr>
          <p:cNvPicPr>
            <a:picLocks noGrp="1" noChangeAspect="1"/>
          </p:cNvPicPr>
          <p:nvPr>
            <p:ph type="pic" sz="quarter" idx="19"/>
          </p:nvPr>
        </p:nvPicPr>
        <p:blipFill>
          <a:blip r:embed="rId7"/>
          <a:srcRect l="7132" r="7132"/>
          <a:stretch>
            <a:fillRect/>
          </a:stretch>
        </p:blipFill>
        <p:spPr/>
      </p:pic>
      <p:sp>
        <p:nvSpPr>
          <p:cNvPr id="18" name="Title 17">
            <a:extLst>
              <a:ext uri="{FF2B5EF4-FFF2-40B4-BE49-F238E27FC236}">
                <a16:creationId xmlns:a16="http://schemas.microsoft.com/office/drawing/2014/main" id="{40B8DC87-C50C-42AE-9500-4B0AD7DE81AC}"/>
              </a:ext>
            </a:extLst>
          </p:cNvPr>
          <p:cNvSpPr>
            <a:spLocks noGrp="1"/>
          </p:cNvSpPr>
          <p:nvPr>
            <p:ph type="title"/>
          </p:nvPr>
        </p:nvSpPr>
        <p:spPr/>
        <p:txBody>
          <a:bodyPr/>
          <a:lstStyle/>
          <a:p>
            <a:r>
              <a:rPr lang="en-US" dirty="0"/>
              <a:t>TRAIL FEATURES</a:t>
            </a:r>
          </a:p>
        </p:txBody>
      </p:sp>
      <p:sp>
        <p:nvSpPr>
          <p:cNvPr id="19" name="Vertical Text Placeholder 18">
            <a:extLst>
              <a:ext uri="{FF2B5EF4-FFF2-40B4-BE49-F238E27FC236}">
                <a16:creationId xmlns:a16="http://schemas.microsoft.com/office/drawing/2014/main" id="{D292D93E-113C-42A3-8FEB-A2F008FB7145}"/>
              </a:ext>
            </a:extLst>
          </p:cNvPr>
          <p:cNvSpPr>
            <a:spLocks noGrp="1"/>
          </p:cNvSpPr>
          <p:nvPr>
            <p:ph type="body" orient="vert" sz="quarter" idx="12"/>
          </p:nvPr>
        </p:nvSpPr>
        <p:spPr/>
        <p:txBody>
          <a:bodyPr/>
          <a:lstStyle/>
          <a:p>
            <a:r>
              <a:rPr lang="en-US" dirty="0"/>
              <a:t>OPRD | PROJET UPDATES</a:t>
            </a:r>
          </a:p>
          <a:p>
            <a:endParaRPr lang="en-US" dirty="0"/>
          </a:p>
        </p:txBody>
      </p:sp>
      <p:sp>
        <p:nvSpPr>
          <p:cNvPr id="20" name="Text Placeholder 19">
            <a:extLst>
              <a:ext uri="{FF2B5EF4-FFF2-40B4-BE49-F238E27FC236}">
                <a16:creationId xmlns:a16="http://schemas.microsoft.com/office/drawing/2014/main" id="{7FF20980-F254-4AAA-BDD7-676D97A17A9E}"/>
              </a:ext>
            </a:extLst>
          </p:cNvPr>
          <p:cNvSpPr>
            <a:spLocks noGrp="1"/>
          </p:cNvSpPr>
          <p:nvPr>
            <p:ph type="body" sz="quarter" idx="13"/>
          </p:nvPr>
        </p:nvSpPr>
        <p:spPr/>
        <p:txBody>
          <a:bodyPr/>
          <a:lstStyle/>
          <a:p>
            <a:r>
              <a:rPr lang="en-US" dirty="0"/>
              <a:t>Davis Creek Trail (top) features rustic stairs, stone and moderate ascents</a:t>
            </a:r>
          </a:p>
        </p:txBody>
      </p:sp>
      <p:sp>
        <p:nvSpPr>
          <p:cNvPr id="30" name="Text Placeholder 19">
            <a:extLst>
              <a:ext uri="{FF2B5EF4-FFF2-40B4-BE49-F238E27FC236}">
                <a16:creationId xmlns:a16="http://schemas.microsoft.com/office/drawing/2014/main" id="{206D0877-F3D4-45BE-BF6E-E4C59F34711C}"/>
              </a:ext>
            </a:extLst>
          </p:cNvPr>
          <p:cNvSpPr txBox="1">
            <a:spLocks/>
          </p:cNvSpPr>
          <p:nvPr/>
        </p:nvSpPr>
        <p:spPr>
          <a:xfrm>
            <a:off x="1116593" y="6037584"/>
            <a:ext cx="7740650" cy="431800"/>
          </a:xfrm>
          <a:prstGeom prst="rect">
            <a:avLst/>
          </a:prstGeom>
        </p:spPr>
        <p:txBody>
          <a:bodyPr vert="horz"/>
          <a:lstStyle>
            <a:lvl1pPr marL="0" indent="0" algn="l" defTabSz="457200" rtl="0" eaLnBrk="1" latinLnBrk="0" hangingPunct="1">
              <a:spcBef>
                <a:spcPct val="20000"/>
              </a:spcBef>
              <a:buFontTx/>
              <a:buNone/>
              <a:defRPr sz="1800" kern="1200">
                <a:solidFill>
                  <a:schemeClr val="tx1">
                    <a:lumMod val="65000"/>
                    <a:lumOff val="35000"/>
                  </a:schemeClr>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North Trail (bottom) features wide avenues with scenic vistas</a:t>
            </a:r>
          </a:p>
        </p:txBody>
      </p:sp>
    </p:spTree>
    <p:extLst>
      <p:ext uri="{BB962C8B-B14F-4D97-AF65-F5344CB8AC3E}">
        <p14:creationId xmlns:p14="http://schemas.microsoft.com/office/powerpoint/2010/main" val="3782174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descr="A person riding a bike down a dirt road&#10;&#10;Description automatically generated">
            <a:extLst>
              <a:ext uri="{FF2B5EF4-FFF2-40B4-BE49-F238E27FC236}">
                <a16:creationId xmlns:a16="http://schemas.microsoft.com/office/drawing/2014/main" id="{A8677096-F6BD-4FA8-B22A-6F3718AB0B4A}"/>
              </a:ext>
            </a:extLst>
          </p:cNvPr>
          <p:cNvPicPr>
            <a:picLocks noGrp="1" noChangeAspect="1"/>
          </p:cNvPicPr>
          <p:nvPr>
            <p:ph type="pic" sz="quarter" idx="14"/>
          </p:nvPr>
        </p:nvPicPr>
        <p:blipFill>
          <a:blip r:embed="rId2"/>
          <a:srcRect l="6008" r="6008"/>
          <a:stretch>
            <a:fillRect/>
          </a:stretch>
        </p:blipFill>
        <p:spPr/>
      </p:pic>
      <p:pic>
        <p:nvPicPr>
          <p:cNvPr id="31" name="Picture Placeholder 30" descr="A tree in a forest&#10;&#10;Description automatically generated">
            <a:extLst>
              <a:ext uri="{FF2B5EF4-FFF2-40B4-BE49-F238E27FC236}">
                <a16:creationId xmlns:a16="http://schemas.microsoft.com/office/drawing/2014/main" id="{B2E61A64-3FBD-447A-ACFF-0EA50658FAFC}"/>
              </a:ext>
            </a:extLst>
          </p:cNvPr>
          <p:cNvPicPr>
            <a:picLocks noGrp="1" noChangeAspect="1"/>
          </p:cNvPicPr>
          <p:nvPr>
            <p:ph type="pic" sz="quarter" idx="15"/>
          </p:nvPr>
        </p:nvPicPr>
        <p:blipFill>
          <a:blip r:embed="rId3"/>
          <a:srcRect l="7132" r="7132"/>
          <a:stretch>
            <a:fillRect/>
          </a:stretch>
        </p:blipFill>
        <p:spPr/>
      </p:pic>
      <p:pic>
        <p:nvPicPr>
          <p:cNvPr id="27" name="Picture Placeholder 26" descr="A yellow flower in a field&#10;&#10;Description automatically generated">
            <a:extLst>
              <a:ext uri="{FF2B5EF4-FFF2-40B4-BE49-F238E27FC236}">
                <a16:creationId xmlns:a16="http://schemas.microsoft.com/office/drawing/2014/main" id="{0233D875-101F-4C09-B9DD-638C2B93D5E7}"/>
              </a:ext>
            </a:extLst>
          </p:cNvPr>
          <p:cNvPicPr>
            <a:picLocks noGrp="1" noChangeAspect="1"/>
          </p:cNvPicPr>
          <p:nvPr>
            <p:ph type="pic" sz="quarter" idx="16"/>
          </p:nvPr>
        </p:nvPicPr>
        <p:blipFill>
          <a:blip r:embed="rId4"/>
          <a:srcRect l="7132" r="7132"/>
          <a:stretch>
            <a:fillRect/>
          </a:stretch>
        </p:blipFill>
        <p:spPr/>
      </p:pic>
      <p:pic>
        <p:nvPicPr>
          <p:cNvPr id="37" name="Picture Placeholder 36" descr="A yellow flower in a field&#10;&#10;Description automatically generated">
            <a:extLst>
              <a:ext uri="{FF2B5EF4-FFF2-40B4-BE49-F238E27FC236}">
                <a16:creationId xmlns:a16="http://schemas.microsoft.com/office/drawing/2014/main" id="{9F834938-C88E-4DEE-A40E-77301DBB1A66}"/>
              </a:ext>
            </a:extLst>
          </p:cNvPr>
          <p:cNvPicPr>
            <a:picLocks noGrp="1" noChangeAspect="1"/>
          </p:cNvPicPr>
          <p:nvPr>
            <p:ph type="pic" sz="quarter" idx="17"/>
          </p:nvPr>
        </p:nvPicPr>
        <p:blipFill>
          <a:blip r:embed="rId5"/>
          <a:srcRect l="6008" r="6008"/>
          <a:stretch>
            <a:fillRect/>
          </a:stretch>
        </p:blipFill>
        <p:spPr/>
      </p:pic>
      <p:pic>
        <p:nvPicPr>
          <p:cNvPr id="35" name="Picture Placeholder 34" descr="A path with grass and trees&#10;&#10;Description automatically generated">
            <a:extLst>
              <a:ext uri="{FF2B5EF4-FFF2-40B4-BE49-F238E27FC236}">
                <a16:creationId xmlns:a16="http://schemas.microsoft.com/office/drawing/2014/main" id="{E4A9D1C5-47DA-43AE-8B9C-616372A59B5F}"/>
              </a:ext>
            </a:extLst>
          </p:cNvPr>
          <p:cNvPicPr>
            <a:picLocks noGrp="1" noChangeAspect="1"/>
          </p:cNvPicPr>
          <p:nvPr>
            <p:ph type="pic" sz="quarter" idx="18"/>
          </p:nvPr>
        </p:nvPicPr>
        <p:blipFill>
          <a:blip r:embed="rId6"/>
          <a:srcRect l="7132" r="7132"/>
          <a:stretch>
            <a:fillRect/>
          </a:stretch>
        </p:blipFill>
        <p:spPr/>
      </p:pic>
      <p:pic>
        <p:nvPicPr>
          <p:cNvPr id="33" name="Picture Placeholder 32" descr="A tree in a park&#10;&#10;Description automatically generated">
            <a:extLst>
              <a:ext uri="{FF2B5EF4-FFF2-40B4-BE49-F238E27FC236}">
                <a16:creationId xmlns:a16="http://schemas.microsoft.com/office/drawing/2014/main" id="{BA8E0CB6-CE6E-4F26-866E-9AD3CDA462B1}"/>
              </a:ext>
            </a:extLst>
          </p:cNvPr>
          <p:cNvPicPr>
            <a:picLocks noGrp="1" noChangeAspect="1"/>
          </p:cNvPicPr>
          <p:nvPr>
            <p:ph type="pic" sz="quarter" idx="19"/>
          </p:nvPr>
        </p:nvPicPr>
        <p:blipFill>
          <a:blip r:embed="rId7"/>
          <a:srcRect l="7132" r="7132"/>
          <a:stretch>
            <a:fillRect/>
          </a:stretch>
        </p:blipFill>
        <p:spPr/>
      </p:pic>
      <p:sp>
        <p:nvSpPr>
          <p:cNvPr id="17" name="Title 16">
            <a:extLst>
              <a:ext uri="{FF2B5EF4-FFF2-40B4-BE49-F238E27FC236}">
                <a16:creationId xmlns:a16="http://schemas.microsoft.com/office/drawing/2014/main" id="{8A083F67-01D1-4198-B11F-6B7C68C98327}"/>
              </a:ext>
            </a:extLst>
          </p:cNvPr>
          <p:cNvSpPr>
            <a:spLocks noGrp="1"/>
          </p:cNvSpPr>
          <p:nvPr>
            <p:ph type="title"/>
          </p:nvPr>
        </p:nvSpPr>
        <p:spPr/>
        <p:txBody>
          <a:bodyPr/>
          <a:lstStyle/>
          <a:p>
            <a:r>
              <a:rPr lang="en-US" dirty="0"/>
              <a:t>JOHN DAY RIVERFRONT TRAIL</a:t>
            </a:r>
          </a:p>
        </p:txBody>
      </p:sp>
      <p:sp>
        <p:nvSpPr>
          <p:cNvPr id="18" name="Vertical Text Placeholder 17">
            <a:extLst>
              <a:ext uri="{FF2B5EF4-FFF2-40B4-BE49-F238E27FC236}">
                <a16:creationId xmlns:a16="http://schemas.microsoft.com/office/drawing/2014/main" id="{96BF318B-6F1A-4A91-82E6-3043E21E4A41}"/>
              </a:ext>
            </a:extLst>
          </p:cNvPr>
          <p:cNvSpPr>
            <a:spLocks noGrp="1"/>
          </p:cNvSpPr>
          <p:nvPr>
            <p:ph type="body" orient="vert" sz="quarter" idx="12"/>
          </p:nvPr>
        </p:nvSpPr>
        <p:spPr/>
        <p:txBody>
          <a:bodyPr/>
          <a:lstStyle/>
          <a:p>
            <a:r>
              <a:rPr lang="en-US" dirty="0"/>
              <a:t>JOHN DAY INNOVATION GATEWAY</a:t>
            </a:r>
          </a:p>
          <a:p>
            <a:endParaRPr lang="en-US" dirty="0"/>
          </a:p>
        </p:txBody>
      </p:sp>
      <p:sp>
        <p:nvSpPr>
          <p:cNvPr id="19" name="Text Placeholder 18">
            <a:extLst>
              <a:ext uri="{FF2B5EF4-FFF2-40B4-BE49-F238E27FC236}">
                <a16:creationId xmlns:a16="http://schemas.microsoft.com/office/drawing/2014/main" id="{757CF70A-606C-4974-B3CE-B24FEE7F7412}"/>
              </a:ext>
            </a:extLst>
          </p:cNvPr>
          <p:cNvSpPr>
            <a:spLocks noGrp="1"/>
          </p:cNvSpPr>
          <p:nvPr>
            <p:ph type="body" sz="quarter" idx="13"/>
          </p:nvPr>
        </p:nvSpPr>
        <p:spPr/>
        <p:txBody>
          <a:bodyPr/>
          <a:lstStyle/>
          <a:p>
            <a:r>
              <a:rPr lang="en-US" dirty="0"/>
              <a:t>River trail offers 0.25 miles of river views on six- to eight-foot paths</a:t>
            </a:r>
          </a:p>
        </p:txBody>
      </p:sp>
    </p:spTree>
    <p:extLst>
      <p:ext uri="{BB962C8B-B14F-4D97-AF65-F5344CB8AC3E}">
        <p14:creationId xmlns:p14="http://schemas.microsoft.com/office/powerpoint/2010/main" val="1924451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4358E10-2FE7-48F1-9B99-6FBC14314214}"/>
              </a:ext>
            </a:extLst>
          </p:cNvPr>
          <p:cNvSpPr>
            <a:spLocks noGrp="1"/>
          </p:cNvSpPr>
          <p:nvPr>
            <p:ph type="title"/>
          </p:nvPr>
        </p:nvSpPr>
        <p:spPr/>
        <p:txBody>
          <a:bodyPr/>
          <a:lstStyle/>
          <a:p>
            <a:r>
              <a:rPr lang="en-US" dirty="0"/>
              <a:t>PARKS PRIOR TO OPRD GRANTS</a:t>
            </a:r>
          </a:p>
        </p:txBody>
      </p:sp>
      <p:sp>
        <p:nvSpPr>
          <p:cNvPr id="13" name="Vertical Text Placeholder 12">
            <a:extLst>
              <a:ext uri="{FF2B5EF4-FFF2-40B4-BE49-F238E27FC236}">
                <a16:creationId xmlns:a16="http://schemas.microsoft.com/office/drawing/2014/main" id="{DE7D04EA-9C4A-42E7-9970-178D30176510}"/>
              </a:ext>
            </a:extLst>
          </p:cNvPr>
          <p:cNvSpPr>
            <a:spLocks noGrp="1"/>
          </p:cNvSpPr>
          <p:nvPr>
            <p:ph type="body" orient="vert" sz="quarter" idx="12"/>
          </p:nvPr>
        </p:nvSpPr>
        <p:spPr/>
        <p:txBody>
          <a:bodyPr/>
          <a:lstStyle/>
          <a:p>
            <a:r>
              <a:rPr lang="en-US" dirty="0"/>
              <a:t>JOHN DAY INNOVATION GATEWAY</a:t>
            </a:r>
          </a:p>
          <a:p>
            <a:endParaRPr lang="en-US" dirty="0"/>
          </a:p>
        </p:txBody>
      </p:sp>
      <p:sp>
        <p:nvSpPr>
          <p:cNvPr id="14" name="Text Placeholder 13">
            <a:extLst>
              <a:ext uri="{FF2B5EF4-FFF2-40B4-BE49-F238E27FC236}">
                <a16:creationId xmlns:a16="http://schemas.microsoft.com/office/drawing/2014/main" id="{CD7D2C71-3E39-4D19-963D-426335666542}"/>
              </a:ext>
            </a:extLst>
          </p:cNvPr>
          <p:cNvSpPr>
            <a:spLocks noGrp="1"/>
          </p:cNvSpPr>
          <p:nvPr>
            <p:ph type="body" sz="quarter" idx="13"/>
          </p:nvPr>
        </p:nvSpPr>
        <p:spPr/>
        <p:txBody>
          <a:bodyPr/>
          <a:lstStyle/>
          <a:p>
            <a:r>
              <a:rPr lang="en-US" dirty="0"/>
              <a:t>Existing trail systems prior to RTP and Integrated Park System awards</a:t>
            </a:r>
          </a:p>
        </p:txBody>
      </p:sp>
      <p:pic>
        <p:nvPicPr>
          <p:cNvPr id="15" name="Picture Placeholder 14">
            <a:extLst>
              <a:ext uri="{FF2B5EF4-FFF2-40B4-BE49-F238E27FC236}">
                <a16:creationId xmlns:a16="http://schemas.microsoft.com/office/drawing/2014/main" id="{A51320C6-8062-4FB8-A248-2837D3A37A7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980" b="7980"/>
          <a:stretch>
            <a:fillRect/>
          </a:stretch>
        </p:blipFill>
        <p:spPr>
          <a:xfrm>
            <a:off x="1116013" y="1644650"/>
            <a:ext cx="8027987" cy="5213350"/>
          </a:xfrm>
          <a:prstGeom prst="rect">
            <a:avLst/>
          </a:prstGeom>
        </p:spPr>
      </p:pic>
    </p:spTree>
    <p:extLst>
      <p:ext uri="{BB962C8B-B14F-4D97-AF65-F5344CB8AC3E}">
        <p14:creationId xmlns:p14="http://schemas.microsoft.com/office/powerpoint/2010/main" val="30333226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3C4655-CAE7-4F6E-982C-E8739B61A600}"/>
              </a:ext>
            </a:extLst>
          </p:cNvPr>
          <p:cNvSpPr>
            <a:spLocks noGrp="1"/>
          </p:cNvSpPr>
          <p:nvPr>
            <p:ph type="title"/>
          </p:nvPr>
        </p:nvSpPr>
        <p:spPr/>
        <p:txBody>
          <a:bodyPr/>
          <a:lstStyle/>
          <a:p>
            <a:r>
              <a:rPr lang="en-US" dirty="0"/>
              <a:t>INTEGRATED PARK SYSTEM</a:t>
            </a:r>
          </a:p>
        </p:txBody>
      </p:sp>
      <p:sp>
        <p:nvSpPr>
          <p:cNvPr id="4" name="Vertical Text Placeholder 3">
            <a:extLst>
              <a:ext uri="{FF2B5EF4-FFF2-40B4-BE49-F238E27FC236}">
                <a16:creationId xmlns:a16="http://schemas.microsoft.com/office/drawing/2014/main" id="{3B64F624-A6CD-4A24-B474-766775160CCC}"/>
              </a:ext>
            </a:extLst>
          </p:cNvPr>
          <p:cNvSpPr>
            <a:spLocks noGrp="1"/>
          </p:cNvSpPr>
          <p:nvPr>
            <p:ph type="body" orient="vert" sz="quarter" idx="12"/>
          </p:nvPr>
        </p:nvSpPr>
        <p:spPr/>
        <p:txBody>
          <a:bodyPr/>
          <a:lstStyle/>
          <a:p>
            <a:r>
              <a:rPr lang="en-US" dirty="0"/>
              <a:t>JOHN DAY INNOVATION GATEWAY</a:t>
            </a:r>
          </a:p>
          <a:p>
            <a:endParaRPr lang="en-US" dirty="0"/>
          </a:p>
        </p:txBody>
      </p:sp>
      <p:sp>
        <p:nvSpPr>
          <p:cNvPr id="5" name="Text Placeholder 4">
            <a:extLst>
              <a:ext uri="{FF2B5EF4-FFF2-40B4-BE49-F238E27FC236}">
                <a16:creationId xmlns:a16="http://schemas.microsoft.com/office/drawing/2014/main" id="{A19D42CA-43C5-4FEF-9DDB-341405079AB4}"/>
              </a:ext>
            </a:extLst>
          </p:cNvPr>
          <p:cNvSpPr>
            <a:spLocks noGrp="1"/>
          </p:cNvSpPr>
          <p:nvPr>
            <p:ph type="body" sz="quarter" idx="13"/>
          </p:nvPr>
        </p:nvSpPr>
        <p:spPr>
          <a:xfrm>
            <a:off x="1116013" y="944387"/>
            <a:ext cx="7740650" cy="431800"/>
          </a:xfrm>
        </p:spPr>
        <p:txBody>
          <a:bodyPr/>
          <a:lstStyle/>
          <a:p>
            <a:r>
              <a:rPr lang="en-US" sz="1600" dirty="0"/>
              <a:t>Trails connecting Davis Creek and John Day River now complete; Integrated Park System grant will fund trail expansion to 7</a:t>
            </a:r>
            <a:r>
              <a:rPr lang="en-US" sz="1600" baseline="30000" dirty="0"/>
              <a:t>th</a:t>
            </a:r>
            <a:r>
              <a:rPr lang="en-US" sz="1600" dirty="0"/>
              <a:t> Street and Kam Wah Chung</a:t>
            </a:r>
          </a:p>
        </p:txBody>
      </p:sp>
      <p:pic>
        <p:nvPicPr>
          <p:cNvPr id="6" name="Picture Placeholder 5">
            <a:extLst>
              <a:ext uri="{FF2B5EF4-FFF2-40B4-BE49-F238E27FC236}">
                <a16:creationId xmlns:a16="http://schemas.microsoft.com/office/drawing/2014/main" id="{FBE803BB-6113-4C36-98E0-459709170D8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980" b="7980"/>
          <a:stretch>
            <a:fillRect/>
          </a:stretch>
        </p:blipFill>
        <p:spPr>
          <a:xfrm>
            <a:off x="1116013" y="1644650"/>
            <a:ext cx="8027987" cy="5213350"/>
          </a:xfrm>
          <a:prstGeom prst="rect">
            <a:avLst/>
          </a:prstGeom>
        </p:spPr>
      </p:pic>
    </p:spTree>
    <p:extLst>
      <p:ext uri="{BB962C8B-B14F-4D97-AF65-F5344CB8AC3E}">
        <p14:creationId xmlns:p14="http://schemas.microsoft.com/office/powerpoint/2010/main" val="25004968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MOUNTAIN BIKE PARK</a:t>
            </a:r>
            <a:endParaRPr lang="en-US" dirty="0"/>
          </a:p>
        </p:txBody>
      </p:sp>
      <p:sp>
        <p:nvSpPr>
          <p:cNvPr id="4" name="Vertical Text Placeholder 3"/>
          <p:cNvSpPr>
            <a:spLocks noGrp="1"/>
          </p:cNvSpPr>
          <p:nvPr>
            <p:ph type="body" orient="vert" sz="quarter" idx="12"/>
          </p:nvPr>
        </p:nvSpPr>
        <p:spPr/>
        <p:txBody>
          <a:bodyPr/>
          <a:lstStyle/>
          <a:p>
            <a:r>
              <a:rPr lang="en-US" dirty="0"/>
              <a:t>JOHN DAY INNOVATION GATEWAY</a:t>
            </a:r>
          </a:p>
          <a:p>
            <a:endParaRPr lang="en-US" dirty="0"/>
          </a:p>
        </p:txBody>
      </p:sp>
      <p:sp>
        <p:nvSpPr>
          <p:cNvPr id="5" name="Text Placeholder 4"/>
          <p:cNvSpPr>
            <a:spLocks noGrp="1"/>
          </p:cNvSpPr>
          <p:nvPr>
            <p:ph type="body" sz="quarter" idx="13"/>
          </p:nvPr>
        </p:nvSpPr>
        <p:spPr/>
        <p:txBody>
          <a:bodyPr/>
          <a:lstStyle/>
          <a:p>
            <a:r>
              <a:rPr lang="en-US" dirty="0" smtClean="0"/>
              <a:t>7-acre facility with flow and pump tracks</a:t>
            </a:r>
            <a:endParaRPr lang="en-US" dirty="0"/>
          </a:p>
        </p:txBody>
      </p:sp>
      <p:pic>
        <p:nvPicPr>
          <p:cNvPr id="6" name="Content Placeholder 4">
            <a:extLst>
              <a:ext uri="{FF2B5EF4-FFF2-40B4-BE49-F238E27FC236}">
                <a16:creationId xmlns:a16="http://schemas.microsoft.com/office/drawing/2014/main" id="{6345A55E-4B88-4E63-B5D1-7C2B59BF0FF0}"/>
              </a:ext>
            </a:extLst>
          </p:cNvPr>
          <p:cNvPicPr>
            <a:picLocks noGrp="1" noChangeAspect="1"/>
          </p:cNvPicPr>
          <p:nvPr>
            <p:ph type="pic" sz="quarter" idx="10"/>
          </p:nvPr>
        </p:nvPicPr>
        <p:blipFill rotWithShape="1">
          <a:blip r:embed="rId2"/>
          <a:srcRect t="3099" b="3099"/>
          <a:stretch/>
        </p:blipFill>
        <p:spPr>
          <a:prstGeom prst="rect">
            <a:avLst/>
          </a:prstGeom>
        </p:spPr>
      </p:pic>
    </p:spTree>
    <p:extLst>
      <p:ext uri="{BB962C8B-B14F-4D97-AF65-F5344CB8AC3E}">
        <p14:creationId xmlns:p14="http://schemas.microsoft.com/office/powerpoint/2010/main" val="10148065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NEW PLAYGROUND &amp; SPLASHPAD</a:t>
            </a:r>
            <a:endParaRPr lang="en-US" dirty="0"/>
          </a:p>
        </p:txBody>
      </p:sp>
      <p:sp>
        <p:nvSpPr>
          <p:cNvPr id="4" name="Vertical Text Placeholder 3"/>
          <p:cNvSpPr>
            <a:spLocks noGrp="1"/>
          </p:cNvSpPr>
          <p:nvPr>
            <p:ph type="body" orient="vert" sz="quarter" idx="12"/>
          </p:nvPr>
        </p:nvSpPr>
        <p:spPr/>
        <p:txBody>
          <a:bodyPr/>
          <a:lstStyle/>
          <a:p>
            <a:r>
              <a:rPr lang="en-US" dirty="0"/>
              <a:t>JOHN DAY INNOVATION GATEWAY</a:t>
            </a:r>
          </a:p>
          <a:p>
            <a:endParaRPr lang="en-US" dirty="0"/>
          </a:p>
          <a:p>
            <a:endParaRPr lang="en-US" dirty="0"/>
          </a:p>
        </p:txBody>
      </p:sp>
      <p:sp>
        <p:nvSpPr>
          <p:cNvPr id="5" name="Text Placeholder 4"/>
          <p:cNvSpPr>
            <a:spLocks noGrp="1"/>
          </p:cNvSpPr>
          <p:nvPr>
            <p:ph type="body" sz="quarter" idx="13"/>
          </p:nvPr>
        </p:nvSpPr>
        <p:spPr/>
        <p:txBody>
          <a:bodyPr/>
          <a:lstStyle/>
          <a:p>
            <a:r>
              <a:rPr lang="en-US" dirty="0" smtClean="0"/>
              <a:t>7</a:t>
            </a:r>
            <a:r>
              <a:rPr lang="en-US" baseline="30000" dirty="0" smtClean="0"/>
              <a:t>th</a:t>
            </a:r>
            <a:r>
              <a:rPr lang="en-US" dirty="0" smtClean="0"/>
              <a:t> Street Complex Playground &amp; Splash Pad</a:t>
            </a:r>
            <a:endParaRPr lang="en-US" dirty="0"/>
          </a:p>
        </p:txBody>
      </p:sp>
      <p:pic>
        <p:nvPicPr>
          <p:cNvPr id="6" name="Content Placeholder 6" descr="A picture containing sky, grass, outdoor, tree&#10;&#10;Description automatically generated">
            <a:extLst>
              <a:ext uri="{FF2B5EF4-FFF2-40B4-BE49-F238E27FC236}">
                <a16:creationId xmlns:a16="http://schemas.microsoft.com/office/drawing/2014/main" id="{0F812459-358A-4CB9-874B-E107317908AE}"/>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6707" b="6707"/>
          <a:stretch/>
        </p:blipFill>
        <p:spPr>
          <a:prstGeom prst="rect">
            <a:avLst/>
          </a:prstGeom>
        </p:spPr>
      </p:pic>
    </p:spTree>
    <p:extLst>
      <p:ext uri="{BB962C8B-B14F-4D97-AF65-F5344CB8AC3E}">
        <p14:creationId xmlns:p14="http://schemas.microsoft.com/office/powerpoint/2010/main" val="15866994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NEW PLAYGROUND &amp; SPLASHPAD</a:t>
            </a:r>
            <a:endParaRPr lang="en-US" dirty="0"/>
          </a:p>
        </p:txBody>
      </p:sp>
      <p:sp>
        <p:nvSpPr>
          <p:cNvPr id="4" name="Vertical Text Placeholder 3"/>
          <p:cNvSpPr>
            <a:spLocks noGrp="1"/>
          </p:cNvSpPr>
          <p:nvPr>
            <p:ph type="body" orient="vert" sz="quarter" idx="12"/>
          </p:nvPr>
        </p:nvSpPr>
        <p:spPr/>
        <p:txBody>
          <a:bodyPr/>
          <a:lstStyle/>
          <a:p>
            <a:r>
              <a:rPr lang="en-US" dirty="0"/>
              <a:t>JOHN DAY INNOVATION GATEWAY</a:t>
            </a:r>
          </a:p>
          <a:p>
            <a:endParaRPr lang="en-US" dirty="0"/>
          </a:p>
          <a:p>
            <a:endParaRPr lang="en-US" dirty="0"/>
          </a:p>
        </p:txBody>
      </p:sp>
      <p:sp>
        <p:nvSpPr>
          <p:cNvPr id="5" name="Text Placeholder 4"/>
          <p:cNvSpPr>
            <a:spLocks noGrp="1"/>
          </p:cNvSpPr>
          <p:nvPr>
            <p:ph type="body" sz="quarter" idx="13"/>
          </p:nvPr>
        </p:nvSpPr>
        <p:spPr/>
        <p:txBody>
          <a:bodyPr/>
          <a:lstStyle/>
          <a:p>
            <a:r>
              <a:rPr lang="en-US" dirty="0" smtClean="0"/>
              <a:t>7</a:t>
            </a:r>
            <a:r>
              <a:rPr lang="en-US" baseline="30000" dirty="0" smtClean="0"/>
              <a:t>th</a:t>
            </a:r>
            <a:r>
              <a:rPr lang="en-US" dirty="0" smtClean="0"/>
              <a:t> Street Complex Playground &amp; Splash Pad</a:t>
            </a:r>
            <a:endParaRPr lang="en-US" dirty="0"/>
          </a:p>
        </p:txBody>
      </p:sp>
      <p:pic>
        <p:nvPicPr>
          <p:cNvPr id="1028" name="Picture 4" descr="Splash Pad"/>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8856" b="885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4829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NEW AQUATICS/REC CENTER</a:t>
            </a:r>
            <a:endParaRPr lang="en-US" dirty="0"/>
          </a:p>
        </p:txBody>
      </p:sp>
      <p:sp>
        <p:nvSpPr>
          <p:cNvPr id="4" name="Vertical Text Placeholder 3"/>
          <p:cNvSpPr>
            <a:spLocks noGrp="1"/>
          </p:cNvSpPr>
          <p:nvPr>
            <p:ph type="body" orient="vert" sz="quarter" idx="12"/>
          </p:nvPr>
        </p:nvSpPr>
        <p:spPr/>
        <p:txBody>
          <a:bodyPr/>
          <a:lstStyle/>
          <a:p>
            <a:r>
              <a:rPr lang="en-US" dirty="0"/>
              <a:t>JOHN DAY INNOVATION GATEWAY</a:t>
            </a:r>
          </a:p>
          <a:p>
            <a:endParaRPr lang="en-US" dirty="0"/>
          </a:p>
        </p:txBody>
      </p:sp>
      <p:sp>
        <p:nvSpPr>
          <p:cNvPr id="5" name="Text Placeholder 4"/>
          <p:cNvSpPr>
            <a:spLocks noGrp="1"/>
          </p:cNvSpPr>
          <p:nvPr>
            <p:ph type="body" sz="quarter" idx="13"/>
          </p:nvPr>
        </p:nvSpPr>
        <p:spPr/>
        <p:txBody>
          <a:bodyPr/>
          <a:lstStyle/>
          <a:p>
            <a:r>
              <a:rPr lang="en-US" dirty="0" smtClean="0"/>
              <a:t>$40,000 OPRD Planning Assistance Grant</a:t>
            </a:r>
            <a:endParaRPr lang="en-US" dirty="0"/>
          </a:p>
        </p:txBody>
      </p:sp>
      <p:pic>
        <p:nvPicPr>
          <p:cNvPr id="7" name="Picture Placeholder 6"/>
          <p:cNvPicPr>
            <a:picLocks noGrp="1" noChangeAspect="1"/>
          </p:cNvPicPr>
          <p:nvPr>
            <p:ph type="pic" sz="quarter" idx="10"/>
          </p:nvPr>
        </p:nvPicPr>
        <p:blipFill>
          <a:blip r:embed="rId2"/>
          <a:srcRect l="6270" r="6270"/>
          <a:stretch>
            <a:fillRect/>
          </a:stretch>
        </p:blipFill>
        <p:spPr>
          <a:prstGeom prst="rect">
            <a:avLst/>
          </a:prstGeom>
        </p:spPr>
      </p:pic>
    </p:spTree>
    <p:extLst>
      <p:ext uri="{BB962C8B-B14F-4D97-AF65-F5344CB8AC3E}">
        <p14:creationId xmlns:p14="http://schemas.microsoft.com/office/powerpoint/2010/main" val="40982462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AQUATIC CENTER FLOORPLAN</a:t>
            </a:r>
            <a:endParaRPr lang="en-US" dirty="0"/>
          </a:p>
        </p:txBody>
      </p:sp>
      <p:sp>
        <p:nvSpPr>
          <p:cNvPr id="4" name="Vertical Text Placeholder 3"/>
          <p:cNvSpPr>
            <a:spLocks noGrp="1"/>
          </p:cNvSpPr>
          <p:nvPr>
            <p:ph type="body" orient="vert" sz="quarter" idx="12"/>
          </p:nvPr>
        </p:nvSpPr>
        <p:spPr/>
        <p:txBody>
          <a:bodyPr/>
          <a:lstStyle/>
          <a:p>
            <a:r>
              <a:rPr lang="en-US" dirty="0"/>
              <a:t>JOHN DAY INNOVATION GATEWAY</a:t>
            </a:r>
            <a:endParaRPr lang="en-US" dirty="0"/>
          </a:p>
        </p:txBody>
      </p:sp>
      <p:pic>
        <p:nvPicPr>
          <p:cNvPr id="7" name="Picture 6"/>
          <p:cNvPicPr>
            <a:picLocks noChangeAspect="1"/>
          </p:cNvPicPr>
          <p:nvPr/>
        </p:nvPicPr>
        <p:blipFill>
          <a:blip r:embed="rId2"/>
          <a:stretch>
            <a:fillRect/>
          </a:stretch>
        </p:blipFill>
        <p:spPr>
          <a:xfrm>
            <a:off x="1116593" y="1025361"/>
            <a:ext cx="7265276" cy="5720749"/>
          </a:xfrm>
          <a:prstGeom prst="rect">
            <a:avLst/>
          </a:prstGeom>
        </p:spPr>
      </p:pic>
    </p:spTree>
    <p:extLst>
      <p:ext uri="{BB962C8B-B14F-4D97-AF65-F5344CB8AC3E}">
        <p14:creationId xmlns:p14="http://schemas.microsoft.com/office/powerpoint/2010/main" val="3212381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COMMUNITY PAVILION / MARKET</a:t>
            </a:r>
            <a:endParaRPr lang="en-US" dirty="0"/>
          </a:p>
        </p:txBody>
      </p:sp>
      <p:sp>
        <p:nvSpPr>
          <p:cNvPr id="4" name="Vertical Text Placeholder 3"/>
          <p:cNvSpPr>
            <a:spLocks noGrp="1"/>
          </p:cNvSpPr>
          <p:nvPr>
            <p:ph type="body" orient="vert" sz="quarter" idx="12"/>
          </p:nvPr>
        </p:nvSpPr>
        <p:spPr/>
        <p:txBody>
          <a:bodyPr/>
          <a:lstStyle/>
          <a:p>
            <a:r>
              <a:rPr lang="en-US" dirty="0"/>
              <a:t>JOHN DAY INNOVATION GATEWAY</a:t>
            </a:r>
          </a:p>
          <a:p>
            <a:endParaRPr lang="en-US" dirty="0"/>
          </a:p>
        </p:txBody>
      </p:sp>
      <p:sp>
        <p:nvSpPr>
          <p:cNvPr id="5" name="Text Placeholder 4"/>
          <p:cNvSpPr>
            <a:spLocks noGrp="1"/>
          </p:cNvSpPr>
          <p:nvPr>
            <p:ph type="body" sz="quarter" idx="13"/>
          </p:nvPr>
        </p:nvSpPr>
        <p:spPr/>
        <p:txBody>
          <a:bodyPr/>
          <a:lstStyle/>
          <a:p>
            <a:r>
              <a:rPr lang="en-US" dirty="0" smtClean="0"/>
              <a:t>Integrated investment with the City Greenhouse and Public Works facility</a:t>
            </a:r>
            <a:endParaRPr lang="en-US" dirty="0"/>
          </a:p>
        </p:txBody>
      </p:sp>
      <p:pic>
        <p:nvPicPr>
          <p:cNvPr id="7" name="Picture 6"/>
          <p:cNvPicPr>
            <a:picLocks noChangeAspect="1"/>
          </p:cNvPicPr>
          <p:nvPr/>
        </p:nvPicPr>
        <p:blipFill>
          <a:blip r:embed="rId2"/>
          <a:stretch>
            <a:fillRect/>
          </a:stretch>
        </p:blipFill>
        <p:spPr>
          <a:xfrm>
            <a:off x="1039469" y="1653171"/>
            <a:ext cx="7952054" cy="4521487"/>
          </a:xfrm>
          <a:prstGeom prst="rect">
            <a:avLst/>
          </a:prstGeom>
        </p:spPr>
      </p:pic>
    </p:spTree>
    <p:extLst>
      <p:ext uri="{BB962C8B-B14F-4D97-AF65-F5344CB8AC3E}">
        <p14:creationId xmlns:p14="http://schemas.microsoft.com/office/powerpoint/2010/main" val="249384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POPULATION TRENDS</a:t>
            </a:r>
            <a:endParaRPr lang="en-US" dirty="0"/>
          </a:p>
        </p:txBody>
      </p:sp>
      <p:sp>
        <p:nvSpPr>
          <p:cNvPr id="10" name="Vertical Text Placeholder 9"/>
          <p:cNvSpPr>
            <a:spLocks noGrp="1"/>
          </p:cNvSpPr>
          <p:nvPr>
            <p:ph type="body" orient="vert" sz="quarter" idx="12"/>
          </p:nvPr>
        </p:nvSpPr>
        <p:spPr/>
        <p:txBody>
          <a:bodyPr/>
          <a:lstStyle/>
          <a:p>
            <a:r>
              <a:rPr lang="en-US" dirty="0"/>
              <a:t>JOHN DAY INNOVATION GATEWAY</a:t>
            </a:r>
          </a:p>
          <a:p>
            <a:endParaRPr lang="en-US" dirty="0"/>
          </a:p>
          <a:p>
            <a:endParaRPr lang="en-US" dirty="0"/>
          </a:p>
        </p:txBody>
      </p:sp>
      <p:sp>
        <p:nvSpPr>
          <p:cNvPr id="11" name="Text Placeholder 10"/>
          <p:cNvSpPr>
            <a:spLocks noGrp="1"/>
          </p:cNvSpPr>
          <p:nvPr>
            <p:ph type="body" sz="quarter" idx="13"/>
          </p:nvPr>
        </p:nvSpPr>
        <p:spPr/>
        <p:txBody>
          <a:bodyPr/>
          <a:lstStyle/>
          <a:p>
            <a:r>
              <a:rPr lang="en-US" dirty="0" smtClean="0"/>
              <a:t>5o-years of “Net Zero” population growth</a:t>
            </a:r>
            <a:endParaRPr lang="en-US" dirty="0"/>
          </a:p>
        </p:txBody>
      </p:sp>
      <p:pic>
        <p:nvPicPr>
          <p:cNvPr id="13" name="Content Placeholder 8">
            <a:extLst>
              <a:ext uri="{FF2B5EF4-FFF2-40B4-BE49-F238E27FC236}">
                <a16:creationId xmlns:a16="http://schemas.microsoft.com/office/drawing/2014/main" id="{62C2C0AB-7020-4E4B-B619-5204DE44B0F9}"/>
              </a:ext>
            </a:extLst>
          </p:cNvPr>
          <p:cNvPicPr>
            <a:picLocks noChangeAspect="1"/>
          </p:cNvPicPr>
          <p:nvPr/>
        </p:nvPicPr>
        <p:blipFill rotWithShape="1">
          <a:blip r:embed="rId2"/>
          <a:srcRect t="17767"/>
          <a:stretch/>
        </p:blipFill>
        <p:spPr>
          <a:xfrm>
            <a:off x="812640" y="2186068"/>
            <a:ext cx="8331360" cy="3436314"/>
          </a:xfrm>
          <a:prstGeom prst="rect">
            <a:avLst/>
          </a:prstGeom>
        </p:spPr>
      </p:pic>
    </p:spTree>
    <p:extLst>
      <p:ext uri="{BB962C8B-B14F-4D97-AF65-F5344CB8AC3E}">
        <p14:creationId xmlns:p14="http://schemas.microsoft.com/office/powerpoint/2010/main" val="12611948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PRESERVING OUR HERITAGE</a:t>
            </a:r>
            <a:endParaRPr lang="en-US" dirty="0"/>
          </a:p>
        </p:txBody>
      </p:sp>
      <p:sp>
        <p:nvSpPr>
          <p:cNvPr id="4" name="Vertical Text Placeholder 3"/>
          <p:cNvSpPr>
            <a:spLocks noGrp="1"/>
          </p:cNvSpPr>
          <p:nvPr>
            <p:ph type="body" orient="vert" sz="quarter" idx="12"/>
          </p:nvPr>
        </p:nvSpPr>
        <p:spPr/>
        <p:txBody>
          <a:bodyPr/>
          <a:lstStyle/>
          <a:p>
            <a:r>
              <a:rPr lang="en-US" dirty="0"/>
              <a:t>JOHN DAY INNOVATION GATEWAY</a:t>
            </a:r>
            <a:endParaRPr lang="en-US" dirty="0"/>
          </a:p>
        </p:txBody>
      </p:sp>
      <p:sp>
        <p:nvSpPr>
          <p:cNvPr id="5" name="Text Placeholder 4"/>
          <p:cNvSpPr>
            <a:spLocks noGrp="1"/>
          </p:cNvSpPr>
          <p:nvPr>
            <p:ph type="body" sz="quarter" idx="13"/>
          </p:nvPr>
        </p:nvSpPr>
        <p:spPr/>
        <p:txBody>
          <a:bodyPr/>
          <a:lstStyle/>
          <a:p>
            <a:r>
              <a:rPr lang="en-US" dirty="0" smtClean="0"/>
              <a:t>Preservation and adaptive reuse of historic structures</a:t>
            </a:r>
            <a:endParaRPr lang="en-US" dirty="0"/>
          </a:p>
        </p:txBody>
      </p:sp>
      <p:pic>
        <p:nvPicPr>
          <p:cNvPr id="6" name="Picture 5"/>
          <p:cNvPicPr>
            <a:picLocks noChangeAspect="1"/>
          </p:cNvPicPr>
          <p:nvPr/>
        </p:nvPicPr>
        <p:blipFill>
          <a:blip r:embed="rId2"/>
          <a:stretch>
            <a:fillRect/>
          </a:stretch>
        </p:blipFill>
        <p:spPr>
          <a:xfrm>
            <a:off x="803081" y="1908097"/>
            <a:ext cx="8185096" cy="3303000"/>
          </a:xfrm>
          <a:prstGeom prst="rect">
            <a:avLst/>
          </a:prstGeom>
        </p:spPr>
      </p:pic>
    </p:spTree>
    <p:extLst>
      <p:ext uri="{BB962C8B-B14F-4D97-AF65-F5344CB8AC3E}">
        <p14:creationId xmlns:p14="http://schemas.microsoft.com/office/powerpoint/2010/main" val="1039520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PAVILION FLOORPLAN</a:t>
            </a:r>
            <a:endParaRPr lang="en-US" dirty="0"/>
          </a:p>
        </p:txBody>
      </p:sp>
      <p:sp>
        <p:nvSpPr>
          <p:cNvPr id="4" name="Vertical Text Placeholder 3"/>
          <p:cNvSpPr>
            <a:spLocks noGrp="1"/>
          </p:cNvSpPr>
          <p:nvPr>
            <p:ph type="body" orient="vert" sz="quarter" idx="12"/>
          </p:nvPr>
        </p:nvSpPr>
        <p:spPr/>
        <p:txBody>
          <a:bodyPr/>
          <a:lstStyle/>
          <a:p>
            <a:r>
              <a:rPr lang="en-US" dirty="0"/>
              <a:t>JOHN DAY INNOVATION GATEWAY</a:t>
            </a:r>
            <a:endParaRPr lang="en-US" dirty="0"/>
          </a:p>
        </p:txBody>
      </p:sp>
      <p:sp>
        <p:nvSpPr>
          <p:cNvPr id="5" name="Text Placeholder 4"/>
          <p:cNvSpPr>
            <a:spLocks noGrp="1"/>
          </p:cNvSpPr>
          <p:nvPr>
            <p:ph type="body" sz="quarter" idx="13"/>
          </p:nvPr>
        </p:nvSpPr>
        <p:spPr/>
        <p:txBody>
          <a:bodyPr/>
          <a:lstStyle/>
          <a:p>
            <a:r>
              <a:rPr lang="en-US" dirty="0" smtClean="0"/>
              <a:t>Art studio, gallery/event space and community pavilion for market</a:t>
            </a:r>
            <a:endParaRPr lang="en-US" dirty="0"/>
          </a:p>
        </p:txBody>
      </p:sp>
      <p:pic>
        <p:nvPicPr>
          <p:cNvPr id="7" name="Picture 6"/>
          <p:cNvPicPr>
            <a:picLocks noChangeAspect="1"/>
          </p:cNvPicPr>
          <p:nvPr/>
        </p:nvPicPr>
        <p:blipFill>
          <a:blip r:embed="rId2"/>
          <a:stretch>
            <a:fillRect/>
          </a:stretch>
        </p:blipFill>
        <p:spPr>
          <a:xfrm>
            <a:off x="1369827" y="1805755"/>
            <a:ext cx="7233022" cy="4013406"/>
          </a:xfrm>
          <a:prstGeom prst="rect">
            <a:avLst/>
          </a:prstGeom>
        </p:spPr>
      </p:pic>
    </p:spTree>
    <p:extLst>
      <p:ext uri="{BB962C8B-B14F-4D97-AF65-F5344CB8AC3E}">
        <p14:creationId xmlns:p14="http://schemas.microsoft.com/office/powerpoint/2010/main" val="2232912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PAVILION ELEVATIONS</a:t>
            </a:r>
            <a:endParaRPr lang="en-US" dirty="0"/>
          </a:p>
        </p:txBody>
      </p:sp>
      <p:sp>
        <p:nvSpPr>
          <p:cNvPr id="4" name="Vertical Text Placeholder 3"/>
          <p:cNvSpPr>
            <a:spLocks noGrp="1"/>
          </p:cNvSpPr>
          <p:nvPr>
            <p:ph type="body" orient="vert" sz="quarter" idx="12"/>
          </p:nvPr>
        </p:nvSpPr>
        <p:spPr/>
        <p:txBody>
          <a:bodyPr/>
          <a:lstStyle/>
          <a:p>
            <a:r>
              <a:rPr lang="en-US" dirty="0"/>
              <a:t>JOHN DAY INNOVATION GATEWAY</a:t>
            </a:r>
            <a:endParaRPr lang="en-US" dirty="0"/>
          </a:p>
        </p:txBody>
      </p:sp>
      <p:sp>
        <p:nvSpPr>
          <p:cNvPr id="5" name="Text Placeholder 4"/>
          <p:cNvSpPr>
            <a:spLocks noGrp="1"/>
          </p:cNvSpPr>
          <p:nvPr>
            <p:ph type="body" sz="quarter" idx="13"/>
          </p:nvPr>
        </p:nvSpPr>
        <p:spPr/>
        <p:txBody>
          <a:bodyPr/>
          <a:lstStyle/>
          <a:p>
            <a:r>
              <a:rPr lang="en-US" dirty="0" smtClean="0"/>
              <a:t>East West Elevations</a:t>
            </a:r>
            <a:endParaRPr lang="en-US" dirty="0"/>
          </a:p>
        </p:txBody>
      </p:sp>
      <p:pic>
        <p:nvPicPr>
          <p:cNvPr id="6" name="Picture 5"/>
          <p:cNvPicPr>
            <a:picLocks noChangeAspect="1"/>
          </p:cNvPicPr>
          <p:nvPr/>
        </p:nvPicPr>
        <p:blipFill>
          <a:blip r:embed="rId2"/>
          <a:stretch>
            <a:fillRect/>
          </a:stretch>
        </p:blipFill>
        <p:spPr>
          <a:xfrm>
            <a:off x="1034867" y="2004041"/>
            <a:ext cx="7773471" cy="4298436"/>
          </a:xfrm>
          <a:prstGeom prst="rect">
            <a:avLst/>
          </a:prstGeom>
        </p:spPr>
      </p:pic>
    </p:spTree>
    <p:extLst>
      <p:ext uri="{BB962C8B-B14F-4D97-AF65-F5344CB8AC3E}">
        <p14:creationId xmlns:p14="http://schemas.microsoft.com/office/powerpoint/2010/main" val="2459307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PAVILION ELEVATIONS</a:t>
            </a:r>
            <a:endParaRPr lang="en-US" dirty="0"/>
          </a:p>
        </p:txBody>
      </p:sp>
      <p:sp>
        <p:nvSpPr>
          <p:cNvPr id="4" name="Vertical Text Placeholder 3"/>
          <p:cNvSpPr>
            <a:spLocks noGrp="1"/>
          </p:cNvSpPr>
          <p:nvPr>
            <p:ph type="body" orient="vert" sz="quarter" idx="12"/>
          </p:nvPr>
        </p:nvSpPr>
        <p:spPr/>
        <p:txBody>
          <a:bodyPr/>
          <a:lstStyle/>
          <a:p>
            <a:r>
              <a:rPr lang="en-US" dirty="0"/>
              <a:t>JOHN DAY INNOVATION GATEWAY</a:t>
            </a:r>
            <a:endParaRPr lang="en-US" dirty="0"/>
          </a:p>
        </p:txBody>
      </p:sp>
      <p:sp>
        <p:nvSpPr>
          <p:cNvPr id="5" name="Text Placeholder 4"/>
          <p:cNvSpPr>
            <a:spLocks noGrp="1"/>
          </p:cNvSpPr>
          <p:nvPr>
            <p:ph type="body" sz="quarter" idx="13"/>
          </p:nvPr>
        </p:nvSpPr>
        <p:spPr/>
        <p:txBody>
          <a:bodyPr/>
          <a:lstStyle/>
          <a:p>
            <a:r>
              <a:rPr lang="en-US" dirty="0" smtClean="0"/>
              <a:t>North South Elevations</a:t>
            </a:r>
            <a:endParaRPr lang="en-US" dirty="0"/>
          </a:p>
        </p:txBody>
      </p:sp>
      <p:pic>
        <p:nvPicPr>
          <p:cNvPr id="2" name="Picture 1"/>
          <p:cNvPicPr>
            <a:picLocks noChangeAspect="1"/>
          </p:cNvPicPr>
          <p:nvPr/>
        </p:nvPicPr>
        <p:blipFill>
          <a:blip r:embed="rId2"/>
          <a:stretch>
            <a:fillRect/>
          </a:stretch>
        </p:blipFill>
        <p:spPr>
          <a:xfrm>
            <a:off x="1017689" y="2186068"/>
            <a:ext cx="7661033" cy="3723119"/>
          </a:xfrm>
          <a:prstGeom prst="rect">
            <a:avLst/>
          </a:prstGeom>
        </p:spPr>
      </p:pic>
    </p:spTree>
    <p:extLst>
      <p:ext uri="{BB962C8B-B14F-4D97-AF65-F5344CB8AC3E}">
        <p14:creationId xmlns:p14="http://schemas.microsoft.com/office/powerpoint/2010/main" val="438745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PAVILION SPACES </a:t>
            </a:r>
            <a:endParaRPr lang="en-US" dirty="0"/>
          </a:p>
        </p:txBody>
      </p:sp>
      <p:sp>
        <p:nvSpPr>
          <p:cNvPr id="4" name="Vertical Text Placeholder 3"/>
          <p:cNvSpPr>
            <a:spLocks noGrp="1"/>
          </p:cNvSpPr>
          <p:nvPr>
            <p:ph type="body" orient="vert" sz="quarter" idx="12"/>
          </p:nvPr>
        </p:nvSpPr>
        <p:spPr/>
        <p:txBody>
          <a:bodyPr/>
          <a:lstStyle/>
          <a:p>
            <a:r>
              <a:rPr lang="en-US" dirty="0"/>
              <a:t>JOHN DAY INNOVATION </a:t>
            </a:r>
            <a:r>
              <a:rPr lang="en-US" dirty="0" smtClean="0"/>
              <a:t>GATEWAY</a:t>
            </a:r>
            <a:endParaRPr lang="en-US" dirty="0"/>
          </a:p>
        </p:txBody>
      </p:sp>
      <p:pic>
        <p:nvPicPr>
          <p:cNvPr id="7" name="Picture 6"/>
          <p:cNvPicPr>
            <a:picLocks noChangeAspect="1"/>
          </p:cNvPicPr>
          <p:nvPr/>
        </p:nvPicPr>
        <p:blipFill>
          <a:blip r:embed="rId2"/>
          <a:stretch>
            <a:fillRect/>
          </a:stretch>
        </p:blipFill>
        <p:spPr>
          <a:xfrm>
            <a:off x="907249" y="1590580"/>
            <a:ext cx="8250668" cy="4515252"/>
          </a:xfrm>
          <a:prstGeom prst="rect">
            <a:avLst/>
          </a:prstGeom>
        </p:spPr>
      </p:pic>
    </p:spTree>
    <p:extLst>
      <p:ext uri="{BB962C8B-B14F-4D97-AF65-F5344CB8AC3E}">
        <p14:creationId xmlns:p14="http://schemas.microsoft.com/office/powerpoint/2010/main" val="3923873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PAVILION RENDERINGS </a:t>
            </a:r>
            <a:endParaRPr lang="en-US" dirty="0"/>
          </a:p>
        </p:txBody>
      </p:sp>
      <p:sp>
        <p:nvSpPr>
          <p:cNvPr id="4" name="Vertical Text Placeholder 3"/>
          <p:cNvSpPr>
            <a:spLocks noGrp="1"/>
          </p:cNvSpPr>
          <p:nvPr>
            <p:ph type="body" orient="vert" sz="quarter" idx="12"/>
          </p:nvPr>
        </p:nvSpPr>
        <p:spPr/>
        <p:txBody>
          <a:bodyPr/>
          <a:lstStyle/>
          <a:p>
            <a:r>
              <a:rPr lang="en-US" dirty="0"/>
              <a:t>JOHN DAY INNOVATION </a:t>
            </a:r>
            <a:r>
              <a:rPr lang="en-US" dirty="0" smtClean="0"/>
              <a:t>GATEWAY</a:t>
            </a:r>
            <a:endParaRPr lang="en-US" dirty="0"/>
          </a:p>
        </p:txBody>
      </p:sp>
      <p:pic>
        <p:nvPicPr>
          <p:cNvPr id="2" name="Picture 1"/>
          <p:cNvPicPr>
            <a:picLocks noChangeAspect="1"/>
          </p:cNvPicPr>
          <p:nvPr/>
        </p:nvPicPr>
        <p:blipFill>
          <a:blip r:embed="rId2"/>
          <a:stretch>
            <a:fillRect/>
          </a:stretch>
        </p:blipFill>
        <p:spPr>
          <a:xfrm>
            <a:off x="882460" y="1628682"/>
            <a:ext cx="7887914" cy="3848922"/>
          </a:xfrm>
          <a:prstGeom prst="rect">
            <a:avLst/>
          </a:prstGeom>
        </p:spPr>
      </p:pic>
    </p:spTree>
    <p:extLst>
      <p:ext uri="{BB962C8B-B14F-4D97-AF65-F5344CB8AC3E}">
        <p14:creationId xmlns:p14="http://schemas.microsoft.com/office/powerpoint/2010/main" val="4265911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PAVILION RENDERINGS </a:t>
            </a:r>
            <a:endParaRPr lang="en-US" dirty="0"/>
          </a:p>
        </p:txBody>
      </p:sp>
      <p:sp>
        <p:nvSpPr>
          <p:cNvPr id="4" name="Vertical Text Placeholder 3"/>
          <p:cNvSpPr>
            <a:spLocks noGrp="1"/>
          </p:cNvSpPr>
          <p:nvPr>
            <p:ph type="body" orient="vert" sz="quarter" idx="12"/>
          </p:nvPr>
        </p:nvSpPr>
        <p:spPr/>
        <p:txBody>
          <a:bodyPr/>
          <a:lstStyle/>
          <a:p>
            <a:r>
              <a:rPr lang="en-US" dirty="0"/>
              <a:t>JOHN DAY INNOVATION </a:t>
            </a:r>
            <a:r>
              <a:rPr lang="en-US" dirty="0" smtClean="0"/>
              <a:t>GATEWAY</a:t>
            </a:r>
            <a:endParaRPr lang="en-US" dirty="0"/>
          </a:p>
        </p:txBody>
      </p:sp>
      <p:pic>
        <p:nvPicPr>
          <p:cNvPr id="5" name="Picture 4"/>
          <p:cNvPicPr>
            <a:picLocks noChangeAspect="1"/>
          </p:cNvPicPr>
          <p:nvPr/>
        </p:nvPicPr>
        <p:blipFill>
          <a:blip r:embed="rId2"/>
          <a:stretch>
            <a:fillRect/>
          </a:stretch>
        </p:blipFill>
        <p:spPr>
          <a:xfrm>
            <a:off x="888810" y="1606456"/>
            <a:ext cx="8019833" cy="3968434"/>
          </a:xfrm>
          <a:prstGeom prst="rect">
            <a:avLst/>
          </a:prstGeom>
        </p:spPr>
      </p:pic>
    </p:spTree>
    <p:extLst>
      <p:ext uri="{BB962C8B-B14F-4D97-AF65-F5344CB8AC3E}">
        <p14:creationId xmlns:p14="http://schemas.microsoft.com/office/powerpoint/2010/main" val="1605527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HOTEL &amp; CONVENTION CENTER</a:t>
            </a:r>
            <a:endParaRPr lang="en-US" dirty="0"/>
          </a:p>
        </p:txBody>
      </p:sp>
      <p:sp>
        <p:nvSpPr>
          <p:cNvPr id="4" name="Vertical Text Placeholder 3"/>
          <p:cNvSpPr>
            <a:spLocks noGrp="1"/>
          </p:cNvSpPr>
          <p:nvPr>
            <p:ph type="body" orient="vert" sz="quarter" idx="12"/>
          </p:nvPr>
        </p:nvSpPr>
        <p:spPr/>
        <p:txBody>
          <a:bodyPr/>
          <a:lstStyle/>
          <a:p>
            <a:r>
              <a:rPr lang="en-US" dirty="0"/>
              <a:t>JOHN DAY INNOVATION GATEWAY</a:t>
            </a:r>
          </a:p>
          <a:p>
            <a:endParaRPr lang="en-US" dirty="0"/>
          </a:p>
          <a:p>
            <a:endParaRPr lang="en-US" dirty="0"/>
          </a:p>
        </p:txBody>
      </p:sp>
      <p:sp>
        <p:nvSpPr>
          <p:cNvPr id="5" name="Text Placeholder 4"/>
          <p:cNvSpPr>
            <a:spLocks noGrp="1"/>
          </p:cNvSpPr>
          <p:nvPr>
            <p:ph type="body" sz="quarter" idx="13"/>
          </p:nvPr>
        </p:nvSpPr>
        <p:spPr/>
        <p:txBody>
          <a:bodyPr/>
          <a:lstStyle/>
          <a:p>
            <a:r>
              <a:rPr lang="en-US" dirty="0" smtClean="0"/>
              <a:t>Coming Summer 2021</a:t>
            </a:r>
            <a:endParaRPr lang="en-US" dirty="0"/>
          </a:p>
        </p:txBody>
      </p:sp>
      <p:pic>
        <p:nvPicPr>
          <p:cNvPr id="2050" name="Picture 2" descr="Image result for cross keys inn madras&quot;"/>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556" r="255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905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PROGRESS SUMMARY</a:t>
            </a:r>
            <a:endParaRPr lang="en-US" dirty="0"/>
          </a:p>
        </p:txBody>
      </p:sp>
      <p:sp>
        <p:nvSpPr>
          <p:cNvPr id="4" name="Vertical Text Placeholder 3"/>
          <p:cNvSpPr>
            <a:spLocks noGrp="1"/>
          </p:cNvSpPr>
          <p:nvPr>
            <p:ph type="body" orient="vert" sz="quarter" idx="12"/>
          </p:nvPr>
        </p:nvSpPr>
        <p:spPr/>
        <p:txBody>
          <a:bodyPr/>
          <a:lstStyle/>
          <a:p>
            <a:r>
              <a:rPr lang="en-US" dirty="0"/>
              <a:t>JOHN DAY INNOVATION GATEWAY</a:t>
            </a:r>
          </a:p>
          <a:p>
            <a:endParaRPr lang="en-US" dirty="0"/>
          </a:p>
        </p:txBody>
      </p:sp>
      <p:sp>
        <p:nvSpPr>
          <p:cNvPr id="5" name="Text Placeholder 4"/>
          <p:cNvSpPr>
            <a:spLocks noGrp="1"/>
          </p:cNvSpPr>
          <p:nvPr>
            <p:ph type="body" sz="quarter" idx="13"/>
          </p:nvPr>
        </p:nvSpPr>
        <p:spPr/>
        <p:txBody>
          <a:bodyPr/>
          <a:lstStyle/>
          <a:p>
            <a:r>
              <a:rPr lang="en-US" b="1" dirty="0" smtClean="0"/>
              <a:t>$90 Million Master Planned Development for 100-acre Project</a:t>
            </a:r>
          </a:p>
          <a:p>
            <a:pPr marL="285750" indent="-285750">
              <a:buFont typeface="Arial" panose="020B0604020202020204" pitchFamily="34" charset="0"/>
              <a:buChar char="•"/>
            </a:pPr>
            <a:r>
              <a:rPr lang="en-US" sz="2000" dirty="0" smtClean="0"/>
              <a:t>$4.5 million public sector funding invested since 2017</a:t>
            </a:r>
          </a:p>
          <a:p>
            <a:pPr marL="285750" indent="-285750">
              <a:buFont typeface="Arial" panose="020B0604020202020204" pitchFamily="34" charset="0"/>
              <a:buChar char="•"/>
            </a:pPr>
            <a:r>
              <a:rPr lang="en-US" sz="2000" dirty="0" smtClean="0"/>
              <a:t>$18.5 million planned/committed for 2021-2023</a:t>
            </a:r>
          </a:p>
          <a:p>
            <a:pPr marL="1028700" lvl="1">
              <a:buFont typeface="Arial" panose="020B0604020202020204" pitchFamily="34" charset="0"/>
              <a:buChar char="•"/>
            </a:pPr>
            <a:r>
              <a:rPr lang="en-US" sz="2000" dirty="0">
                <a:solidFill>
                  <a:schemeClr val="tx1">
                    <a:lumMod val="65000"/>
                    <a:lumOff val="35000"/>
                  </a:schemeClr>
                </a:solidFill>
                <a:latin typeface="Georgia"/>
              </a:rPr>
              <a:t>$6M hotel</a:t>
            </a:r>
          </a:p>
          <a:p>
            <a:pPr marL="1028700" lvl="1">
              <a:buFont typeface="Arial" panose="020B0604020202020204" pitchFamily="34" charset="0"/>
              <a:buChar char="•"/>
            </a:pPr>
            <a:r>
              <a:rPr lang="en-US" sz="2000" dirty="0">
                <a:solidFill>
                  <a:schemeClr val="tx1">
                    <a:lumMod val="65000"/>
                    <a:lumOff val="35000"/>
                  </a:schemeClr>
                </a:solidFill>
                <a:latin typeface="Georgia"/>
              </a:rPr>
              <a:t>$12M water reclamation facility</a:t>
            </a:r>
          </a:p>
          <a:p>
            <a:pPr marL="1028700" lvl="1">
              <a:buFont typeface="Arial" panose="020B0604020202020204" pitchFamily="34" charset="0"/>
              <a:buChar char="•"/>
            </a:pPr>
            <a:r>
              <a:rPr lang="en-US" sz="2000" dirty="0">
                <a:solidFill>
                  <a:schemeClr val="tx1">
                    <a:lumMod val="65000"/>
                    <a:lumOff val="35000"/>
                  </a:schemeClr>
                </a:solidFill>
                <a:latin typeface="Georgia"/>
              </a:rPr>
              <a:t>$500K park system/trail improvements</a:t>
            </a:r>
          </a:p>
          <a:p>
            <a:pPr marL="285750" indent="-285750">
              <a:buFont typeface="Arial" panose="020B0604020202020204" pitchFamily="34" charset="0"/>
              <a:buChar char="•"/>
            </a:pPr>
            <a:r>
              <a:rPr lang="en-US" sz="2000" dirty="0" smtClean="0"/>
              <a:t>$15 million in new applications to be submitted in 2020</a:t>
            </a:r>
          </a:p>
          <a:p>
            <a:pPr marL="1028700" lvl="1">
              <a:buFont typeface="Arial" panose="020B0604020202020204" pitchFamily="34" charset="0"/>
              <a:buChar char="•"/>
            </a:pPr>
            <a:r>
              <a:rPr lang="en-US" sz="2000" dirty="0">
                <a:solidFill>
                  <a:schemeClr val="tx1">
                    <a:lumMod val="65000"/>
                    <a:lumOff val="35000"/>
                  </a:schemeClr>
                </a:solidFill>
                <a:latin typeface="Georgia"/>
              </a:rPr>
              <a:t>Street improvements</a:t>
            </a:r>
          </a:p>
          <a:p>
            <a:pPr marL="1028700" lvl="1">
              <a:buFont typeface="Arial" panose="020B0604020202020204" pitchFamily="34" charset="0"/>
              <a:buChar char="•"/>
            </a:pPr>
            <a:r>
              <a:rPr lang="en-US" sz="2000" dirty="0">
                <a:solidFill>
                  <a:schemeClr val="tx1">
                    <a:lumMod val="65000"/>
                    <a:lumOff val="35000"/>
                  </a:schemeClr>
                </a:solidFill>
                <a:latin typeface="Georgia"/>
              </a:rPr>
              <a:t>Convention center</a:t>
            </a:r>
          </a:p>
          <a:p>
            <a:pPr marL="1028700" lvl="1">
              <a:buFont typeface="Arial" panose="020B0604020202020204" pitchFamily="34" charset="0"/>
              <a:buChar char="•"/>
            </a:pPr>
            <a:r>
              <a:rPr lang="en-US" sz="2000" dirty="0">
                <a:solidFill>
                  <a:schemeClr val="tx1">
                    <a:lumMod val="65000"/>
                    <a:lumOff val="35000"/>
                  </a:schemeClr>
                </a:solidFill>
                <a:latin typeface="Georgia"/>
              </a:rPr>
              <a:t>Greenhouse </a:t>
            </a:r>
            <a:r>
              <a:rPr lang="en-US" sz="2000" dirty="0" smtClean="0">
                <a:solidFill>
                  <a:schemeClr val="tx1">
                    <a:lumMod val="65000"/>
                    <a:lumOff val="35000"/>
                  </a:schemeClr>
                </a:solidFill>
                <a:latin typeface="Georgia"/>
              </a:rPr>
              <a:t>expansion</a:t>
            </a:r>
          </a:p>
          <a:p>
            <a:pPr lvl="1" indent="0">
              <a:buNone/>
            </a:pPr>
            <a:endParaRPr lang="en-US" sz="2000" dirty="0">
              <a:solidFill>
                <a:schemeClr val="tx1">
                  <a:lumMod val="65000"/>
                  <a:lumOff val="35000"/>
                </a:schemeClr>
              </a:solidFill>
              <a:latin typeface="Georgia"/>
            </a:endParaRPr>
          </a:p>
          <a:p>
            <a:pPr algn="ctr"/>
            <a:r>
              <a:rPr lang="en-US" sz="2400" dirty="0" smtClean="0"/>
              <a:t>(</a:t>
            </a:r>
            <a:r>
              <a:rPr lang="en-US" sz="2400" dirty="0" err="1" smtClean="0"/>
              <a:t>Apx</a:t>
            </a:r>
            <a:r>
              <a:rPr lang="en-US" sz="2400" dirty="0" smtClean="0"/>
              <a:t>. ¼ of funding goal reached)</a:t>
            </a:r>
            <a:endParaRPr lang="en-US" sz="2400" dirty="0"/>
          </a:p>
        </p:txBody>
      </p:sp>
    </p:spTree>
    <p:extLst>
      <p:ext uri="{BB962C8B-B14F-4D97-AF65-F5344CB8AC3E}">
        <p14:creationId xmlns:p14="http://schemas.microsoft.com/office/powerpoint/2010/main" val="881482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DECLINING STUDENT ENROLLMENT</a:t>
            </a:r>
            <a:endParaRPr lang="en-US" dirty="0"/>
          </a:p>
        </p:txBody>
      </p:sp>
      <p:sp>
        <p:nvSpPr>
          <p:cNvPr id="4" name="Vertical Text Placeholder 3"/>
          <p:cNvSpPr>
            <a:spLocks noGrp="1"/>
          </p:cNvSpPr>
          <p:nvPr>
            <p:ph type="body" orient="vert" sz="quarter" idx="12"/>
          </p:nvPr>
        </p:nvSpPr>
        <p:spPr/>
        <p:txBody>
          <a:bodyPr/>
          <a:lstStyle/>
          <a:p>
            <a:r>
              <a:rPr lang="en-US" dirty="0" smtClean="0"/>
              <a:t>JOHN DAY INNOVATION GATEWAY</a:t>
            </a:r>
            <a:endParaRPr lang="en-US" dirty="0"/>
          </a:p>
          <a:p>
            <a:endParaRPr lang="en-US" dirty="0"/>
          </a:p>
        </p:txBody>
      </p:sp>
      <p:graphicFrame>
        <p:nvGraphicFramePr>
          <p:cNvPr id="6" name="Picture Placeholder 5"/>
          <p:cNvGraphicFramePr>
            <a:graphicFrameLocks noGrp="1"/>
          </p:cNvGraphicFramePr>
          <p:nvPr>
            <p:ph type="pic" sz="quarter" idx="10"/>
            <p:extLst>
              <p:ext uri="{D42A27DB-BD31-4B8C-83A1-F6EECF244321}">
                <p14:modId xmlns:p14="http://schemas.microsoft.com/office/powerpoint/2010/main" val="493837958"/>
              </p:ext>
            </p:extLst>
          </p:nvPr>
        </p:nvGraphicFramePr>
        <p:xfrm>
          <a:off x="1116013" y="1644650"/>
          <a:ext cx="8027987" cy="52133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67253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66120-699B-9644-991B-5EAB3267BB7F}"/>
              </a:ext>
            </a:extLst>
          </p:cNvPr>
          <p:cNvSpPr>
            <a:spLocks noGrp="1"/>
          </p:cNvSpPr>
          <p:nvPr>
            <p:ph type="title"/>
          </p:nvPr>
        </p:nvSpPr>
        <p:spPr/>
        <p:txBody>
          <a:bodyPr/>
          <a:lstStyle/>
          <a:p>
            <a:r>
              <a:rPr lang="en-US" dirty="0" smtClean="0"/>
              <a:t>Introduction</a:t>
            </a:r>
            <a:endParaRPr lang="en-US" dirty="0"/>
          </a:p>
        </p:txBody>
      </p:sp>
      <p:sp>
        <p:nvSpPr>
          <p:cNvPr id="4" name="Vertical Text Placeholder 3">
            <a:extLst>
              <a:ext uri="{FF2B5EF4-FFF2-40B4-BE49-F238E27FC236}">
                <a16:creationId xmlns:a16="http://schemas.microsoft.com/office/drawing/2014/main" id="{0933B9B7-A4F4-4449-A7BF-F9C70A41FB82}"/>
              </a:ext>
            </a:extLst>
          </p:cNvPr>
          <p:cNvSpPr>
            <a:spLocks noGrp="1"/>
          </p:cNvSpPr>
          <p:nvPr>
            <p:ph type="body" orient="vert" sz="quarter" idx="12"/>
          </p:nvPr>
        </p:nvSpPr>
        <p:spPr/>
        <p:txBody>
          <a:bodyPr/>
          <a:lstStyle/>
          <a:p>
            <a:r>
              <a:rPr lang="en-US" dirty="0"/>
              <a:t>JOHN DAY INNOVATION GATEWAY</a:t>
            </a:r>
          </a:p>
          <a:p>
            <a:endParaRPr lang="en-US" dirty="0"/>
          </a:p>
        </p:txBody>
      </p:sp>
      <p:sp>
        <p:nvSpPr>
          <p:cNvPr id="5" name="Text Placeholder 4">
            <a:extLst>
              <a:ext uri="{FF2B5EF4-FFF2-40B4-BE49-F238E27FC236}">
                <a16:creationId xmlns:a16="http://schemas.microsoft.com/office/drawing/2014/main" id="{A77A55F6-BF29-E04E-920B-FA52579392DC}"/>
              </a:ext>
            </a:extLst>
          </p:cNvPr>
          <p:cNvSpPr>
            <a:spLocks noGrp="1"/>
          </p:cNvSpPr>
          <p:nvPr>
            <p:ph type="body" sz="quarter" idx="13"/>
          </p:nvPr>
        </p:nvSpPr>
        <p:spPr/>
        <p:txBody>
          <a:bodyPr/>
          <a:lstStyle/>
          <a:p>
            <a:r>
              <a:rPr lang="en-US" dirty="0" smtClean="0"/>
              <a:t>John Day’s Growth Strategy</a:t>
            </a:r>
          </a:p>
          <a:p>
            <a:pPr marL="285750" indent="-285750">
              <a:buFontTx/>
              <a:buChar char="-"/>
            </a:pPr>
            <a:r>
              <a:rPr lang="en-US" dirty="0" smtClean="0"/>
              <a:t>Combating population decline through </a:t>
            </a:r>
            <a:r>
              <a:rPr lang="en-US" b="1" dirty="0" smtClean="0"/>
              <a:t>public-sector investments</a:t>
            </a:r>
          </a:p>
          <a:p>
            <a:pPr marL="285750" indent="-285750">
              <a:buFontTx/>
              <a:buChar char="-"/>
            </a:pPr>
            <a:r>
              <a:rPr lang="en-US" dirty="0" smtClean="0"/>
              <a:t>Pursuing </a:t>
            </a:r>
            <a:r>
              <a:rPr lang="en-US" b="1" dirty="0" smtClean="0"/>
              <a:t>joint investment strategies </a:t>
            </a:r>
            <a:r>
              <a:rPr lang="en-US" dirty="0" smtClean="0"/>
              <a:t>with public &amp; private agencies</a:t>
            </a:r>
          </a:p>
          <a:p>
            <a:pPr marL="285750" indent="-285750">
              <a:buFontTx/>
              <a:buChar char="-"/>
            </a:pPr>
            <a:endParaRPr lang="en-US" dirty="0" smtClean="0"/>
          </a:p>
        </p:txBody>
      </p:sp>
      <p:pic>
        <p:nvPicPr>
          <p:cNvPr id="1026" name="Picture 2" descr="Strategy for Grow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933" y="2693492"/>
            <a:ext cx="6846427" cy="373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811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3547C-8192-6548-A402-C79E9E4D7562}"/>
              </a:ext>
            </a:extLst>
          </p:cNvPr>
          <p:cNvSpPr>
            <a:spLocks noGrp="1"/>
          </p:cNvSpPr>
          <p:nvPr>
            <p:ph type="title"/>
          </p:nvPr>
        </p:nvSpPr>
        <p:spPr/>
        <p:txBody>
          <a:bodyPr/>
          <a:lstStyle/>
          <a:p>
            <a:r>
              <a:rPr lang="en-US" dirty="0" smtClean="0"/>
              <a:t>John Day Integrated Park System</a:t>
            </a:r>
            <a:endParaRPr lang="en-US" dirty="0"/>
          </a:p>
        </p:txBody>
      </p:sp>
      <p:sp>
        <p:nvSpPr>
          <p:cNvPr id="3" name="Content Placeholder 2">
            <a:extLst>
              <a:ext uri="{FF2B5EF4-FFF2-40B4-BE49-F238E27FC236}">
                <a16:creationId xmlns:a16="http://schemas.microsoft.com/office/drawing/2014/main" id="{02EB4F2C-8189-A84A-A766-2064FBD206F0}"/>
              </a:ext>
            </a:extLst>
          </p:cNvPr>
          <p:cNvSpPr>
            <a:spLocks noGrp="1"/>
          </p:cNvSpPr>
          <p:nvPr>
            <p:ph sz="quarter" idx="10"/>
          </p:nvPr>
        </p:nvSpPr>
        <p:spPr>
          <a:xfrm>
            <a:off x="1116013" y="975113"/>
            <a:ext cx="7740650" cy="1342693"/>
          </a:xfrm>
        </p:spPr>
        <p:txBody>
          <a:bodyPr/>
          <a:lstStyle/>
          <a:p>
            <a:r>
              <a:rPr lang="en-US" sz="1600" dirty="0" smtClean="0"/>
              <a:t>Adopted as John Day Innovation Gateway Area Plan amendment to Comp Plan</a:t>
            </a:r>
          </a:p>
          <a:p>
            <a:r>
              <a:rPr lang="en-US" sz="1600" dirty="0"/>
              <a:t>Brownfield redevelopment connecting five parks along the John Day </a:t>
            </a:r>
            <a:r>
              <a:rPr lang="en-US" sz="1600" dirty="0" smtClean="0"/>
              <a:t>River</a:t>
            </a:r>
            <a:endParaRPr lang="en-US" sz="1600" dirty="0"/>
          </a:p>
          <a:p>
            <a:r>
              <a:rPr lang="en-US" sz="1600" dirty="0"/>
              <a:t>Creates a variety of new amenities and </a:t>
            </a:r>
            <a:r>
              <a:rPr lang="en-US" sz="1600" dirty="0" smtClean="0"/>
              <a:t>attractions</a:t>
            </a:r>
          </a:p>
          <a:p>
            <a:r>
              <a:rPr lang="en-US" sz="1600" dirty="0"/>
              <a:t>Received 2019 </a:t>
            </a:r>
            <a:r>
              <a:rPr lang="en-US" sz="1600" dirty="0" smtClean="0"/>
              <a:t>League of Oregon Cities Award </a:t>
            </a:r>
            <a:r>
              <a:rPr lang="en-US" sz="1600" dirty="0"/>
              <a:t>for Excellence</a:t>
            </a:r>
          </a:p>
          <a:p>
            <a:r>
              <a:rPr lang="en-US" sz="1600" dirty="0"/>
              <a:t>One of 10 communities chosen for </a:t>
            </a:r>
            <a:r>
              <a:rPr lang="en-US" sz="1600" dirty="0" smtClean="0"/>
              <a:t>Environmental Protection Agency’s </a:t>
            </a:r>
            <a:r>
              <a:rPr lang="en-US" sz="1600" dirty="0"/>
              <a:t>Recreation Economies for Rural </a:t>
            </a:r>
            <a:r>
              <a:rPr lang="en-US" sz="1600" dirty="0" smtClean="0"/>
              <a:t>Communities (RERC) planning grant</a:t>
            </a:r>
            <a:endParaRPr lang="en-US" sz="1600" dirty="0"/>
          </a:p>
          <a:p>
            <a:endParaRPr lang="en-US" sz="1600" dirty="0"/>
          </a:p>
          <a:p>
            <a:endParaRPr lang="en-US" sz="1600" dirty="0"/>
          </a:p>
        </p:txBody>
      </p:sp>
      <p:sp>
        <p:nvSpPr>
          <p:cNvPr id="5" name="Vertical Text Placeholder 4">
            <a:extLst>
              <a:ext uri="{FF2B5EF4-FFF2-40B4-BE49-F238E27FC236}">
                <a16:creationId xmlns:a16="http://schemas.microsoft.com/office/drawing/2014/main" id="{D8623DD7-BB29-E140-8291-00AE10F21E9B}"/>
              </a:ext>
            </a:extLst>
          </p:cNvPr>
          <p:cNvSpPr>
            <a:spLocks noGrp="1"/>
          </p:cNvSpPr>
          <p:nvPr>
            <p:ph type="body" orient="vert" sz="quarter" idx="12"/>
          </p:nvPr>
        </p:nvSpPr>
        <p:spPr/>
        <p:txBody>
          <a:bodyPr/>
          <a:lstStyle/>
          <a:p>
            <a:r>
              <a:rPr lang="en-US" dirty="0"/>
              <a:t>JOHN DAY INNOVATION GATEWAY</a:t>
            </a:r>
          </a:p>
          <a:p>
            <a:endParaRPr lang="en-US" dirty="0"/>
          </a:p>
        </p:txBody>
      </p:sp>
      <p:pic>
        <p:nvPicPr>
          <p:cNvPr id="10" name="Picture Placeholder 9"/>
          <p:cNvPicPr>
            <a:picLocks noGrp="1" noChangeAspect="1"/>
          </p:cNvPicPr>
          <p:nvPr>
            <p:ph type="pic" sz="quarter" idx="11"/>
          </p:nvPr>
        </p:nvPicPr>
        <p:blipFill>
          <a:blip r:embed="rId3"/>
          <a:srcRect l="92" r="92"/>
          <a:stretch>
            <a:fillRect/>
          </a:stretch>
        </p:blipFill>
        <p:spPr>
          <a:prstGeom prst="rect">
            <a:avLst/>
          </a:prstGeom>
        </p:spPr>
      </p:pic>
    </p:spTree>
    <p:extLst>
      <p:ext uri="{BB962C8B-B14F-4D97-AF65-F5344CB8AC3E}">
        <p14:creationId xmlns:p14="http://schemas.microsoft.com/office/powerpoint/2010/main" val="36994578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close up of a map&#10;&#10;Description automatically generated">
            <a:extLst>
              <a:ext uri="{FF2B5EF4-FFF2-40B4-BE49-F238E27FC236}">
                <a16:creationId xmlns:a16="http://schemas.microsoft.com/office/drawing/2014/main" id="{82563663-DCCB-43A6-8618-9A8478AF8D98}"/>
              </a:ext>
            </a:extLst>
          </p:cNvPr>
          <p:cNvPicPr>
            <a:picLocks noGrp="1" noChangeAspect="1"/>
          </p:cNvPicPr>
          <p:nvPr>
            <p:ph type="pic" sz="quarter" idx="10"/>
          </p:nvPr>
        </p:nvPicPr>
        <p:blipFill>
          <a:blip r:embed="rId2"/>
          <a:srcRect t="7980" b="7980"/>
          <a:stretch>
            <a:fillRect/>
          </a:stretch>
        </p:blipFill>
        <p:spPr>
          <a:xfrm>
            <a:off x="1116013" y="1644535"/>
            <a:ext cx="8027987" cy="5213465"/>
          </a:xfrm>
        </p:spPr>
      </p:pic>
      <p:sp>
        <p:nvSpPr>
          <p:cNvPr id="6" name="Title 5">
            <a:extLst>
              <a:ext uri="{FF2B5EF4-FFF2-40B4-BE49-F238E27FC236}">
                <a16:creationId xmlns:a16="http://schemas.microsoft.com/office/drawing/2014/main" id="{3A46FC2B-5C7B-4208-8F19-60BF1451B040}"/>
              </a:ext>
            </a:extLst>
          </p:cNvPr>
          <p:cNvSpPr>
            <a:spLocks noGrp="1"/>
          </p:cNvSpPr>
          <p:nvPr>
            <p:ph type="title"/>
          </p:nvPr>
        </p:nvSpPr>
        <p:spPr/>
        <p:txBody>
          <a:bodyPr/>
          <a:lstStyle/>
          <a:p>
            <a:r>
              <a:rPr lang="en-US" dirty="0"/>
              <a:t>GATEWAY EAST</a:t>
            </a:r>
          </a:p>
        </p:txBody>
      </p:sp>
      <p:sp>
        <p:nvSpPr>
          <p:cNvPr id="8" name="Vertical Text Placeholder 7">
            <a:extLst>
              <a:ext uri="{FF2B5EF4-FFF2-40B4-BE49-F238E27FC236}">
                <a16:creationId xmlns:a16="http://schemas.microsoft.com/office/drawing/2014/main" id="{96C11F86-9608-4360-8290-3B89F1A51DD8}"/>
              </a:ext>
            </a:extLst>
          </p:cNvPr>
          <p:cNvSpPr>
            <a:spLocks noGrp="1"/>
          </p:cNvSpPr>
          <p:nvPr>
            <p:ph type="body" orient="vert" sz="quarter" idx="12"/>
          </p:nvPr>
        </p:nvSpPr>
        <p:spPr/>
        <p:txBody>
          <a:bodyPr/>
          <a:lstStyle/>
          <a:p>
            <a:r>
              <a:rPr lang="en-US" dirty="0"/>
              <a:t>JOHN DAY INNOVATION GATEWAY</a:t>
            </a:r>
          </a:p>
          <a:p>
            <a:endParaRPr lang="en-US" dirty="0"/>
          </a:p>
        </p:txBody>
      </p:sp>
      <p:sp>
        <p:nvSpPr>
          <p:cNvPr id="9" name="Text Placeholder 8">
            <a:extLst>
              <a:ext uri="{FF2B5EF4-FFF2-40B4-BE49-F238E27FC236}">
                <a16:creationId xmlns:a16="http://schemas.microsoft.com/office/drawing/2014/main" id="{9A8CD171-AA76-4599-B57B-A79BA887C75E}"/>
              </a:ext>
            </a:extLst>
          </p:cNvPr>
          <p:cNvSpPr>
            <a:spLocks noGrp="1"/>
          </p:cNvSpPr>
          <p:nvPr>
            <p:ph type="body" sz="quarter" idx="13"/>
          </p:nvPr>
        </p:nvSpPr>
        <p:spPr/>
        <p:txBody>
          <a:bodyPr/>
          <a:lstStyle/>
          <a:p>
            <a:r>
              <a:rPr lang="en-US" dirty="0"/>
              <a:t>7</a:t>
            </a:r>
            <a:r>
              <a:rPr lang="en-US" baseline="30000" dirty="0"/>
              <a:t>th</a:t>
            </a:r>
            <a:r>
              <a:rPr lang="en-US" dirty="0"/>
              <a:t> Street Aquatic Center, Fairground and Hill Family Park – Future Integrated Park System</a:t>
            </a:r>
          </a:p>
        </p:txBody>
      </p:sp>
    </p:spTree>
    <p:extLst>
      <p:ext uri="{BB962C8B-B14F-4D97-AF65-F5344CB8AC3E}">
        <p14:creationId xmlns:p14="http://schemas.microsoft.com/office/powerpoint/2010/main" val="29490248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close up of a map&#10;&#10;Description automatically generated">
            <a:extLst>
              <a:ext uri="{FF2B5EF4-FFF2-40B4-BE49-F238E27FC236}">
                <a16:creationId xmlns:a16="http://schemas.microsoft.com/office/drawing/2014/main" id="{6B13ABEE-EA2B-4E83-B914-77CFC6750F5F}"/>
              </a:ext>
            </a:extLst>
          </p:cNvPr>
          <p:cNvPicPr>
            <a:picLocks noGrp="1" noChangeAspect="1"/>
          </p:cNvPicPr>
          <p:nvPr>
            <p:ph type="pic" sz="quarter" idx="10"/>
          </p:nvPr>
        </p:nvPicPr>
        <p:blipFill>
          <a:blip r:embed="rId2"/>
          <a:srcRect t="7988" b="7988"/>
          <a:stretch>
            <a:fillRect/>
          </a:stretch>
        </p:blipFill>
        <p:spPr/>
      </p:pic>
      <p:sp>
        <p:nvSpPr>
          <p:cNvPr id="8" name="Title 7">
            <a:extLst>
              <a:ext uri="{FF2B5EF4-FFF2-40B4-BE49-F238E27FC236}">
                <a16:creationId xmlns:a16="http://schemas.microsoft.com/office/drawing/2014/main" id="{84DECAB4-FFEC-401B-B49E-541D5C9A201E}"/>
              </a:ext>
            </a:extLst>
          </p:cNvPr>
          <p:cNvSpPr>
            <a:spLocks noGrp="1"/>
          </p:cNvSpPr>
          <p:nvPr>
            <p:ph type="title"/>
          </p:nvPr>
        </p:nvSpPr>
        <p:spPr/>
        <p:txBody>
          <a:bodyPr/>
          <a:lstStyle/>
          <a:p>
            <a:r>
              <a:rPr lang="en-US" dirty="0"/>
              <a:t>GATEWAY CENTRAL</a:t>
            </a:r>
          </a:p>
        </p:txBody>
      </p:sp>
      <p:sp>
        <p:nvSpPr>
          <p:cNvPr id="10" name="Vertical Text Placeholder 9">
            <a:extLst>
              <a:ext uri="{FF2B5EF4-FFF2-40B4-BE49-F238E27FC236}">
                <a16:creationId xmlns:a16="http://schemas.microsoft.com/office/drawing/2014/main" id="{856D010D-C926-46F6-BF8F-E407EF63D976}"/>
              </a:ext>
            </a:extLst>
          </p:cNvPr>
          <p:cNvSpPr>
            <a:spLocks noGrp="1"/>
          </p:cNvSpPr>
          <p:nvPr>
            <p:ph type="body" orient="vert" sz="quarter" idx="12"/>
          </p:nvPr>
        </p:nvSpPr>
        <p:spPr/>
        <p:txBody>
          <a:bodyPr/>
          <a:lstStyle/>
          <a:p>
            <a:r>
              <a:rPr lang="en-US" dirty="0"/>
              <a:t>JOHN DAY INNOVATION GATEWAY</a:t>
            </a:r>
          </a:p>
          <a:p>
            <a:endParaRPr lang="en-US" dirty="0"/>
          </a:p>
          <a:p>
            <a:endParaRPr lang="en-US" dirty="0"/>
          </a:p>
        </p:txBody>
      </p:sp>
      <p:sp>
        <p:nvSpPr>
          <p:cNvPr id="11" name="Text Placeholder 10">
            <a:extLst>
              <a:ext uri="{FF2B5EF4-FFF2-40B4-BE49-F238E27FC236}">
                <a16:creationId xmlns:a16="http://schemas.microsoft.com/office/drawing/2014/main" id="{341EE3E8-910A-4B51-A42E-1EADC935E8A6}"/>
              </a:ext>
            </a:extLst>
          </p:cNvPr>
          <p:cNvSpPr>
            <a:spLocks noGrp="1"/>
          </p:cNvSpPr>
          <p:nvPr>
            <p:ph type="body" sz="quarter" idx="13"/>
          </p:nvPr>
        </p:nvSpPr>
        <p:spPr/>
        <p:txBody>
          <a:bodyPr/>
          <a:lstStyle/>
          <a:p>
            <a:r>
              <a:rPr lang="en-US" dirty="0"/>
              <a:t>Davis Creek Park, Future Campground, River Restoration Area/Greenway to Kam Wah Chung</a:t>
            </a:r>
          </a:p>
        </p:txBody>
      </p:sp>
    </p:spTree>
    <p:extLst>
      <p:ext uri="{BB962C8B-B14F-4D97-AF65-F5344CB8AC3E}">
        <p14:creationId xmlns:p14="http://schemas.microsoft.com/office/powerpoint/2010/main" val="2753306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close up of a map&#10;&#10;Description automatically generated">
            <a:extLst>
              <a:ext uri="{FF2B5EF4-FFF2-40B4-BE49-F238E27FC236}">
                <a16:creationId xmlns:a16="http://schemas.microsoft.com/office/drawing/2014/main" id="{099ECA57-5B9D-44A6-84C3-125BF8919A7A}"/>
              </a:ext>
            </a:extLst>
          </p:cNvPr>
          <p:cNvPicPr>
            <a:picLocks noGrp="1" noChangeAspect="1"/>
          </p:cNvPicPr>
          <p:nvPr>
            <p:ph type="pic" sz="quarter" idx="10"/>
          </p:nvPr>
        </p:nvPicPr>
        <p:blipFill>
          <a:blip r:embed="rId2"/>
          <a:srcRect t="7988" b="7988"/>
          <a:stretch>
            <a:fillRect/>
          </a:stretch>
        </p:blipFill>
        <p:spPr/>
      </p:pic>
      <p:sp>
        <p:nvSpPr>
          <p:cNvPr id="3" name="Title 2">
            <a:extLst>
              <a:ext uri="{FF2B5EF4-FFF2-40B4-BE49-F238E27FC236}">
                <a16:creationId xmlns:a16="http://schemas.microsoft.com/office/drawing/2014/main" id="{B086F4C4-F43B-8C42-8C4D-69FBB5094516}"/>
              </a:ext>
            </a:extLst>
          </p:cNvPr>
          <p:cNvSpPr>
            <a:spLocks noGrp="1"/>
          </p:cNvSpPr>
          <p:nvPr>
            <p:ph type="title"/>
          </p:nvPr>
        </p:nvSpPr>
        <p:spPr/>
        <p:txBody>
          <a:bodyPr/>
          <a:lstStyle/>
          <a:p>
            <a:r>
              <a:rPr lang="en-US" dirty="0"/>
              <a:t>GATEWAY WEST</a:t>
            </a:r>
          </a:p>
        </p:txBody>
      </p:sp>
      <p:sp>
        <p:nvSpPr>
          <p:cNvPr id="9" name="Vertical Text Placeholder 8">
            <a:extLst>
              <a:ext uri="{FF2B5EF4-FFF2-40B4-BE49-F238E27FC236}">
                <a16:creationId xmlns:a16="http://schemas.microsoft.com/office/drawing/2014/main" id="{491919F8-D4A9-4A61-9A7E-29DD0464DF66}"/>
              </a:ext>
            </a:extLst>
          </p:cNvPr>
          <p:cNvSpPr>
            <a:spLocks noGrp="1"/>
          </p:cNvSpPr>
          <p:nvPr>
            <p:ph type="body" orient="vert" sz="quarter" idx="12"/>
          </p:nvPr>
        </p:nvSpPr>
        <p:spPr/>
        <p:txBody>
          <a:bodyPr/>
          <a:lstStyle/>
          <a:p>
            <a:r>
              <a:rPr lang="en-US" dirty="0"/>
              <a:t>JOHN DAY INNOVATION GATEWAY</a:t>
            </a:r>
          </a:p>
          <a:p>
            <a:endParaRPr lang="en-US" dirty="0"/>
          </a:p>
          <a:p>
            <a:endParaRPr lang="en-US" dirty="0"/>
          </a:p>
        </p:txBody>
      </p:sp>
      <p:sp>
        <p:nvSpPr>
          <p:cNvPr id="10" name="Text Placeholder 9">
            <a:extLst>
              <a:ext uri="{FF2B5EF4-FFF2-40B4-BE49-F238E27FC236}">
                <a16:creationId xmlns:a16="http://schemas.microsoft.com/office/drawing/2014/main" id="{424E7464-3C62-4561-A2E7-BD8AF981FCEB}"/>
              </a:ext>
            </a:extLst>
          </p:cNvPr>
          <p:cNvSpPr>
            <a:spLocks noGrp="1"/>
          </p:cNvSpPr>
          <p:nvPr>
            <p:ph type="body" sz="quarter" idx="13"/>
          </p:nvPr>
        </p:nvSpPr>
        <p:spPr/>
        <p:txBody>
          <a:bodyPr/>
          <a:lstStyle/>
          <a:p>
            <a:r>
              <a:rPr lang="en-US" dirty="0"/>
              <a:t>Wastewater Treatment Plant, Hotel/Convention Center, Pavilion, Greenhouse, Public Works Shop, Future Office Space, Riverfront Trails</a:t>
            </a:r>
          </a:p>
        </p:txBody>
      </p:sp>
    </p:spTree>
    <p:extLst>
      <p:ext uri="{BB962C8B-B14F-4D97-AF65-F5344CB8AC3E}">
        <p14:creationId xmlns:p14="http://schemas.microsoft.com/office/powerpoint/2010/main" val="5384714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tree with a mountain in the background&#10;&#10;Description automatically generated">
            <a:extLst>
              <a:ext uri="{FF2B5EF4-FFF2-40B4-BE49-F238E27FC236}">
                <a16:creationId xmlns:a16="http://schemas.microsoft.com/office/drawing/2014/main" id="{AB8C3DC8-16BE-4C8F-A594-7E7B2EE0B78D}"/>
              </a:ext>
            </a:extLst>
          </p:cNvPr>
          <p:cNvPicPr>
            <a:picLocks noGrp="1" noChangeAspect="1"/>
          </p:cNvPicPr>
          <p:nvPr>
            <p:ph type="pic" sz="quarter" idx="11"/>
          </p:nvPr>
        </p:nvPicPr>
        <p:blipFill>
          <a:blip r:embed="rId2"/>
          <a:srcRect t="13820" b="13820"/>
          <a:stretch>
            <a:fillRect/>
          </a:stretch>
        </p:blipFill>
        <p:spPr>
          <a:xfrm>
            <a:off x="4591335" y="1062743"/>
            <a:ext cx="4552665" cy="2213808"/>
          </a:xfrm>
        </p:spPr>
      </p:pic>
      <p:pic>
        <p:nvPicPr>
          <p:cNvPr id="15" name="Picture Placeholder 14" descr="A group of people on a rock&#10;&#10;Description automatically generated">
            <a:extLst>
              <a:ext uri="{FF2B5EF4-FFF2-40B4-BE49-F238E27FC236}">
                <a16:creationId xmlns:a16="http://schemas.microsoft.com/office/drawing/2014/main" id="{D589DDDF-DA68-4B72-9EDB-EDD4A5CF8431}"/>
              </a:ext>
            </a:extLst>
          </p:cNvPr>
          <p:cNvPicPr>
            <a:picLocks noGrp="1" noChangeAspect="1"/>
          </p:cNvPicPr>
          <p:nvPr>
            <p:ph type="pic" sz="quarter" idx="13"/>
          </p:nvPr>
        </p:nvPicPr>
        <p:blipFill>
          <a:blip r:embed="rId3"/>
          <a:srcRect l="11387" r="11387"/>
          <a:stretch>
            <a:fillRect/>
          </a:stretch>
        </p:blipFill>
        <p:spPr>
          <a:xfrm>
            <a:off x="5400675" y="3394908"/>
            <a:ext cx="3743325" cy="3462337"/>
          </a:xfrm>
        </p:spPr>
      </p:pic>
      <p:pic>
        <p:nvPicPr>
          <p:cNvPr id="17" name="Picture Placeholder 16" descr="A tree in the middle of a forest&#10;&#10;Description automatically generated">
            <a:extLst>
              <a:ext uri="{FF2B5EF4-FFF2-40B4-BE49-F238E27FC236}">
                <a16:creationId xmlns:a16="http://schemas.microsoft.com/office/drawing/2014/main" id="{5ECBBDCD-1953-412D-AFF4-606A84582F9B}"/>
              </a:ext>
            </a:extLst>
          </p:cNvPr>
          <p:cNvPicPr>
            <a:picLocks noGrp="1" noChangeAspect="1"/>
          </p:cNvPicPr>
          <p:nvPr>
            <p:ph type="pic" sz="quarter" idx="14"/>
          </p:nvPr>
        </p:nvPicPr>
        <p:blipFill>
          <a:blip r:embed="rId4"/>
          <a:srcRect l="5803" r="5803"/>
          <a:stretch>
            <a:fillRect/>
          </a:stretch>
        </p:blipFill>
        <p:spPr>
          <a:xfrm>
            <a:off x="982012" y="3394907"/>
            <a:ext cx="4284662" cy="3462338"/>
          </a:xfrm>
        </p:spPr>
      </p:pic>
      <p:sp>
        <p:nvSpPr>
          <p:cNvPr id="6" name="Title 5">
            <a:extLst>
              <a:ext uri="{FF2B5EF4-FFF2-40B4-BE49-F238E27FC236}">
                <a16:creationId xmlns:a16="http://schemas.microsoft.com/office/drawing/2014/main" id="{6991114B-4A4C-4F23-B0CD-CC2524B8E0D9}"/>
              </a:ext>
            </a:extLst>
          </p:cNvPr>
          <p:cNvSpPr>
            <a:spLocks noGrp="1"/>
          </p:cNvSpPr>
          <p:nvPr>
            <p:ph type="title"/>
          </p:nvPr>
        </p:nvSpPr>
        <p:spPr>
          <a:xfrm>
            <a:off x="1116593" y="210262"/>
            <a:ext cx="7950405" cy="555771"/>
          </a:xfrm>
        </p:spPr>
        <p:txBody>
          <a:bodyPr/>
          <a:lstStyle/>
          <a:p>
            <a:r>
              <a:rPr lang="en-US" dirty="0"/>
              <a:t>JOHN DAY INNOVATION GATEWAY TRAIL SYSTEM PHASE 1</a:t>
            </a:r>
          </a:p>
        </p:txBody>
      </p:sp>
      <p:sp>
        <p:nvSpPr>
          <p:cNvPr id="9" name="Vertical Text Placeholder 8">
            <a:extLst>
              <a:ext uri="{FF2B5EF4-FFF2-40B4-BE49-F238E27FC236}">
                <a16:creationId xmlns:a16="http://schemas.microsoft.com/office/drawing/2014/main" id="{942758BD-0361-45C9-8801-D7B14D0BE75B}"/>
              </a:ext>
            </a:extLst>
          </p:cNvPr>
          <p:cNvSpPr>
            <a:spLocks noGrp="1"/>
          </p:cNvSpPr>
          <p:nvPr>
            <p:ph type="body" orient="vert" sz="quarter" idx="12"/>
          </p:nvPr>
        </p:nvSpPr>
        <p:spPr/>
        <p:txBody>
          <a:bodyPr/>
          <a:lstStyle/>
          <a:p>
            <a:r>
              <a:rPr lang="en-US" dirty="0"/>
              <a:t>JOHN DAY INNOVATION GATEWAY</a:t>
            </a:r>
          </a:p>
          <a:p>
            <a:endParaRPr lang="en-US" dirty="0"/>
          </a:p>
          <a:p>
            <a:endParaRPr lang="en-US" dirty="0"/>
          </a:p>
        </p:txBody>
      </p:sp>
      <p:sp>
        <p:nvSpPr>
          <p:cNvPr id="7" name="Content Placeholder 6">
            <a:extLst>
              <a:ext uri="{FF2B5EF4-FFF2-40B4-BE49-F238E27FC236}">
                <a16:creationId xmlns:a16="http://schemas.microsoft.com/office/drawing/2014/main" id="{DF577F82-E0CC-4CD9-BE5A-57F46669DA47}"/>
              </a:ext>
            </a:extLst>
          </p:cNvPr>
          <p:cNvSpPr>
            <a:spLocks noGrp="1"/>
          </p:cNvSpPr>
          <p:nvPr>
            <p:ph sz="quarter" idx="10"/>
          </p:nvPr>
        </p:nvSpPr>
        <p:spPr>
          <a:xfrm>
            <a:off x="982012" y="1181100"/>
            <a:ext cx="3609323" cy="5185371"/>
          </a:xfrm>
        </p:spPr>
        <p:txBody>
          <a:bodyPr/>
          <a:lstStyle/>
          <a:p>
            <a:r>
              <a:rPr lang="en-US" sz="2000" dirty="0"/>
              <a:t>$191,300 awarded by OPRD for recreational trails in Davis Creek, Kam Wah Chung and Riverfront</a:t>
            </a:r>
          </a:p>
          <a:p>
            <a:r>
              <a:rPr lang="en-US" sz="2000" dirty="0"/>
              <a:t>Phase 1 Trail systems completed October 1, 2019</a:t>
            </a:r>
          </a:p>
        </p:txBody>
      </p:sp>
    </p:spTree>
    <p:extLst>
      <p:ext uri="{BB962C8B-B14F-4D97-AF65-F5344CB8AC3E}">
        <p14:creationId xmlns:p14="http://schemas.microsoft.com/office/powerpoint/2010/main" val="22348409"/>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Page with Bulle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ver Page">
  <a:themeElements>
    <a:clrScheme name="City of John Day">
      <a:dk1>
        <a:srgbClr val="414042"/>
      </a:dk1>
      <a:lt1>
        <a:sysClr val="window" lastClr="FFFFFF"/>
      </a:lt1>
      <a:dk2>
        <a:srgbClr val="414042"/>
      </a:dk2>
      <a:lt2>
        <a:srgbClr val="EEECE1"/>
      </a:lt2>
      <a:accent1>
        <a:srgbClr val="F5B335"/>
      </a:accent1>
      <a:accent2>
        <a:srgbClr val="FE3B15"/>
      </a:accent2>
      <a:accent3>
        <a:srgbClr val="54C8E8"/>
      </a:accent3>
      <a:accent4>
        <a:srgbClr val="2A7DE1"/>
      </a:accent4>
      <a:accent5>
        <a:srgbClr val="84C1FF"/>
      </a:accent5>
      <a:accent6>
        <a:srgbClr val="FFE265"/>
      </a:accent6>
      <a:hlink>
        <a:srgbClr val="F5B335"/>
      </a:hlink>
      <a:folHlink>
        <a:srgbClr val="FE3B1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1867</TotalTime>
  <Words>562</Words>
  <Application>Microsoft Office PowerPoint</Application>
  <PresentationFormat>On-screen Show (4:3)</PresentationFormat>
  <Paragraphs>99</Paragraphs>
  <Slides>28</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Calibri</vt:lpstr>
      <vt:lpstr>Georgia</vt:lpstr>
      <vt:lpstr>Helvetica</vt:lpstr>
      <vt:lpstr>Simple Page with Bullets</vt:lpstr>
      <vt:lpstr>Cover Page</vt:lpstr>
      <vt:lpstr>John Day Innovation gateway</vt:lpstr>
      <vt:lpstr>POPULATION TRENDS</vt:lpstr>
      <vt:lpstr>DECLINING STUDENT ENROLLMENT</vt:lpstr>
      <vt:lpstr>Introduction</vt:lpstr>
      <vt:lpstr>John Day Integrated Park System</vt:lpstr>
      <vt:lpstr>GATEWAY EAST</vt:lpstr>
      <vt:lpstr>GATEWAY CENTRAL</vt:lpstr>
      <vt:lpstr>GATEWAY WEST</vt:lpstr>
      <vt:lpstr>JOHN DAY INNOVATION GATEWAY TRAIL SYSTEM PHASE 1</vt:lpstr>
      <vt:lpstr>TRAIL FEATURES</vt:lpstr>
      <vt:lpstr>JOHN DAY RIVERFRONT TRAIL</vt:lpstr>
      <vt:lpstr>PARKS PRIOR TO OPRD GRANTS</vt:lpstr>
      <vt:lpstr>INTEGRATED PARK SYSTEM</vt:lpstr>
      <vt:lpstr>MOUNTAIN BIKE PARK</vt:lpstr>
      <vt:lpstr>NEW PLAYGROUND &amp; SPLASHPAD</vt:lpstr>
      <vt:lpstr>NEW PLAYGROUND &amp; SPLASHPAD</vt:lpstr>
      <vt:lpstr>NEW AQUATICS/REC CENTER</vt:lpstr>
      <vt:lpstr>AQUATIC CENTER FLOORPLAN</vt:lpstr>
      <vt:lpstr>COMMUNITY PAVILION / MARKET</vt:lpstr>
      <vt:lpstr>PRESERVING OUR HERITAGE</vt:lpstr>
      <vt:lpstr>PAVILION FLOORPLAN</vt:lpstr>
      <vt:lpstr>PAVILION ELEVATIONS</vt:lpstr>
      <vt:lpstr>PAVILION ELEVATIONS</vt:lpstr>
      <vt:lpstr>PAVILION SPACES </vt:lpstr>
      <vt:lpstr>PAVILION RENDERINGS </vt:lpstr>
      <vt:lpstr>PAVILION RENDERINGS </vt:lpstr>
      <vt:lpstr>HOTEL &amp; CONVENTION CENTER</vt:lpstr>
      <vt:lpstr>PROGRESS SUMMARY</vt:lpstr>
    </vt:vector>
  </TitlesOfParts>
  <Manager/>
  <Company>bell+funk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Liza Burns</dc:creator>
  <cp:keywords/>
  <dc:description/>
  <cp:lastModifiedBy>Nicholas Green</cp:lastModifiedBy>
  <cp:revision>52</cp:revision>
  <cp:lastPrinted>2020-01-30T23:39:11Z</cp:lastPrinted>
  <dcterms:created xsi:type="dcterms:W3CDTF">2019-09-11T19:35:29Z</dcterms:created>
  <dcterms:modified xsi:type="dcterms:W3CDTF">2020-02-06T16:19:12Z</dcterms:modified>
  <cp:category/>
</cp:coreProperties>
</file>