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FE6"/>
    <a:srgbClr val="F1E2E6"/>
    <a:srgbClr val="F0E2E6"/>
    <a:srgbClr val="901529"/>
    <a:srgbClr val="C00000"/>
    <a:srgbClr val="DED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94637"/>
  </p:normalViewPr>
  <p:slideViewPr>
    <p:cSldViewPr snapToGrid="0" snapToObjects="1" showGuides="1">
      <p:cViewPr varScale="1">
        <p:scale>
          <a:sx n="43" d="100"/>
          <a:sy n="43" d="100"/>
        </p:scale>
        <p:origin x="1008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8D75B2-BF9C-4718-A695-CDA2974569B2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45000"/>
            <a:ext cx="5607050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3FD1C-A3EA-423F-9D09-6D5D54F3A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74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3FD1C-A3EA-423F-9D09-6D5D54F3A7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43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4586-1041-CC45-9FBB-64CBC8B7B3D5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6B480-D98B-584B-971F-FF53D21EE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244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4586-1041-CC45-9FBB-64CBC8B7B3D5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6B480-D98B-584B-971F-FF53D21EE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3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4586-1041-CC45-9FBB-64CBC8B7B3D5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6B480-D98B-584B-971F-FF53D21EE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5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4586-1041-CC45-9FBB-64CBC8B7B3D5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6B480-D98B-584B-971F-FF53D21EE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00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4586-1041-CC45-9FBB-64CBC8B7B3D5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6B480-D98B-584B-971F-FF53D21EE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46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4586-1041-CC45-9FBB-64CBC8B7B3D5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6B480-D98B-584B-971F-FF53D21EE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5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4586-1041-CC45-9FBB-64CBC8B7B3D5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6B480-D98B-584B-971F-FF53D21EE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66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4586-1041-CC45-9FBB-64CBC8B7B3D5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6B480-D98B-584B-971F-FF53D21EE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51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4586-1041-CC45-9FBB-64CBC8B7B3D5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6B480-D98B-584B-971F-FF53D21EE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6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4586-1041-CC45-9FBB-64CBC8B7B3D5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6B480-D98B-584B-971F-FF53D21EE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90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4586-1041-CC45-9FBB-64CBC8B7B3D5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6B480-D98B-584B-971F-FF53D21EE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17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E4586-1041-CC45-9FBB-64CBC8B7B3D5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6B480-D98B-584B-971F-FF53D21EE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86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le 4"/>
          <p:cNvSpPr/>
          <p:nvPr/>
        </p:nvSpPr>
        <p:spPr>
          <a:xfrm>
            <a:off x="906820" y="924560"/>
            <a:ext cx="10378360" cy="1796568"/>
          </a:xfrm>
          <a:prstGeom prst="triangle">
            <a:avLst/>
          </a:prstGeom>
          <a:solidFill>
            <a:srgbClr val="F1E2E6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5858" y="4898761"/>
            <a:ext cx="3322320" cy="1645920"/>
          </a:xfrm>
          <a:prstGeom prst="rect">
            <a:avLst/>
          </a:prstGeom>
          <a:solidFill>
            <a:srgbClr val="F0E2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Digital marketing/re-branding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Recreational amenities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Competitive broadband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Housing/ community development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1792" y="211193"/>
            <a:ext cx="6128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latin typeface="Franklin Gothic Demi" charset="0"/>
                <a:ea typeface="Franklin Gothic Demi" charset="0"/>
                <a:cs typeface="Franklin Gothic Demi" charset="0"/>
              </a:rPr>
              <a:t>John Day’s Strategy for Growth</a:t>
            </a:r>
            <a:endParaRPr lang="en-US" sz="3200" i="1" dirty="0">
              <a:latin typeface="Franklin Gothic Demi" charset="0"/>
              <a:ea typeface="Franklin Gothic Demi" charset="0"/>
              <a:cs typeface="Franklin Gothic Demi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11545"/>
          <a:stretch/>
        </p:blipFill>
        <p:spPr>
          <a:xfrm>
            <a:off x="1615162" y="2889454"/>
            <a:ext cx="1763712" cy="16764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4450" y="2849720"/>
            <a:ext cx="1943100" cy="17526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5"/>
          <a:srcRect l="2252" t="4161" r="8043"/>
          <a:stretch/>
        </p:blipFill>
        <p:spPr>
          <a:xfrm>
            <a:off x="8823445" y="2886186"/>
            <a:ext cx="1743075" cy="167966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35858" y="4491355"/>
            <a:ext cx="3322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Franklin Gothic Demi" charset="0"/>
                <a:ea typeface="Franklin Gothic Demi" charset="0"/>
                <a:cs typeface="Franklin Gothic Demi" charset="0"/>
              </a:rPr>
              <a:t>Differentiated Capabilities</a:t>
            </a:r>
            <a:endParaRPr lang="en-US" dirty="0">
              <a:latin typeface="Franklin Gothic Demi" charset="0"/>
              <a:ea typeface="Franklin Gothic Demi" charset="0"/>
              <a:cs typeface="Franklin Gothic Demi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34840" y="4491354"/>
            <a:ext cx="3322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Franklin Gothic Demi" charset="0"/>
                <a:ea typeface="Franklin Gothic Demi" charset="0"/>
                <a:cs typeface="Franklin Gothic Demi" charset="0"/>
              </a:rPr>
              <a:t>Cost Structure </a:t>
            </a:r>
            <a:r>
              <a:rPr lang="en-US" dirty="0">
                <a:latin typeface="Franklin Gothic Demi" charset="0"/>
                <a:ea typeface="Franklin Gothic Demi" charset="0"/>
                <a:cs typeface="Franklin Gothic Demi" charset="0"/>
              </a:rPr>
              <a:t>A</a:t>
            </a:r>
            <a:r>
              <a:rPr lang="en-US" dirty="0" smtClean="0">
                <a:latin typeface="Franklin Gothic Demi" charset="0"/>
                <a:ea typeface="Franklin Gothic Demi" charset="0"/>
                <a:cs typeface="Franklin Gothic Demi" charset="0"/>
              </a:rPr>
              <a:t>lignment</a:t>
            </a:r>
            <a:endParaRPr lang="en-US" dirty="0">
              <a:latin typeface="Franklin Gothic Demi" charset="0"/>
              <a:ea typeface="Franklin Gothic Demi" charset="0"/>
              <a:cs typeface="Franklin Gothic Demi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33822" y="4491355"/>
            <a:ext cx="3322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Franklin Gothic Demi" charset="0"/>
                <a:ea typeface="Franklin Gothic Demi" charset="0"/>
                <a:cs typeface="Franklin Gothic Demi" charset="0"/>
              </a:rPr>
              <a:t>Reorganize for Growth</a:t>
            </a:r>
            <a:endParaRPr lang="en-US" dirty="0">
              <a:latin typeface="Franklin Gothic Demi" charset="0"/>
              <a:ea typeface="Franklin Gothic Demi" charset="0"/>
              <a:cs typeface="Franklin Gothic Demi" charset="0"/>
            </a:endParaRPr>
          </a:p>
        </p:txBody>
      </p:sp>
      <p:sp>
        <p:nvSpPr>
          <p:cNvPr id="17" name="Hexagon 16"/>
          <p:cNvSpPr/>
          <p:nvPr/>
        </p:nvSpPr>
        <p:spPr>
          <a:xfrm>
            <a:off x="3878010" y="3541712"/>
            <a:ext cx="747710" cy="354327"/>
          </a:xfrm>
          <a:prstGeom prst="hexagon">
            <a:avLst/>
          </a:prstGeom>
          <a:solidFill>
            <a:srgbClr val="F1E2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Hexagon 17"/>
          <p:cNvSpPr/>
          <p:nvPr/>
        </p:nvSpPr>
        <p:spPr>
          <a:xfrm>
            <a:off x="7567921" y="3548855"/>
            <a:ext cx="747710" cy="354327"/>
          </a:xfrm>
          <a:prstGeom prst="hexagon">
            <a:avLst/>
          </a:prstGeom>
          <a:solidFill>
            <a:srgbClr val="F1E2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494473" y="1620420"/>
            <a:ext cx="32030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r>
              <a:rPr lang="en-US" sz="2000" dirty="0" smtClean="0"/>
              <a:t>Digital commuters</a:t>
            </a:r>
          </a:p>
          <a:p>
            <a:pPr marL="342900" indent="-342900" algn="ctr">
              <a:buAutoNum type="arabicPeriod"/>
            </a:pPr>
            <a:r>
              <a:rPr lang="en-US" sz="2000" dirty="0" smtClean="0"/>
              <a:t>Active retirees</a:t>
            </a:r>
          </a:p>
          <a:p>
            <a:pPr marL="342900" indent="-342900" algn="ctr">
              <a:buAutoNum type="arabicPeriod"/>
            </a:pPr>
            <a:r>
              <a:rPr lang="en-US" sz="2000" dirty="0" smtClean="0"/>
              <a:t>Young, working families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434840" y="4898761"/>
            <a:ext cx="3322320" cy="1645920"/>
          </a:xfrm>
          <a:prstGeom prst="rect">
            <a:avLst/>
          </a:prstGeom>
          <a:solidFill>
            <a:srgbClr val="F0E2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Investments that fuel growth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Align costs with capabilities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Cut “non-strategic” spending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Dedicated and secure funding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Monetize existing assets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033822" y="4898761"/>
            <a:ext cx="3322320" cy="1645920"/>
          </a:xfrm>
          <a:prstGeom prst="rect">
            <a:avLst/>
          </a:prstGeom>
          <a:solidFill>
            <a:srgbClr val="F0E2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Identify strategic partners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Engage local stakeholders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Build internal capacity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06885" y="1267428"/>
            <a:ext cx="2778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Franklin Gothic Demi" charset="0"/>
                <a:ea typeface="Franklin Gothic Demi" charset="0"/>
                <a:cs typeface="Franklin Gothic Demi" charset="0"/>
              </a:rPr>
              <a:t>Target Demographics</a:t>
            </a:r>
            <a:endParaRPr lang="en-US" dirty="0">
              <a:latin typeface="Franklin Gothic Demi" charset="0"/>
              <a:ea typeface="Franklin Gothic Demi" charset="0"/>
              <a:cs typeface="Franklin Gothic Demi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54800" y="6544681"/>
            <a:ext cx="553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Adapted from Strategy&amp; </a:t>
            </a:r>
            <a:r>
              <a:rPr lang="en-US" sz="1400" i="1" dirty="0" smtClean="0"/>
              <a:t>Fit </a:t>
            </a:r>
            <a:r>
              <a:rPr lang="en-US" sz="1400" i="1" dirty="0"/>
              <a:t>for Growth </a:t>
            </a:r>
            <a:r>
              <a:rPr lang="en-US" sz="1400" dirty="0" smtClean="0"/>
              <a:t>model</a:t>
            </a:r>
            <a:r>
              <a:rPr lang="en-US" sz="1400" i="1" dirty="0" smtClean="0"/>
              <a:t> 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26307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</TotalTime>
  <Words>71</Words>
  <Application>Microsoft Office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Franklin Gothic Demi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Green</dc:creator>
  <cp:lastModifiedBy>Nicholas Green</cp:lastModifiedBy>
  <cp:revision>22</cp:revision>
  <cp:lastPrinted>2017-01-16T19:06:06Z</cp:lastPrinted>
  <dcterms:created xsi:type="dcterms:W3CDTF">2017-01-16T05:51:40Z</dcterms:created>
  <dcterms:modified xsi:type="dcterms:W3CDTF">2017-09-08T17:55:11Z</dcterms:modified>
</cp:coreProperties>
</file>