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0" r:id="rId2"/>
  </p:sldMasterIdLst>
  <p:notesMasterIdLst>
    <p:notesMasterId r:id="rId16"/>
  </p:notesMasterIdLst>
  <p:handoutMasterIdLst>
    <p:handoutMasterId r:id="rId17"/>
  </p:handoutMasterIdLst>
  <p:sldIdLst>
    <p:sldId id="256" r:id="rId3"/>
    <p:sldId id="270" r:id="rId4"/>
    <p:sldId id="257" r:id="rId5"/>
    <p:sldId id="258" r:id="rId6"/>
    <p:sldId id="263" r:id="rId7"/>
    <p:sldId id="271" r:id="rId8"/>
    <p:sldId id="261" r:id="rId9"/>
    <p:sldId id="267" r:id="rId10"/>
    <p:sldId id="268" r:id="rId11"/>
    <p:sldId id="265" r:id="rId12"/>
    <p:sldId id="266" r:id="rId13"/>
    <p:sldId id="269"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335"/>
    <a:srgbClr val="53C7E7"/>
    <a:srgbClr val="2A7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580" autoAdjust="0"/>
  </p:normalViewPr>
  <p:slideViewPr>
    <p:cSldViewPr snapToGrid="0" snapToObjects="1">
      <p:cViewPr>
        <p:scale>
          <a:sx n="76" d="100"/>
          <a:sy n="76" d="100"/>
        </p:scale>
        <p:origin x="574" y="-15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BA824-5653-0248-9715-0E959896D80A}" type="datetimeFigureOut">
              <a:rPr lang="en-US" smtClean="0"/>
              <a:t>10/10/2022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A46964-DD62-CC4E-A5D4-5D8AC0A84417}" type="slidenum">
              <a:rPr lang="en-US" smtClean="0"/>
              <a:t>‹#›</a:t>
            </a:fld>
            <a:endParaRPr lang="en-US"/>
          </a:p>
        </p:txBody>
      </p:sp>
    </p:spTree>
    <p:extLst>
      <p:ext uri="{BB962C8B-B14F-4D97-AF65-F5344CB8AC3E}">
        <p14:creationId xmlns:p14="http://schemas.microsoft.com/office/powerpoint/2010/main" val="2987398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78B26-83F6-954C-B32E-B34C351DFE3B}" type="datetimeFigureOut">
              <a:rPr lang="en-US" smtClean="0"/>
              <a:t>10/10/2022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BFB6-1E41-9347-B5EF-129377911FDA}" type="slidenum">
              <a:rPr lang="en-US" smtClean="0"/>
              <a:t>‹#›</a:t>
            </a:fld>
            <a:endParaRPr lang="en-US"/>
          </a:p>
        </p:txBody>
      </p:sp>
    </p:spTree>
    <p:extLst>
      <p:ext uri="{BB962C8B-B14F-4D97-AF65-F5344CB8AC3E}">
        <p14:creationId xmlns:p14="http://schemas.microsoft.com/office/powerpoint/2010/main" val="3808740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ABFB6-1E41-9347-B5EF-129377911FDA}" type="slidenum">
              <a:rPr lang="en-US" smtClean="0"/>
              <a:t>5</a:t>
            </a:fld>
            <a:endParaRPr lang="en-US"/>
          </a:p>
        </p:txBody>
      </p:sp>
    </p:spTree>
    <p:extLst>
      <p:ext uri="{BB962C8B-B14F-4D97-AF65-F5344CB8AC3E}">
        <p14:creationId xmlns:p14="http://schemas.microsoft.com/office/powerpoint/2010/main" val="103744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ABFB6-1E41-9347-B5EF-129377911FDA}" type="slidenum">
              <a:rPr lang="en-US" smtClean="0"/>
              <a:t>6</a:t>
            </a:fld>
            <a:endParaRPr lang="en-US"/>
          </a:p>
        </p:txBody>
      </p:sp>
    </p:spTree>
    <p:extLst>
      <p:ext uri="{BB962C8B-B14F-4D97-AF65-F5344CB8AC3E}">
        <p14:creationId xmlns:p14="http://schemas.microsoft.com/office/powerpoint/2010/main" val="414780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5" name="Content Placeholder 14"/>
          <p:cNvSpPr>
            <a:spLocks noGrp="1"/>
          </p:cNvSpPr>
          <p:nvPr>
            <p:ph sz="quarter" idx="10"/>
          </p:nvPr>
        </p:nvSpPr>
        <p:spPr>
          <a:xfrm>
            <a:off x="1116013" y="1181100"/>
            <a:ext cx="7740650" cy="1342693"/>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p:txBody>
      </p:sp>
      <p:sp>
        <p:nvSpPr>
          <p:cNvPr id="17" name="Picture Placeholder 16"/>
          <p:cNvSpPr>
            <a:spLocks noGrp="1"/>
          </p:cNvSpPr>
          <p:nvPr>
            <p:ph type="pic" sz="quarter" idx="11" hasCustomPrompt="1"/>
          </p:nvPr>
        </p:nvSpPr>
        <p:spPr>
          <a:xfrm>
            <a:off x="1116013" y="2784314"/>
            <a:ext cx="8027987" cy="4073686"/>
          </a:xfrm>
          <a:prstGeom prst="rect">
            <a:avLst/>
          </a:prstGeom>
        </p:spPr>
        <p:txBody>
          <a:bodyPr vert="horz"/>
          <a:lstStyle/>
          <a:p>
            <a:r>
              <a:rPr lang="en-US" dirty="0"/>
              <a:t>Image Here</a:t>
            </a:r>
          </a:p>
        </p:txBody>
      </p:sp>
      <p:sp>
        <p:nvSpPr>
          <p:cNvPr id="2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63000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No Image">
    <p:spTree>
      <p:nvGrpSpPr>
        <p:cNvPr id="1" name=""/>
        <p:cNvGrpSpPr/>
        <p:nvPr/>
      </p:nvGrpSpPr>
      <p:grpSpPr>
        <a:xfrm>
          <a:off x="0" y="0"/>
          <a:ext cx="0" cy="0"/>
          <a:chOff x="0" y="0"/>
          <a:chExt cx="0" cy="0"/>
        </a:xfrm>
      </p:grpSpPr>
      <p:sp>
        <p:nvSpPr>
          <p:cNvPr id="7" name="Title 1"/>
          <p:cNvSpPr txBox="1">
            <a:spLocks/>
          </p:cNvSpPr>
          <p:nvPr userDrawn="1"/>
        </p:nvSpPr>
        <p:spPr>
          <a:xfrm>
            <a:off x="0" y="0"/>
            <a:ext cx="9143999" cy="6857999"/>
          </a:xfrm>
          <a:prstGeom prst="rect">
            <a:avLst/>
          </a:prstGeom>
          <a:solidFill>
            <a:srgbClr val="2A7DE1"/>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6"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229202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0" y="0"/>
            <a:ext cx="9143999" cy="6857999"/>
          </a:xfrm>
          <a:prstGeom prst="rect">
            <a:avLst/>
          </a:prstGeom>
          <a:solidFill>
            <a:srgbClr val="F5B335"/>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4"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4291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6013" y="1644535"/>
            <a:ext cx="8027987" cy="5213465"/>
          </a:xfrm>
          <a:prstGeom prst="rect">
            <a:avLst/>
          </a:prstGeom>
        </p:spPr>
        <p:txBody>
          <a:bodyPr vert="horz"/>
          <a:lstStyle/>
          <a:p>
            <a:r>
              <a:rPr lang="en-US"/>
              <a:t>Click icon to add picture</a:t>
            </a:r>
          </a:p>
        </p:txBody>
      </p:sp>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0"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5"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3845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Images">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6309014" y="1644535"/>
            <a:ext cx="2548028" cy="2067883"/>
          </a:xfrm>
          <a:prstGeom prst="rect">
            <a:avLst/>
          </a:prstGeom>
        </p:spPr>
        <p:txBody>
          <a:bodyPr vert="horz"/>
          <a:lstStyle/>
          <a:p>
            <a:r>
              <a:rPr lang="en-US"/>
              <a:t>Click icon to add picture</a:t>
            </a:r>
          </a:p>
        </p:txBody>
      </p:sp>
      <p:sp>
        <p:nvSpPr>
          <p:cNvPr id="9" name="Picture Placeholder 3"/>
          <p:cNvSpPr>
            <a:spLocks noGrp="1"/>
          </p:cNvSpPr>
          <p:nvPr>
            <p:ph type="pic" sz="quarter" idx="15"/>
          </p:nvPr>
        </p:nvSpPr>
        <p:spPr>
          <a:xfrm>
            <a:off x="3704001" y="1644535"/>
            <a:ext cx="2482903" cy="2067883"/>
          </a:xfrm>
          <a:prstGeom prst="rect">
            <a:avLst/>
          </a:prstGeom>
        </p:spPr>
        <p:txBody>
          <a:bodyPr vert="horz"/>
          <a:lstStyle/>
          <a:p>
            <a:r>
              <a:rPr lang="en-US"/>
              <a:t>Click icon to add picture</a:t>
            </a:r>
          </a:p>
        </p:txBody>
      </p:sp>
      <p:sp>
        <p:nvSpPr>
          <p:cNvPr id="10" name="Picture Placeholder 3"/>
          <p:cNvSpPr>
            <a:spLocks noGrp="1"/>
          </p:cNvSpPr>
          <p:nvPr>
            <p:ph type="pic" sz="quarter" idx="16"/>
          </p:nvPr>
        </p:nvSpPr>
        <p:spPr>
          <a:xfrm>
            <a:off x="1098989" y="1644535"/>
            <a:ext cx="2482903" cy="2067883"/>
          </a:xfrm>
          <a:prstGeom prst="rect">
            <a:avLst/>
          </a:prstGeom>
        </p:spPr>
        <p:txBody>
          <a:bodyPr vert="horz"/>
          <a:lstStyle/>
          <a:p>
            <a:r>
              <a:rPr lang="en-US"/>
              <a:t>Click icon to add picture</a:t>
            </a:r>
          </a:p>
        </p:txBody>
      </p:sp>
      <p:sp>
        <p:nvSpPr>
          <p:cNvPr id="11" name="Picture Placeholder 3"/>
          <p:cNvSpPr>
            <a:spLocks noGrp="1"/>
          </p:cNvSpPr>
          <p:nvPr>
            <p:ph type="pic" sz="quarter" idx="17"/>
          </p:nvPr>
        </p:nvSpPr>
        <p:spPr>
          <a:xfrm>
            <a:off x="6308635" y="3832251"/>
            <a:ext cx="2548028" cy="2067883"/>
          </a:xfrm>
          <a:prstGeom prst="rect">
            <a:avLst/>
          </a:prstGeom>
        </p:spPr>
        <p:txBody>
          <a:bodyPr vert="horz"/>
          <a:lstStyle/>
          <a:p>
            <a:r>
              <a:rPr lang="en-US"/>
              <a:t>Click icon to add picture</a:t>
            </a:r>
          </a:p>
        </p:txBody>
      </p:sp>
      <p:sp>
        <p:nvSpPr>
          <p:cNvPr id="12" name="Picture Placeholder 3"/>
          <p:cNvSpPr>
            <a:spLocks noGrp="1"/>
          </p:cNvSpPr>
          <p:nvPr>
            <p:ph type="pic" sz="quarter" idx="18"/>
          </p:nvPr>
        </p:nvSpPr>
        <p:spPr>
          <a:xfrm>
            <a:off x="3703622" y="3832251"/>
            <a:ext cx="2482903" cy="2067883"/>
          </a:xfrm>
          <a:prstGeom prst="rect">
            <a:avLst/>
          </a:prstGeom>
        </p:spPr>
        <p:txBody>
          <a:bodyPr vert="horz"/>
          <a:lstStyle/>
          <a:p>
            <a:r>
              <a:rPr lang="en-US"/>
              <a:t>Click icon to add picture</a:t>
            </a:r>
          </a:p>
        </p:txBody>
      </p:sp>
      <p:sp>
        <p:nvSpPr>
          <p:cNvPr id="13" name="Picture Placeholder 3"/>
          <p:cNvSpPr>
            <a:spLocks noGrp="1"/>
          </p:cNvSpPr>
          <p:nvPr>
            <p:ph type="pic" sz="quarter" idx="19"/>
          </p:nvPr>
        </p:nvSpPr>
        <p:spPr>
          <a:xfrm>
            <a:off x="1098610" y="3832251"/>
            <a:ext cx="2482903" cy="2067883"/>
          </a:xfrm>
          <a:prstGeom prst="rect">
            <a:avLst/>
          </a:prstGeom>
        </p:spPr>
        <p:txBody>
          <a:bodyPr vert="horz"/>
          <a:lstStyle/>
          <a:p>
            <a:r>
              <a:rPr lang="en-US"/>
              <a:t>Click icon to add picture</a:t>
            </a:r>
          </a:p>
        </p:txBody>
      </p:sp>
      <p:sp>
        <p:nvSpPr>
          <p:cNvPr id="15"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6"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7"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4390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859338" y="1181100"/>
            <a:ext cx="4284662" cy="5676900"/>
          </a:xfrm>
          <a:prstGeom prst="rect">
            <a:avLst/>
          </a:prstGeom>
        </p:spPr>
        <p:txBody>
          <a:bodyPr vert="horz"/>
          <a:lstStyle/>
          <a:p>
            <a:r>
              <a:rPr lang="en-US"/>
              <a:t>Click icon to add picture</a:t>
            </a:r>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8"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1"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53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with Multiple Images">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4859338" y="1181100"/>
            <a:ext cx="4284662" cy="2213808"/>
          </a:xfrm>
          <a:prstGeom prst="rect">
            <a:avLst/>
          </a:prstGeom>
        </p:spPr>
        <p:txBody>
          <a:bodyPr vert="horz"/>
          <a:lstStyle/>
          <a:p>
            <a:r>
              <a:rPr lang="en-US"/>
              <a:t>Click icon to add picture</a:t>
            </a:r>
          </a:p>
        </p:txBody>
      </p:sp>
      <p:sp>
        <p:nvSpPr>
          <p:cNvPr id="7" name="Picture Placeholder 6"/>
          <p:cNvSpPr>
            <a:spLocks noGrp="1"/>
          </p:cNvSpPr>
          <p:nvPr>
            <p:ph type="pic" sz="quarter" idx="13"/>
          </p:nvPr>
        </p:nvSpPr>
        <p:spPr>
          <a:xfrm>
            <a:off x="4859338" y="3395663"/>
            <a:ext cx="2157412" cy="3462337"/>
          </a:xfrm>
          <a:prstGeom prst="rect">
            <a:avLst/>
          </a:prstGeom>
        </p:spPr>
        <p:txBody>
          <a:bodyPr vert="horz"/>
          <a:lstStyle/>
          <a:p>
            <a:r>
              <a:rPr lang="en-US"/>
              <a:t>Click icon to add picture</a:t>
            </a:r>
          </a:p>
        </p:txBody>
      </p:sp>
      <p:sp>
        <p:nvSpPr>
          <p:cNvPr id="8" name="Picture Placeholder 6"/>
          <p:cNvSpPr>
            <a:spLocks noGrp="1"/>
          </p:cNvSpPr>
          <p:nvPr>
            <p:ph type="pic" sz="quarter" idx="14"/>
          </p:nvPr>
        </p:nvSpPr>
        <p:spPr>
          <a:xfrm>
            <a:off x="7016750" y="3393378"/>
            <a:ext cx="2127250" cy="3462337"/>
          </a:xfrm>
          <a:prstGeom prst="rect">
            <a:avLst/>
          </a:prstGeom>
        </p:spPr>
        <p:txBody>
          <a:bodyPr vert="horz"/>
          <a:lstStyle/>
          <a:p>
            <a:r>
              <a:rPr lang="en-US"/>
              <a:t>Click icon to add picture</a:t>
            </a:r>
          </a:p>
        </p:txBody>
      </p:sp>
      <p:sp>
        <p:nvSpPr>
          <p:cNvPr id="10"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2"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56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age No Image">
    <p:spTree>
      <p:nvGrpSpPr>
        <p:cNvPr id="1" name=""/>
        <p:cNvGrpSpPr/>
        <p:nvPr/>
      </p:nvGrpSpPr>
      <p:grpSpPr>
        <a:xfrm>
          <a:off x="0" y="0"/>
          <a:ext cx="0" cy="0"/>
          <a:chOff x="0" y="0"/>
          <a:chExt cx="0" cy="0"/>
        </a:xfrm>
      </p:grpSpPr>
      <p:sp>
        <p:nvSpPr>
          <p:cNvPr id="5" name="Content Placeholder 14"/>
          <p:cNvSpPr>
            <a:spLocks noGrp="1"/>
          </p:cNvSpPr>
          <p:nvPr>
            <p:ph sz="quarter" idx="10"/>
          </p:nvPr>
        </p:nvSpPr>
        <p:spPr>
          <a:xfrm>
            <a:off x="1116012" y="1181100"/>
            <a:ext cx="7741029"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7"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27495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No Images">
    <p:spTree>
      <p:nvGrpSpPr>
        <p:cNvPr id="1" name=""/>
        <p:cNvGrpSpPr/>
        <p:nvPr/>
      </p:nvGrpSpPr>
      <p:grpSpPr>
        <a:xfrm>
          <a:off x="0" y="0"/>
          <a:ext cx="0" cy="0"/>
          <a:chOff x="0" y="0"/>
          <a:chExt cx="0" cy="0"/>
        </a:xfrm>
      </p:grpSpPr>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9"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0" name="Text Placeholder 9"/>
          <p:cNvSpPr>
            <a:spLocks noGrp="1"/>
          </p:cNvSpPr>
          <p:nvPr>
            <p:ph type="body" sz="quarter" idx="13" hasCustomPrompt="1"/>
          </p:nvPr>
        </p:nvSpPr>
        <p:spPr>
          <a:xfrm>
            <a:off x="1116012" y="1155700"/>
            <a:ext cx="7741029" cy="5340350"/>
          </a:xfrm>
          <a:prstGeom prst="rect">
            <a:avLst/>
          </a:prstGeom>
        </p:spPr>
        <p:txBody>
          <a:bodyPr vert="horz"/>
          <a:lstStyle>
            <a:lvl1pPr marL="0" marR="0" indent="0" algn="l" defTabSz="457200" rtl="0" eaLnBrk="1" fontAlgn="auto" latinLnBrk="0" hangingPunct="1">
              <a:lnSpc>
                <a:spcPct val="150000"/>
              </a:lnSpc>
              <a:spcBef>
                <a:spcPts val="0"/>
              </a:spcBef>
              <a:spcAft>
                <a:spcPts val="0"/>
              </a:spcAft>
              <a:buClrTx/>
              <a:buSzTx/>
              <a:buFontTx/>
              <a:buNone/>
              <a:tabLst/>
              <a:defRPr sz="1800" baseline="0">
                <a:solidFill>
                  <a:schemeClr val="tx1">
                    <a:lumMod val="65000"/>
                    <a:lumOff val="35000"/>
                  </a:schemeClr>
                </a:solidFill>
                <a:latin typeface="Georgia"/>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The ship set ground on the shore of this uncharted desert isle with Gilligan the Skipper too the millionaire and his wife. They were four men living all together yet they were all alone. It's time to play the music. It's time to light the lights. It's time to meet the Muppets on the Muppet Show tonight. Till the one day when the lady met this fellow and they knew it was much more than a hunch. In a freak mishap Ranger 3 and its pilot Captain William Buck Rogers are blown out of their trajectory into an orbit which freezes his life support systems and returns Buck Rogers to Earth five-hundred years later.</a:t>
            </a:r>
          </a:p>
        </p:txBody>
      </p:sp>
    </p:spTree>
    <p:extLst>
      <p:ext uri="{BB962C8B-B14F-4D97-AF65-F5344CB8AC3E}">
        <p14:creationId xmlns:p14="http://schemas.microsoft.com/office/powerpoint/2010/main" val="37947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Single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prstGeom prst="rect">
            <a:avLst/>
          </a:prstGeom>
        </p:spPr>
        <p:txBody>
          <a:bodyPr vert="horz"/>
          <a:lstStyle/>
          <a:p>
            <a:endParaRPr lang="en-US" dirty="0"/>
          </a:p>
          <a:p>
            <a:endParaRPr lang="en-US" dirty="0"/>
          </a:p>
        </p:txBody>
      </p:sp>
      <p:sp>
        <p:nvSpPr>
          <p:cNvPr id="2" name="Title 1"/>
          <p:cNvSpPr>
            <a:spLocks noGrp="1"/>
          </p:cNvSpPr>
          <p:nvPr>
            <p:ph type="ctrTitle" hasCustomPrompt="1"/>
          </p:nvPr>
        </p:nvSpPr>
        <p:spPr>
          <a:xfrm>
            <a:off x="1991411" y="4249742"/>
            <a:ext cx="5161179" cy="2608257"/>
          </a:xfrm>
          <a:prstGeom prst="rect">
            <a:avLst/>
          </a:prstGeom>
          <a:solidFill>
            <a:schemeClr val="bg1"/>
          </a:solidFill>
          <a:ln>
            <a:noFill/>
          </a:ln>
        </p:spPr>
        <p:txBody>
          <a:bodyPr anchor="ctr" anchorCtr="1">
            <a:noAutofit/>
          </a:bodyPr>
          <a:lstStyle>
            <a:lvl1pPr marL="0">
              <a:spcBef>
                <a:spcPts val="0"/>
              </a:spcBef>
              <a:defRPr sz="2800" b="1" i="0" cap="all" spc="30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12"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14663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Multiple Images">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91411" y="5096433"/>
            <a:ext cx="5161179" cy="1009517"/>
          </a:xfrm>
          <a:prstGeom prst="rect">
            <a:avLst/>
          </a:prstGeom>
          <a:noFill/>
          <a:ln>
            <a:noFill/>
          </a:ln>
        </p:spPr>
        <p:txBody>
          <a:bodyPr anchor="ctr" anchorCtr="1">
            <a:noAutofit/>
          </a:bodyPr>
          <a:lstStyle>
            <a:lvl1pPr marL="0">
              <a:spcBef>
                <a:spcPts val="0"/>
              </a:spcBef>
              <a:defRPr sz="2400" b="1" i="0" cap="all" spc="19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7" name="Picture Placeholder 6"/>
          <p:cNvSpPr>
            <a:spLocks noGrp="1"/>
          </p:cNvSpPr>
          <p:nvPr>
            <p:ph type="pic" sz="quarter" idx="10"/>
          </p:nvPr>
        </p:nvSpPr>
        <p:spPr>
          <a:xfrm>
            <a:off x="1" y="0"/>
            <a:ext cx="2279386" cy="4852195"/>
          </a:xfrm>
          <a:prstGeom prst="rect">
            <a:avLst/>
          </a:prstGeom>
        </p:spPr>
        <p:txBody>
          <a:bodyPr vert="horz"/>
          <a:lstStyle/>
          <a:p>
            <a:endParaRPr lang="en-US"/>
          </a:p>
        </p:txBody>
      </p:sp>
      <p:sp>
        <p:nvSpPr>
          <p:cNvPr id="12" name="Picture Placeholder 6"/>
          <p:cNvSpPr>
            <a:spLocks noGrp="1"/>
          </p:cNvSpPr>
          <p:nvPr>
            <p:ph type="pic" sz="quarter" idx="11"/>
          </p:nvPr>
        </p:nvSpPr>
        <p:spPr>
          <a:xfrm>
            <a:off x="2279387" y="0"/>
            <a:ext cx="2279386" cy="4852195"/>
          </a:xfrm>
          <a:prstGeom prst="rect">
            <a:avLst/>
          </a:prstGeom>
        </p:spPr>
        <p:txBody>
          <a:bodyPr vert="horz"/>
          <a:lstStyle/>
          <a:p>
            <a:endParaRPr lang="en-US"/>
          </a:p>
        </p:txBody>
      </p:sp>
      <p:sp>
        <p:nvSpPr>
          <p:cNvPr id="13" name="Picture Placeholder 6"/>
          <p:cNvSpPr>
            <a:spLocks noGrp="1"/>
          </p:cNvSpPr>
          <p:nvPr>
            <p:ph type="pic" sz="quarter" idx="12"/>
          </p:nvPr>
        </p:nvSpPr>
        <p:spPr>
          <a:xfrm>
            <a:off x="4558773" y="0"/>
            <a:ext cx="2279386" cy="4852195"/>
          </a:xfrm>
          <a:prstGeom prst="rect">
            <a:avLst/>
          </a:prstGeom>
        </p:spPr>
        <p:txBody>
          <a:bodyPr vert="horz"/>
          <a:lstStyle/>
          <a:p>
            <a:endParaRPr lang="en-US"/>
          </a:p>
        </p:txBody>
      </p:sp>
      <p:sp>
        <p:nvSpPr>
          <p:cNvPr id="14" name="Picture Placeholder 6"/>
          <p:cNvSpPr>
            <a:spLocks noGrp="1"/>
          </p:cNvSpPr>
          <p:nvPr>
            <p:ph type="pic" sz="quarter" idx="13"/>
          </p:nvPr>
        </p:nvSpPr>
        <p:spPr>
          <a:xfrm>
            <a:off x="6838158" y="0"/>
            <a:ext cx="2305841" cy="4852195"/>
          </a:xfrm>
          <a:prstGeom prst="rect">
            <a:avLst/>
          </a:prstGeom>
        </p:spPr>
        <p:txBody>
          <a:bodyPr vert="horz"/>
          <a:lstStyle/>
          <a:p>
            <a:endParaRPr lang="en-US"/>
          </a:p>
        </p:txBody>
      </p:sp>
      <p:sp>
        <p:nvSpPr>
          <p:cNvPr id="16"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38354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stretch>
            <a:fillRect/>
          </a:stretch>
        </p:blipFill>
        <p:spPr>
          <a:xfrm>
            <a:off x="150159" y="0"/>
            <a:ext cx="514723" cy="4220881"/>
          </a:xfrm>
          <a:prstGeom prst="rect">
            <a:avLst/>
          </a:prstGeom>
        </p:spPr>
      </p:pic>
      <p:pic>
        <p:nvPicPr>
          <p:cNvPr id="2" name="Picture 1" descr="cjd_branding-final_0919.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0159" y="6063489"/>
            <a:ext cx="514723" cy="669341"/>
          </a:xfrm>
          <a:prstGeom prst="rect">
            <a:avLst/>
          </a:prstGeom>
        </p:spPr>
      </p:pic>
    </p:spTree>
    <p:extLst>
      <p:ext uri="{BB962C8B-B14F-4D97-AF65-F5344CB8AC3E}">
        <p14:creationId xmlns:p14="http://schemas.microsoft.com/office/powerpoint/2010/main" val="256937934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73" r:id="rId3"/>
    <p:sldLayoutId id="2147483669" r:id="rId4"/>
    <p:sldLayoutId id="2147483672" r:id="rId5"/>
    <p:sldLayoutId id="2147483674" r:id="rId6"/>
    <p:sldLayoutId id="214748367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stretch>
            <a:fillRect/>
          </a:stretch>
        </p:blipFill>
        <p:spPr>
          <a:xfrm>
            <a:off x="1962150" y="4713952"/>
            <a:ext cx="5153025" cy="2144048"/>
          </a:xfrm>
          <a:prstGeom prst="rect">
            <a:avLst/>
          </a:prstGeom>
        </p:spPr>
      </p:pic>
    </p:spTree>
    <p:extLst>
      <p:ext uri="{BB962C8B-B14F-4D97-AF65-F5344CB8AC3E}">
        <p14:creationId xmlns:p14="http://schemas.microsoft.com/office/powerpoint/2010/main" val="2775097282"/>
      </p:ext>
    </p:extLst>
  </p:cSld>
  <p:clrMap bg1="lt1" tx1="dk1" bg2="lt2" tx2="dk2" accent1="accent1" accent2="accent2" accent3="accent3" accent4="accent4" accent5="accent5" accent6="accent6" hlink="hlink" folHlink="folHlink"/>
  <p:sldLayoutIdLst>
    <p:sldLayoutId id="2147483671" r:id="rId1"/>
    <p:sldLayoutId id="2147483679" r:id="rId2"/>
    <p:sldLayoutId id="2147483676"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cityofjohnday.com/sites/default/files/fileattachments/city_council/meeting/4541/2022_0111_council_minutes_-_approved.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AAD44E-6EDA-C446-90A3-154DC47F4705}"/>
              </a:ext>
            </a:extLst>
          </p:cNvPr>
          <p:cNvSpPr>
            <a:spLocks noGrp="1"/>
          </p:cNvSpPr>
          <p:nvPr>
            <p:ph type="ctrTitle"/>
          </p:nvPr>
        </p:nvSpPr>
        <p:spPr>
          <a:xfrm>
            <a:off x="1991411" y="4249742"/>
            <a:ext cx="5161179" cy="2608257"/>
          </a:xfrm>
        </p:spPr>
        <p:txBody>
          <a:bodyPr/>
          <a:lstStyle/>
          <a:p>
            <a:r>
              <a:rPr lang="en-US" dirty="0"/>
              <a:t>swim center financing &amp; PROGRESS update</a:t>
            </a:r>
          </a:p>
        </p:txBody>
      </p:sp>
      <p:sp>
        <p:nvSpPr>
          <p:cNvPr id="8" name="Text Placeholder 7">
            <a:extLst>
              <a:ext uri="{FF2B5EF4-FFF2-40B4-BE49-F238E27FC236}">
                <a16:creationId xmlns:a16="http://schemas.microsoft.com/office/drawing/2014/main" id="{519F3373-3F74-734A-885B-27A27924BF98}"/>
              </a:ext>
            </a:extLst>
          </p:cNvPr>
          <p:cNvSpPr>
            <a:spLocks noGrp="1"/>
          </p:cNvSpPr>
          <p:nvPr>
            <p:ph type="body" sz="quarter" idx="14"/>
          </p:nvPr>
        </p:nvSpPr>
        <p:spPr/>
        <p:txBody>
          <a:bodyPr/>
          <a:lstStyle/>
          <a:p>
            <a:r>
              <a:rPr lang="en-US" dirty="0"/>
              <a:t>October 11, 2022</a:t>
            </a:r>
          </a:p>
        </p:txBody>
      </p:sp>
      <p:pic>
        <p:nvPicPr>
          <p:cNvPr id="3" name="Picture 2">
            <a:extLst>
              <a:ext uri="{FF2B5EF4-FFF2-40B4-BE49-F238E27FC236}">
                <a16:creationId xmlns:a16="http://schemas.microsoft.com/office/drawing/2014/main" id="{617AB8C6-5470-4251-B534-0E949AAD39A5}"/>
              </a:ext>
            </a:extLst>
          </p:cNvPr>
          <p:cNvPicPr>
            <a:picLocks noChangeAspect="1"/>
          </p:cNvPicPr>
          <p:nvPr/>
        </p:nvPicPr>
        <p:blipFill>
          <a:blip r:embed="rId2"/>
          <a:stretch>
            <a:fillRect/>
          </a:stretch>
        </p:blipFill>
        <p:spPr>
          <a:xfrm>
            <a:off x="341095" y="296617"/>
            <a:ext cx="8461810" cy="3845123"/>
          </a:xfrm>
          <a:prstGeom prst="rect">
            <a:avLst/>
          </a:prstGeom>
        </p:spPr>
      </p:pic>
    </p:spTree>
    <p:extLst>
      <p:ext uri="{BB962C8B-B14F-4D97-AF65-F5344CB8AC3E}">
        <p14:creationId xmlns:p14="http://schemas.microsoft.com/office/powerpoint/2010/main" val="126114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8E5BC8-EE2A-40C2-9EB4-CE6F67541F45}"/>
              </a:ext>
            </a:extLst>
          </p:cNvPr>
          <p:cNvSpPr>
            <a:spLocks noGrp="1"/>
          </p:cNvSpPr>
          <p:nvPr>
            <p:ph type="title"/>
          </p:nvPr>
        </p:nvSpPr>
        <p:spPr/>
        <p:txBody>
          <a:bodyPr/>
          <a:lstStyle/>
          <a:p>
            <a:r>
              <a:rPr lang="en-US" dirty="0"/>
              <a:t>Sources and Uses of Funds – </a:t>
            </a:r>
            <a:br>
              <a:rPr lang="en-US" dirty="0"/>
            </a:br>
            <a:r>
              <a:rPr lang="en-US" dirty="0"/>
              <a:t>Pool Operations</a:t>
            </a:r>
          </a:p>
        </p:txBody>
      </p:sp>
      <p:sp>
        <p:nvSpPr>
          <p:cNvPr id="4" name="Vertical Text Placeholder 3">
            <a:extLst>
              <a:ext uri="{FF2B5EF4-FFF2-40B4-BE49-F238E27FC236}">
                <a16:creationId xmlns:a16="http://schemas.microsoft.com/office/drawing/2014/main" id="{5994B155-1B42-431A-943C-166804000D77}"/>
              </a:ext>
            </a:extLst>
          </p:cNvPr>
          <p:cNvSpPr>
            <a:spLocks noGrp="1"/>
          </p:cNvSpPr>
          <p:nvPr>
            <p:ph type="body" orient="vert" sz="quarter" idx="12"/>
          </p:nvPr>
        </p:nvSpPr>
        <p:spPr/>
        <p:txBody>
          <a:bodyPr/>
          <a:lstStyle/>
          <a:p>
            <a:r>
              <a:rPr lang="en-US" dirty="0"/>
              <a:t>SWIM CENTER FINANCING &amp; PROGRESS Update</a:t>
            </a:r>
          </a:p>
          <a:p>
            <a:endParaRPr lang="en-US" dirty="0"/>
          </a:p>
        </p:txBody>
      </p:sp>
      <p:pic>
        <p:nvPicPr>
          <p:cNvPr id="6" name="Picture 5">
            <a:extLst>
              <a:ext uri="{FF2B5EF4-FFF2-40B4-BE49-F238E27FC236}">
                <a16:creationId xmlns:a16="http://schemas.microsoft.com/office/drawing/2014/main" id="{154895A1-8FBE-4D0D-A55A-358CA5A0B6A5}"/>
              </a:ext>
            </a:extLst>
          </p:cNvPr>
          <p:cNvPicPr>
            <a:picLocks noChangeAspect="1"/>
          </p:cNvPicPr>
          <p:nvPr/>
        </p:nvPicPr>
        <p:blipFill>
          <a:blip r:embed="rId2"/>
          <a:stretch>
            <a:fillRect/>
          </a:stretch>
        </p:blipFill>
        <p:spPr>
          <a:xfrm>
            <a:off x="1116593" y="1498232"/>
            <a:ext cx="5683532" cy="5214401"/>
          </a:xfrm>
          <a:prstGeom prst="rect">
            <a:avLst/>
          </a:prstGeom>
          <a:ln>
            <a:solidFill>
              <a:schemeClr val="tx1"/>
            </a:solidFill>
          </a:ln>
        </p:spPr>
      </p:pic>
    </p:spTree>
    <p:extLst>
      <p:ext uri="{BB962C8B-B14F-4D97-AF65-F5344CB8AC3E}">
        <p14:creationId xmlns:p14="http://schemas.microsoft.com/office/powerpoint/2010/main" val="218739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8E5BC8-EE2A-40C2-9EB4-CE6F67541F45}"/>
              </a:ext>
            </a:extLst>
          </p:cNvPr>
          <p:cNvSpPr>
            <a:spLocks noGrp="1"/>
          </p:cNvSpPr>
          <p:nvPr>
            <p:ph type="title"/>
          </p:nvPr>
        </p:nvSpPr>
        <p:spPr/>
        <p:txBody>
          <a:bodyPr/>
          <a:lstStyle/>
          <a:p>
            <a:r>
              <a:rPr lang="en-US" dirty="0"/>
              <a:t>Sources and Uses of Funds – </a:t>
            </a:r>
            <a:br>
              <a:rPr lang="en-US" dirty="0"/>
            </a:br>
            <a:r>
              <a:rPr lang="en-US" dirty="0"/>
              <a:t>Pool Operations</a:t>
            </a:r>
          </a:p>
        </p:txBody>
      </p:sp>
      <p:sp>
        <p:nvSpPr>
          <p:cNvPr id="4" name="Vertical Text Placeholder 3">
            <a:extLst>
              <a:ext uri="{FF2B5EF4-FFF2-40B4-BE49-F238E27FC236}">
                <a16:creationId xmlns:a16="http://schemas.microsoft.com/office/drawing/2014/main" id="{5994B155-1B42-431A-943C-166804000D77}"/>
              </a:ext>
            </a:extLst>
          </p:cNvPr>
          <p:cNvSpPr>
            <a:spLocks noGrp="1"/>
          </p:cNvSpPr>
          <p:nvPr>
            <p:ph type="body" orient="vert" sz="quarter" idx="12"/>
          </p:nvPr>
        </p:nvSpPr>
        <p:spPr/>
        <p:txBody>
          <a:bodyPr/>
          <a:lstStyle/>
          <a:p>
            <a:r>
              <a:rPr lang="en-US" dirty="0"/>
              <a:t>SWIM CENTER FINANCING &amp; PROGRESS Update</a:t>
            </a:r>
          </a:p>
          <a:p>
            <a:endParaRPr lang="en-US" dirty="0"/>
          </a:p>
        </p:txBody>
      </p:sp>
      <p:pic>
        <p:nvPicPr>
          <p:cNvPr id="5" name="Picture 4">
            <a:extLst>
              <a:ext uri="{FF2B5EF4-FFF2-40B4-BE49-F238E27FC236}">
                <a16:creationId xmlns:a16="http://schemas.microsoft.com/office/drawing/2014/main" id="{BF3DCF28-80F9-4BE3-AB67-80E8B508CC89}"/>
              </a:ext>
            </a:extLst>
          </p:cNvPr>
          <p:cNvPicPr>
            <a:picLocks noChangeAspect="1"/>
          </p:cNvPicPr>
          <p:nvPr/>
        </p:nvPicPr>
        <p:blipFill>
          <a:blip r:embed="rId2"/>
          <a:stretch>
            <a:fillRect/>
          </a:stretch>
        </p:blipFill>
        <p:spPr>
          <a:xfrm>
            <a:off x="1116593" y="1696329"/>
            <a:ext cx="5687568" cy="3766093"/>
          </a:xfrm>
          <a:prstGeom prst="rect">
            <a:avLst/>
          </a:prstGeom>
          <a:ln>
            <a:solidFill>
              <a:schemeClr val="tx1"/>
            </a:solidFill>
          </a:ln>
        </p:spPr>
      </p:pic>
    </p:spTree>
    <p:extLst>
      <p:ext uri="{BB962C8B-B14F-4D97-AF65-F5344CB8AC3E}">
        <p14:creationId xmlns:p14="http://schemas.microsoft.com/office/powerpoint/2010/main" val="36879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A19B2-CB71-4D89-91AB-3D26FFB36FE9}"/>
              </a:ext>
            </a:extLst>
          </p:cNvPr>
          <p:cNvSpPr>
            <a:spLocks noGrp="1"/>
          </p:cNvSpPr>
          <p:nvPr>
            <p:ph sz="quarter" idx="10"/>
          </p:nvPr>
        </p:nvSpPr>
        <p:spPr>
          <a:xfrm>
            <a:off x="1135051" y="976625"/>
            <a:ext cx="7741029" cy="5185371"/>
          </a:xfrm>
        </p:spPr>
        <p:txBody>
          <a:bodyPr/>
          <a:lstStyle/>
          <a:p>
            <a:r>
              <a:rPr lang="en-US" b="1" dirty="0"/>
              <a:t>Yes, JDCC can afford to operate the new pool </a:t>
            </a:r>
            <a:r>
              <a:rPr lang="en-US" dirty="0"/>
              <a:t>– it will cost them between 20-25% of their annual revenues, consistent with past spending on Gleason</a:t>
            </a:r>
          </a:p>
          <a:p>
            <a:r>
              <a:rPr lang="en-US" dirty="0"/>
              <a:t>Operating estimates are </a:t>
            </a:r>
            <a:r>
              <a:rPr lang="en-US" b="1" dirty="0"/>
              <a:t>conservative estimates</a:t>
            </a:r>
            <a:r>
              <a:rPr lang="en-US" dirty="0"/>
              <a:t> prepared by Anna Bass, Solutions CPAs</a:t>
            </a:r>
            <a:br>
              <a:rPr lang="en-US" dirty="0"/>
            </a:br>
            <a:r>
              <a:rPr lang="en-US" dirty="0"/>
              <a:t>(costs are over-estimated, revenues underestimated)</a:t>
            </a:r>
          </a:p>
          <a:p>
            <a:r>
              <a:rPr lang="en-US" dirty="0"/>
              <a:t>John Day’s </a:t>
            </a:r>
            <a:r>
              <a:rPr lang="en-US" b="1" dirty="0"/>
              <a:t>total contribution</a:t>
            </a:r>
            <a:endParaRPr lang="en-US" dirty="0"/>
          </a:p>
          <a:p>
            <a:pPr lvl="1"/>
            <a:r>
              <a:rPr lang="en-US" dirty="0"/>
              <a:t>Up to $1 million in capital construction cost, which is approx. $115,000 per year over 10 years or $58,000 over 20</a:t>
            </a:r>
          </a:p>
          <a:p>
            <a:pPr lvl="1"/>
            <a:r>
              <a:rPr lang="en-US" dirty="0"/>
              <a:t>$17,500 per year in utilities</a:t>
            </a:r>
          </a:p>
          <a:p>
            <a:r>
              <a:rPr lang="en-US" dirty="0"/>
              <a:t>Grant County Digital provides </a:t>
            </a:r>
            <a:r>
              <a:rPr lang="en-US" b="1" dirty="0"/>
              <a:t>internet for 20-yrs</a:t>
            </a:r>
          </a:p>
          <a:p>
            <a:pPr lvl="1"/>
            <a:r>
              <a:rPr lang="en-US" dirty="0"/>
              <a:t>Included in the scope of the EDA grant / no cost to taxpayers</a:t>
            </a:r>
          </a:p>
          <a:p>
            <a:r>
              <a:rPr lang="en-US" dirty="0"/>
              <a:t>This is an </a:t>
            </a:r>
            <a:r>
              <a:rPr lang="en-US" b="1" dirty="0"/>
              <a:t>affordable option</a:t>
            </a:r>
          </a:p>
          <a:p>
            <a:r>
              <a:rPr lang="en-US" b="1" dirty="0"/>
              <a:t>Extensive public feedback and comments</a:t>
            </a:r>
            <a:r>
              <a:rPr lang="en-US" dirty="0"/>
              <a:t> over the last 5 years</a:t>
            </a:r>
          </a:p>
          <a:p>
            <a:endParaRPr lang="en-US" dirty="0"/>
          </a:p>
          <a:p>
            <a:pPr lvl="1"/>
            <a:endParaRPr lang="en-US" dirty="0"/>
          </a:p>
        </p:txBody>
      </p:sp>
      <p:sp>
        <p:nvSpPr>
          <p:cNvPr id="3" name="Title 2">
            <a:extLst>
              <a:ext uri="{FF2B5EF4-FFF2-40B4-BE49-F238E27FC236}">
                <a16:creationId xmlns:a16="http://schemas.microsoft.com/office/drawing/2014/main" id="{D5A59C6D-AAC7-467F-8B5A-4D97C9252D13}"/>
              </a:ext>
            </a:extLst>
          </p:cNvPr>
          <p:cNvSpPr>
            <a:spLocks noGrp="1"/>
          </p:cNvSpPr>
          <p:nvPr>
            <p:ph type="title"/>
          </p:nvPr>
        </p:nvSpPr>
        <p:spPr/>
        <p:txBody>
          <a:bodyPr/>
          <a:lstStyle/>
          <a:p>
            <a:r>
              <a:rPr lang="en-US" dirty="0"/>
              <a:t>Summary</a:t>
            </a:r>
          </a:p>
        </p:txBody>
      </p:sp>
      <p:sp>
        <p:nvSpPr>
          <p:cNvPr id="4" name="Vertical Text Placeholder 3">
            <a:extLst>
              <a:ext uri="{FF2B5EF4-FFF2-40B4-BE49-F238E27FC236}">
                <a16:creationId xmlns:a16="http://schemas.microsoft.com/office/drawing/2014/main" id="{5026FC67-EFC3-41F2-B909-8190F3890AF9}"/>
              </a:ext>
            </a:extLst>
          </p:cNvPr>
          <p:cNvSpPr>
            <a:spLocks noGrp="1"/>
          </p:cNvSpPr>
          <p:nvPr>
            <p:ph type="body" orient="vert" sz="quarter" idx="12"/>
          </p:nvPr>
        </p:nvSpPr>
        <p:spPr/>
        <p:txBody>
          <a:bodyPr/>
          <a:lstStyle/>
          <a:p>
            <a:r>
              <a:rPr lang="en-US" dirty="0"/>
              <a:t>SWIM CENTER FINANCING &amp; PROGRESS Update</a:t>
            </a:r>
          </a:p>
          <a:p>
            <a:endParaRPr lang="en-US" dirty="0"/>
          </a:p>
        </p:txBody>
      </p:sp>
    </p:spTree>
    <p:extLst>
      <p:ext uri="{BB962C8B-B14F-4D97-AF65-F5344CB8AC3E}">
        <p14:creationId xmlns:p14="http://schemas.microsoft.com/office/powerpoint/2010/main" val="31545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13944-9F0F-45C1-85AA-CB7655E207C6}"/>
              </a:ext>
            </a:extLst>
          </p:cNvPr>
          <p:cNvSpPr>
            <a:spLocks noGrp="1"/>
          </p:cNvSpPr>
          <p:nvPr>
            <p:ph sz="quarter" idx="10"/>
          </p:nvPr>
        </p:nvSpPr>
        <p:spPr/>
        <p:txBody>
          <a:bodyPr/>
          <a:lstStyle/>
          <a:p>
            <a:r>
              <a:rPr lang="en-US" b="1" dirty="0"/>
              <a:t>Nov 8, 2022 </a:t>
            </a:r>
            <a:r>
              <a:rPr lang="en-US" dirty="0"/>
              <a:t>– Ballot Measure 12-85 election</a:t>
            </a:r>
          </a:p>
          <a:p>
            <a:r>
              <a:rPr lang="en-US" b="1" dirty="0"/>
              <a:t>Dec 2022 –Feb 2023 </a:t>
            </a:r>
            <a:r>
              <a:rPr lang="en-US" dirty="0"/>
              <a:t>– Geotech Investigation 									   Final bid and permit docs</a:t>
            </a:r>
            <a:br>
              <a:rPr lang="en-US" dirty="0"/>
            </a:br>
            <a:r>
              <a:rPr lang="en-US" dirty="0"/>
              <a:t>								   100% Design</a:t>
            </a:r>
          </a:p>
          <a:p>
            <a:r>
              <a:rPr lang="en-US" b="1" dirty="0"/>
              <a:t>Mar 2023 </a:t>
            </a:r>
            <a:r>
              <a:rPr lang="en-US" dirty="0"/>
              <a:t>– </a:t>
            </a:r>
            <a:r>
              <a:rPr lang="en-US" b="1" dirty="0"/>
              <a:t>May 2023 </a:t>
            </a:r>
            <a:r>
              <a:rPr lang="en-US" dirty="0"/>
              <a:t>– Award Bids + Permits</a:t>
            </a:r>
          </a:p>
          <a:p>
            <a:r>
              <a:rPr lang="en-US" b="1" dirty="0"/>
              <a:t>Jun 2023 </a:t>
            </a:r>
            <a:r>
              <a:rPr lang="en-US" dirty="0"/>
              <a:t>– Construction Starts</a:t>
            </a:r>
          </a:p>
          <a:p>
            <a:r>
              <a:rPr lang="en-US" b="1" dirty="0"/>
              <a:t>Summer 2024 </a:t>
            </a:r>
            <a:r>
              <a:rPr lang="en-US" dirty="0"/>
              <a:t>– Pool open for the season</a:t>
            </a:r>
          </a:p>
        </p:txBody>
      </p:sp>
      <p:sp>
        <p:nvSpPr>
          <p:cNvPr id="3" name="Title 2">
            <a:extLst>
              <a:ext uri="{FF2B5EF4-FFF2-40B4-BE49-F238E27FC236}">
                <a16:creationId xmlns:a16="http://schemas.microsoft.com/office/drawing/2014/main" id="{2D963813-93ED-4EE1-B374-1AF2D58255D9}"/>
              </a:ext>
            </a:extLst>
          </p:cNvPr>
          <p:cNvSpPr>
            <a:spLocks noGrp="1"/>
          </p:cNvSpPr>
          <p:nvPr>
            <p:ph type="title"/>
          </p:nvPr>
        </p:nvSpPr>
        <p:spPr/>
        <p:txBody>
          <a:bodyPr/>
          <a:lstStyle/>
          <a:p>
            <a:r>
              <a:rPr lang="en-US" dirty="0"/>
              <a:t>Next Steps</a:t>
            </a:r>
          </a:p>
        </p:txBody>
      </p:sp>
      <p:sp>
        <p:nvSpPr>
          <p:cNvPr id="4" name="Vertical Text Placeholder 3">
            <a:extLst>
              <a:ext uri="{FF2B5EF4-FFF2-40B4-BE49-F238E27FC236}">
                <a16:creationId xmlns:a16="http://schemas.microsoft.com/office/drawing/2014/main" id="{65D113B6-EFB3-4192-AB6C-69BD57E70B44}"/>
              </a:ext>
            </a:extLst>
          </p:cNvPr>
          <p:cNvSpPr>
            <a:spLocks noGrp="1"/>
          </p:cNvSpPr>
          <p:nvPr>
            <p:ph type="body" orient="vert" sz="quarter" idx="12"/>
          </p:nvPr>
        </p:nvSpPr>
        <p:spPr/>
        <p:txBody>
          <a:bodyPr/>
          <a:lstStyle/>
          <a:p>
            <a:r>
              <a:rPr lang="en-US" dirty="0"/>
              <a:t>SWIM CENTER FINANCING &amp; PROGRESS Update</a:t>
            </a:r>
          </a:p>
          <a:p>
            <a:endParaRPr lang="en-US" dirty="0"/>
          </a:p>
        </p:txBody>
      </p:sp>
    </p:spTree>
    <p:extLst>
      <p:ext uri="{BB962C8B-B14F-4D97-AF65-F5344CB8AC3E}">
        <p14:creationId xmlns:p14="http://schemas.microsoft.com/office/powerpoint/2010/main" val="269359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547C-8192-6548-A402-C79E9E4D756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2EB4F2C-8189-A84A-A766-2064FBD206F0}"/>
              </a:ext>
            </a:extLst>
          </p:cNvPr>
          <p:cNvSpPr>
            <a:spLocks noGrp="1"/>
          </p:cNvSpPr>
          <p:nvPr>
            <p:ph sz="quarter" idx="10"/>
          </p:nvPr>
        </p:nvSpPr>
        <p:spPr>
          <a:xfrm>
            <a:off x="1116013" y="1181100"/>
            <a:ext cx="7887310" cy="1342693"/>
          </a:xfrm>
        </p:spPr>
        <p:txBody>
          <a:bodyPr/>
          <a:lstStyle/>
          <a:p>
            <a:r>
              <a:rPr lang="en-US" sz="1600" dirty="0"/>
              <a:t>At least </a:t>
            </a:r>
            <a:r>
              <a:rPr lang="en-US" sz="1600" b="1" dirty="0"/>
              <a:t>12 public meetings </a:t>
            </a:r>
            <a:r>
              <a:rPr lang="en-US" sz="1600" dirty="0"/>
              <a:t>have been held on the pool by the city council from July 2018 through August 2022 (not counting study sessions or open houses)</a:t>
            </a:r>
          </a:p>
          <a:p>
            <a:r>
              <a:rPr lang="en-US" sz="1600" dirty="0"/>
              <a:t>Work from 2018-2020 performed by city staff and steering committee participants on preliminary designs</a:t>
            </a:r>
          </a:p>
          <a:p>
            <a:r>
              <a:rPr lang="en-US" sz="1600" b="1" dirty="0"/>
              <a:t>Report on Aquatics Center + Aquatics District </a:t>
            </a:r>
            <a:r>
              <a:rPr lang="en-US" sz="1600" dirty="0"/>
              <a:t>published May 8, 2020</a:t>
            </a:r>
          </a:p>
          <a:p>
            <a:r>
              <a:rPr lang="en-US" sz="1600" dirty="0"/>
              <a:t>All affected jurisdictions invited via email on June 5, 2020, to hold public meetings to review the proposal</a:t>
            </a:r>
          </a:p>
          <a:p>
            <a:r>
              <a:rPr lang="en-US" sz="1600" dirty="0"/>
              <a:t>COJD meeting held June 9, 2020, to discuss proposed aquatics district</a:t>
            </a:r>
          </a:p>
          <a:p>
            <a:r>
              <a:rPr lang="en-US" sz="1600" dirty="0"/>
              <a:t>Summer 2020, </a:t>
            </a:r>
            <a:r>
              <a:rPr lang="en-US" sz="1600" b="1" dirty="0"/>
              <a:t>District proposal fails</a:t>
            </a:r>
            <a:r>
              <a:rPr lang="en-US" sz="1600" dirty="0"/>
              <a:t> – only John Day passed the resolution in support (Resolution No. 20-839-12)</a:t>
            </a:r>
          </a:p>
          <a:p>
            <a:endParaRPr lang="en-US" sz="1600" dirty="0"/>
          </a:p>
          <a:p>
            <a:pPr marL="0" indent="0">
              <a:buNone/>
            </a:pPr>
            <a:endParaRPr lang="en-US" sz="1600" dirty="0"/>
          </a:p>
        </p:txBody>
      </p:sp>
      <p:sp>
        <p:nvSpPr>
          <p:cNvPr id="5" name="Vertical Text Placeholder 4">
            <a:extLst>
              <a:ext uri="{FF2B5EF4-FFF2-40B4-BE49-F238E27FC236}">
                <a16:creationId xmlns:a16="http://schemas.microsoft.com/office/drawing/2014/main" id="{D8623DD7-BB29-E140-8291-00AE10F21E9B}"/>
              </a:ext>
            </a:extLst>
          </p:cNvPr>
          <p:cNvSpPr>
            <a:spLocks noGrp="1"/>
          </p:cNvSpPr>
          <p:nvPr>
            <p:ph type="body" orient="vert" sz="quarter" idx="12"/>
          </p:nvPr>
        </p:nvSpPr>
        <p:spPr/>
        <p:txBody>
          <a:bodyPr/>
          <a:lstStyle/>
          <a:p>
            <a:r>
              <a:rPr lang="en-US" dirty="0"/>
              <a:t>SWIM CENTER FINANCING &amp; PROGRESS Update</a:t>
            </a:r>
          </a:p>
        </p:txBody>
      </p:sp>
      <p:graphicFrame>
        <p:nvGraphicFramePr>
          <p:cNvPr id="17" name="Table 16">
            <a:extLst>
              <a:ext uri="{FF2B5EF4-FFF2-40B4-BE49-F238E27FC236}">
                <a16:creationId xmlns:a16="http://schemas.microsoft.com/office/drawing/2014/main" id="{38C9FD43-BDE8-4EED-989C-E07B4909D5F2}"/>
              </a:ext>
            </a:extLst>
          </p:cNvPr>
          <p:cNvGraphicFramePr>
            <a:graphicFrameLocks noGrp="1"/>
          </p:cNvGraphicFramePr>
          <p:nvPr>
            <p:extLst>
              <p:ext uri="{D42A27DB-BD31-4B8C-83A1-F6EECF244321}">
                <p14:modId xmlns:p14="http://schemas.microsoft.com/office/powerpoint/2010/main" val="1809096611"/>
              </p:ext>
            </p:extLst>
          </p:nvPr>
        </p:nvGraphicFramePr>
        <p:xfrm>
          <a:off x="1116593" y="4047673"/>
          <a:ext cx="7797800" cy="2809875"/>
        </p:xfrm>
        <a:graphic>
          <a:graphicData uri="http://schemas.openxmlformats.org/drawingml/2006/table">
            <a:tbl>
              <a:tblPr/>
              <a:tblGrid>
                <a:gridCol w="901700">
                  <a:extLst>
                    <a:ext uri="{9D8B030D-6E8A-4147-A177-3AD203B41FA5}">
                      <a16:colId xmlns:a16="http://schemas.microsoft.com/office/drawing/2014/main" val="1270207196"/>
                    </a:ext>
                  </a:extLst>
                </a:gridCol>
                <a:gridCol w="2006600">
                  <a:extLst>
                    <a:ext uri="{9D8B030D-6E8A-4147-A177-3AD203B41FA5}">
                      <a16:colId xmlns:a16="http://schemas.microsoft.com/office/drawing/2014/main" val="2358300062"/>
                    </a:ext>
                  </a:extLst>
                </a:gridCol>
                <a:gridCol w="1879600">
                  <a:extLst>
                    <a:ext uri="{9D8B030D-6E8A-4147-A177-3AD203B41FA5}">
                      <a16:colId xmlns:a16="http://schemas.microsoft.com/office/drawing/2014/main" val="1343142486"/>
                    </a:ext>
                  </a:extLst>
                </a:gridCol>
                <a:gridCol w="3009900">
                  <a:extLst>
                    <a:ext uri="{9D8B030D-6E8A-4147-A177-3AD203B41FA5}">
                      <a16:colId xmlns:a16="http://schemas.microsoft.com/office/drawing/2014/main" val="3408910799"/>
                    </a:ext>
                  </a:extLst>
                </a:gridCol>
              </a:tblGrid>
              <a:tr h="187325">
                <a:tc>
                  <a:txBody>
                    <a:bodyPr/>
                    <a:lstStyle/>
                    <a:p>
                      <a:pPr algn="l" fontAlgn="b"/>
                      <a:r>
                        <a:rPr lang="en-US" sz="1100" b="1" i="0" u="none" strike="noStrike">
                          <a:solidFill>
                            <a:srgbClr val="000000"/>
                          </a:solidFill>
                          <a:effectLst/>
                          <a:latin typeface="Calibri" panose="020F0502020204030204" pitchFamily="34" charset="0"/>
                        </a:rPr>
                        <a:t>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Forum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Topic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Participants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141052"/>
                  </a:ext>
                </a:extLst>
              </a:tr>
              <a:tr h="187325">
                <a:tc>
                  <a:txBody>
                    <a:bodyPr/>
                    <a:lstStyle/>
                    <a:p>
                      <a:pPr algn="l" fontAlgn="b"/>
                      <a:r>
                        <a:rPr lang="en-US" sz="1100" b="0" i="0" u="none" strike="noStrike">
                          <a:solidFill>
                            <a:srgbClr val="000000"/>
                          </a:solidFill>
                          <a:effectLst/>
                          <a:latin typeface="Calibri" panose="020F0502020204030204" pitchFamily="34" charset="0"/>
                        </a:rPr>
                        <a:t>2018-07-24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Counsilman Hunsaker Proposal</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705594079"/>
                  </a:ext>
                </a:extLst>
              </a:tr>
              <a:tr h="187325">
                <a:tc>
                  <a:txBody>
                    <a:bodyPr/>
                    <a:lstStyle/>
                    <a:p>
                      <a:pPr algn="l" fontAlgn="b"/>
                      <a:r>
                        <a:rPr lang="en-US" sz="1100" b="0" i="0" u="none" strike="noStrike">
                          <a:solidFill>
                            <a:srgbClr val="000000"/>
                          </a:solidFill>
                          <a:effectLst/>
                          <a:latin typeface="Calibri" panose="020F0502020204030204" pitchFamily="34" charset="0"/>
                        </a:rPr>
                        <a:t>2019-04-06</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Budget Committee Meeting</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Budget Meeting</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Council + John Day Budget Committee + Public</a:t>
                      </a:r>
                    </a:p>
                  </a:txBody>
                  <a:tcPr marL="0" marR="0" marT="0" marB="0" anchor="b">
                    <a:lnL>
                      <a:noFill/>
                    </a:lnL>
                    <a:lnR>
                      <a:noFill/>
                    </a:lnR>
                    <a:lnT>
                      <a:noFill/>
                    </a:lnT>
                    <a:lnB>
                      <a:noFill/>
                    </a:lnB>
                  </a:tcPr>
                </a:tc>
                <a:extLst>
                  <a:ext uri="{0D108BD9-81ED-4DB2-BD59-A6C34878D82A}">
                    <a16:rowId xmlns:a16="http://schemas.microsoft.com/office/drawing/2014/main" val="1147799167"/>
                  </a:ext>
                </a:extLst>
              </a:tr>
              <a:tr h="187325">
                <a:tc>
                  <a:txBody>
                    <a:bodyPr/>
                    <a:lstStyle/>
                    <a:p>
                      <a:pPr algn="l" fontAlgn="b"/>
                      <a:r>
                        <a:rPr lang="en-US" sz="1100" b="0" i="0" u="none" strike="noStrike">
                          <a:solidFill>
                            <a:srgbClr val="000000"/>
                          </a:solidFill>
                          <a:effectLst/>
                          <a:latin typeface="Calibri" panose="020F0502020204030204" pitchFamily="34" charset="0"/>
                        </a:rPr>
                        <a:t>2019-10-08</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LG19-032 Grant Agreement</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03460500"/>
                  </a:ext>
                </a:extLst>
              </a:tr>
              <a:tr h="187325">
                <a:tc>
                  <a:txBody>
                    <a:bodyPr/>
                    <a:lstStyle/>
                    <a:p>
                      <a:pPr algn="l" fontAlgn="b"/>
                      <a:r>
                        <a:rPr lang="en-US" sz="1100" b="0" i="0" u="none" strike="noStrike">
                          <a:solidFill>
                            <a:srgbClr val="000000"/>
                          </a:solidFill>
                          <a:effectLst/>
                          <a:latin typeface="Calibri" panose="020F0502020204030204" pitchFamily="34" charset="0"/>
                        </a:rPr>
                        <a:t>2020-01-28</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Progress Report</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a:noFill/>
                    </a:lnB>
                  </a:tcPr>
                </a:tc>
                <a:extLst>
                  <a:ext uri="{0D108BD9-81ED-4DB2-BD59-A6C34878D82A}">
                    <a16:rowId xmlns:a16="http://schemas.microsoft.com/office/drawing/2014/main" val="3815588259"/>
                  </a:ext>
                </a:extLst>
              </a:tr>
              <a:tr h="187325">
                <a:tc>
                  <a:txBody>
                    <a:bodyPr/>
                    <a:lstStyle/>
                    <a:p>
                      <a:pPr algn="l" fontAlgn="b"/>
                      <a:r>
                        <a:rPr lang="en-US" sz="1100" b="0" i="0" u="none" strike="noStrike">
                          <a:solidFill>
                            <a:srgbClr val="000000"/>
                          </a:solidFill>
                          <a:effectLst/>
                          <a:latin typeface="Calibri" panose="020F0502020204030204" pitchFamily="34" charset="0"/>
                        </a:rPr>
                        <a:t>2020-03-09</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Final Steering Committee Meeting</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Pool Design + District Formation</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Steering Committee (Cities + Districts + Swim Team)</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862352972"/>
                  </a:ext>
                </a:extLst>
              </a:tr>
              <a:tr h="187325">
                <a:tc>
                  <a:txBody>
                    <a:bodyPr/>
                    <a:lstStyle/>
                    <a:p>
                      <a:pPr algn="l" fontAlgn="b"/>
                      <a:r>
                        <a:rPr lang="en-US" sz="1100" b="0" i="0" u="none" strike="noStrike">
                          <a:solidFill>
                            <a:srgbClr val="000000"/>
                          </a:solidFill>
                          <a:effectLst/>
                          <a:latin typeface="Calibri" panose="020F0502020204030204" pitchFamily="34" charset="0"/>
                        </a:rPr>
                        <a:t>2020-04-14</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Aquatics District Proposal</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a:noFill/>
                    </a:lnB>
                  </a:tcPr>
                </a:tc>
                <a:extLst>
                  <a:ext uri="{0D108BD9-81ED-4DB2-BD59-A6C34878D82A}">
                    <a16:rowId xmlns:a16="http://schemas.microsoft.com/office/drawing/2014/main" val="2025653054"/>
                  </a:ext>
                </a:extLst>
              </a:tr>
              <a:tr h="187325">
                <a:tc>
                  <a:txBody>
                    <a:bodyPr/>
                    <a:lstStyle/>
                    <a:p>
                      <a:pPr algn="l" fontAlgn="b"/>
                      <a:r>
                        <a:rPr lang="en-US" sz="1100" b="0" i="0" u="none" strike="noStrike">
                          <a:solidFill>
                            <a:srgbClr val="000000"/>
                          </a:solidFill>
                          <a:effectLst/>
                          <a:latin typeface="Calibri" panose="020F0502020204030204" pitchFamily="34" charset="0"/>
                        </a:rPr>
                        <a:t>2020-06-09</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Pool Cost Tracking</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2108495249"/>
                  </a:ext>
                </a:extLst>
              </a:tr>
              <a:tr h="187325">
                <a:tc>
                  <a:txBody>
                    <a:bodyPr/>
                    <a:lstStyle/>
                    <a:p>
                      <a:pPr algn="l" fontAlgn="b"/>
                      <a:r>
                        <a:rPr lang="en-US" sz="1100" b="0" i="0" u="none" strike="noStrike">
                          <a:solidFill>
                            <a:srgbClr val="000000"/>
                          </a:solidFill>
                          <a:effectLst/>
                          <a:latin typeface="Calibri" panose="020F0502020204030204" pitchFamily="34" charset="0"/>
                        </a:rPr>
                        <a:t>2021-11-09</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Sale of KWC and Gleason Pool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a:noFill/>
                    </a:lnB>
                  </a:tcPr>
                </a:tc>
                <a:extLst>
                  <a:ext uri="{0D108BD9-81ED-4DB2-BD59-A6C34878D82A}">
                    <a16:rowId xmlns:a16="http://schemas.microsoft.com/office/drawing/2014/main" val="201040940"/>
                  </a:ext>
                </a:extLst>
              </a:tr>
              <a:tr h="187325">
                <a:tc>
                  <a:txBody>
                    <a:bodyPr/>
                    <a:lstStyle/>
                    <a:p>
                      <a:pPr algn="l" fontAlgn="b"/>
                      <a:r>
                        <a:rPr lang="en-US" sz="1100" b="0" i="0" u="none" strike="noStrike">
                          <a:solidFill>
                            <a:srgbClr val="000000"/>
                          </a:solidFill>
                          <a:effectLst/>
                          <a:latin typeface="Calibri" panose="020F0502020204030204" pitchFamily="34" charset="0"/>
                        </a:rPr>
                        <a:t>2021-11-09</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Planning Commission Meeting</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CUP-21-05 Site Design for Pool</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Planning Commission + Public</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518592935"/>
                  </a:ext>
                </a:extLst>
              </a:tr>
              <a:tr h="187325">
                <a:tc>
                  <a:txBody>
                    <a:bodyPr/>
                    <a:lstStyle/>
                    <a:p>
                      <a:pPr algn="l" fontAlgn="b"/>
                      <a:r>
                        <a:rPr lang="en-US" sz="1100" b="0" i="0" u="none" strike="noStrike">
                          <a:solidFill>
                            <a:srgbClr val="000000"/>
                          </a:solidFill>
                          <a:effectLst/>
                          <a:latin typeface="Calibri" panose="020F0502020204030204" pitchFamily="34" charset="0"/>
                        </a:rPr>
                        <a:t>2022-01-01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Opsis Proposal</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a:noFill/>
                    </a:lnB>
                  </a:tcPr>
                </a:tc>
                <a:extLst>
                  <a:ext uri="{0D108BD9-81ED-4DB2-BD59-A6C34878D82A}">
                    <a16:rowId xmlns:a16="http://schemas.microsoft.com/office/drawing/2014/main" val="2792419852"/>
                  </a:ext>
                </a:extLst>
              </a:tr>
              <a:tr h="187325">
                <a:tc>
                  <a:txBody>
                    <a:bodyPr/>
                    <a:lstStyle/>
                    <a:p>
                      <a:pPr algn="l" fontAlgn="b"/>
                      <a:r>
                        <a:rPr lang="en-US" sz="1100" b="0" i="0" u="none" strike="noStrike">
                          <a:solidFill>
                            <a:srgbClr val="000000"/>
                          </a:solidFill>
                          <a:effectLst/>
                          <a:latin typeface="Calibri" panose="020F0502020204030204" pitchFamily="34" charset="0"/>
                        </a:rPr>
                        <a:t>2022-02-22</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Joint Meeting with Parks + Rec</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Intergovernmental Agreement</a:t>
                      </a:r>
                    </a:p>
                  </a:txBody>
                  <a:tcPr marL="0" marR="0" marT="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Council + JDCC Parks &amp; Rec District + Public</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2917970367"/>
                  </a:ext>
                </a:extLst>
              </a:tr>
              <a:tr h="187325">
                <a:tc>
                  <a:txBody>
                    <a:bodyPr/>
                    <a:lstStyle/>
                    <a:p>
                      <a:pPr algn="l" fontAlgn="b"/>
                      <a:r>
                        <a:rPr lang="en-US" sz="1100" b="0" i="0" u="none" strike="noStrike">
                          <a:solidFill>
                            <a:srgbClr val="000000"/>
                          </a:solidFill>
                          <a:effectLst/>
                          <a:latin typeface="Calibri" panose="020F0502020204030204" pitchFamily="34" charset="0"/>
                        </a:rPr>
                        <a:t>2022-08-09</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Joint Meeting with Parks + Rec</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Intergovernmental Agreement</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Council + JDCC Parks &amp; Rec District + Public</a:t>
                      </a:r>
                    </a:p>
                  </a:txBody>
                  <a:tcPr marL="0" marR="0" marT="0" marB="0" anchor="b">
                    <a:lnL>
                      <a:noFill/>
                    </a:lnL>
                    <a:lnR>
                      <a:noFill/>
                    </a:lnR>
                    <a:lnT>
                      <a:noFill/>
                    </a:lnT>
                    <a:lnB>
                      <a:noFill/>
                    </a:lnB>
                  </a:tcPr>
                </a:tc>
                <a:extLst>
                  <a:ext uri="{0D108BD9-81ED-4DB2-BD59-A6C34878D82A}">
                    <a16:rowId xmlns:a16="http://schemas.microsoft.com/office/drawing/2014/main" val="2460683958"/>
                  </a:ext>
                </a:extLst>
              </a:tr>
              <a:tr h="187325">
                <a:tc>
                  <a:txBody>
                    <a:bodyPr/>
                    <a:lstStyle/>
                    <a:p>
                      <a:pPr algn="l" fontAlgn="b"/>
                      <a:r>
                        <a:rPr lang="en-US" sz="1100" b="0" i="0" u="none" strike="noStrike">
                          <a:solidFill>
                            <a:srgbClr val="000000"/>
                          </a:solidFill>
                          <a:effectLst/>
                          <a:latin typeface="Calibri" panose="020F0502020204030204" pitchFamily="34" charset="0"/>
                        </a:rPr>
                        <a:t>2022-10-11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City Council Meeting</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Pool Progress Report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Council + Public</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2599792"/>
                  </a:ext>
                </a:extLst>
              </a:tr>
              <a:tr h="187325">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148718"/>
                  </a:ext>
                </a:extLst>
              </a:tr>
            </a:tbl>
          </a:graphicData>
        </a:graphic>
      </p:graphicFrame>
    </p:spTree>
    <p:extLst>
      <p:ext uri="{BB962C8B-B14F-4D97-AF65-F5344CB8AC3E}">
        <p14:creationId xmlns:p14="http://schemas.microsoft.com/office/powerpoint/2010/main" val="212214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547C-8192-6548-A402-C79E9E4D7562}"/>
              </a:ext>
            </a:extLst>
          </p:cNvPr>
          <p:cNvSpPr>
            <a:spLocks noGrp="1"/>
          </p:cNvSpPr>
          <p:nvPr>
            <p:ph type="title"/>
          </p:nvPr>
        </p:nvSpPr>
        <p:spPr/>
        <p:txBody>
          <a:bodyPr/>
          <a:lstStyle/>
          <a:p>
            <a:r>
              <a:rPr lang="en-US" dirty="0"/>
              <a:t>Background </a:t>
            </a:r>
            <a:r>
              <a:rPr lang="en-US" dirty="0" err="1"/>
              <a:t>cont</a:t>
            </a:r>
            <a:r>
              <a:rPr lang="en-US" dirty="0"/>
              <a:t>…</a:t>
            </a:r>
          </a:p>
        </p:txBody>
      </p:sp>
      <p:sp>
        <p:nvSpPr>
          <p:cNvPr id="3" name="Content Placeholder 2">
            <a:extLst>
              <a:ext uri="{FF2B5EF4-FFF2-40B4-BE49-F238E27FC236}">
                <a16:creationId xmlns:a16="http://schemas.microsoft.com/office/drawing/2014/main" id="{02EB4F2C-8189-A84A-A766-2064FBD206F0}"/>
              </a:ext>
            </a:extLst>
          </p:cNvPr>
          <p:cNvSpPr>
            <a:spLocks noGrp="1"/>
          </p:cNvSpPr>
          <p:nvPr>
            <p:ph sz="quarter" idx="10"/>
          </p:nvPr>
        </p:nvSpPr>
        <p:spPr>
          <a:xfrm>
            <a:off x="1116013" y="976625"/>
            <a:ext cx="7740650" cy="1342693"/>
          </a:xfrm>
        </p:spPr>
        <p:txBody>
          <a:bodyPr/>
          <a:lstStyle/>
          <a:p>
            <a:r>
              <a:rPr lang="en-US" sz="1600" b="1" dirty="0"/>
              <a:t>Nov 9, 2021</a:t>
            </a:r>
            <a:r>
              <a:rPr lang="en-US" sz="1600" dirty="0"/>
              <a:t> – Planning commission review/approval of </a:t>
            </a:r>
            <a:r>
              <a:rPr lang="en-US" sz="1600" b="1" dirty="0"/>
              <a:t>CUP-21-05 </a:t>
            </a:r>
            <a:r>
              <a:rPr lang="en-US" sz="1600" dirty="0"/>
              <a:t>for swim center; City Council passed </a:t>
            </a:r>
            <a:r>
              <a:rPr lang="en-US" sz="1600" b="1" dirty="0"/>
              <a:t>Resolution 21-868-16 approving the sale of Gleason </a:t>
            </a:r>
            <a:r>
              <a:rPr lang="en-US" sz="1600" dirty="0"/>
              <a:t>following a duly noticed public hearing; Council approved solicitation for design RFP and reviewed terms of lottery bond grant agreement and notification letter</a:t>
            </a:r>
          </a:p>
          <a:p>
            <a:r>
              <a:rPr lang="en-US" sz="1600" dirty="0"/>
              <a:t>Proceeds from sale of Gleason, less demolition costs, resulted in </a:t>
            </a:r>
            <a:r>
              <a:rPr lang="en-US" sz="1600" b="1" dirty="0"/>
              <a:t>$100,000</a:t>
            </a:r>
            <a:r>
              <a:rPr lang="en-US" sz="1600" dirty="0"/>
              <a:t> net contribution toward new swim center from City</a:t>
            </a:r>
          </a:p>
          <a:p>
            <a:endParaRPr lang="en-US" sz="1600" dirty="0"/>
          </a:p>
          <a:p>
            <a:r>
              <a:rPr lang="en-US" sz="1600" dirty="0"/>
              <a:t>Council approved IGA and funding agreement with OPRD and Parks and Recreation on </a:t>
            </a:r>
          </a:p>
        </p:txBody>
      </p:sp>
      <p:sp>
        <p:nvSpPr>
          <p:cNvPr id="5" name="Vertical Text Placeholder 4">
            <a:extLst>
              <a:ext uri="{FF2B5EF4-FFF2-40B4-BE49-F238E27FC236}">
                <a16:creationId xmlns:a16="http://schemas.microsoft.com/office/drawing/2014/main" id="{D8623DD7-BB29-E140-8291-00AE10F21E9B}"/>
              </a:ext>
            </a:extLst>
          </p:cNvPr>
          <p:cNvSpPr>
            <a:spLocks noGrp="1"/>
          </p:cNvSpPr>
          <p:nvPr>
            <p:ph type="body" orient="vert" sz="quarter" idx="12"/>
          </p:nvPr>
        </p:nvSpPr>
        <p:spPr/>
        <p:txBody>
          <a:bodyPr/>
          <a:lstStyle/>
          <a:p>
            <a:r>
              <a:rPr lang="en-US" dirty="0"/>
              <a:t>SWIM CENTER FINANCING &amp; PROGRESS Update</a:t>
            </a:r>
          </a:p>
        </p:txBody>
      </p:sp>
      <p:pic>
        <p:nvPicPr>
          <p:cNvPr id="6" name="Picture Placeholder 5">
            <a:extLst>
              <a:ext uri="{FF2B5EF4-FFF2-40B4-BE49-F238E27FC236}">
                <a16:creationId xmlns:a16="http://schemas.microsoft.com/office/drawing/2014/main" id="{F8F19399-8EC7-489B-9F61-5AAA441F5033}"/>
              </a:ext>
            </a:extLst>
          </p:cNvPr>
          <p:cNvPicPr>
            <a:picLocks noGrp="1" noChangeAspect="1"/>
          </p:cNvPicPr>
          <p:nvPr>
            <p:ph type="pic" sz="quarter" idx="11"/>
          </p:nvPr>
        </p:nvPicPr>
        <p:blipFill>
          <a:blip r:embed="rId2"/>
          <a:srcRect l="4851" r="4851"/>
          <a:stretch>
            <a:fillRect/>
          </a:stretch>
        </p:blipFill>
        <p:spPr>
          <a:prstGeom prst="rect">
            <a:avLst/>
          </a:prstGeom>
        </p:spPr>
      </p:pic>
    </p:spTree>
    <p:extLst>
      <p:ext uri="{BB962C8B-B14F-4D97-AF65-F5344CB8AC3E}">
        <p14:creationId xmlns:p14="http://schemas.microsoft.com/office/powerpoint/2010/main" val="369945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66120-699B-9644-991B-5EAB3267BB7F}"/>
              </a:ext>
            </a:extLst>
          </p:cNvPr>
          <p:cNvSpPr>
            <a:spLocks noGrp="1"/>
          </p:cNvSpPr>
          <p:nvPr>
            <p:ph type="title"/>
          </p:nvPr>
        </p:nvSpPr>
        <p:spPr/>
        <p:txBody>
          <a:bodyPr/>
          <a:lstStyle/>
          <a:p>
            <a:r>
              <a:rPr lang="en-US" dirty="0"/>
              <a:t>Background </a:t>
            </a:r>
            <a:r>
              <a:rPr lang="en-US" dirty="0" err="1"/>
              <a:t>cont</a:t>
            </a:r>
            <a:r>
              <a:rPr lang="en-US" dirty="0"/>
              <a:t>…</a:t>
            </a:r>
          </a:p>
        </p:txBody>
      </p:sp>
      <p:sp>
        <p:nvSpPr>
          <p:cNvPr id="6" name="Vertical Text Placeholder 5">
            <a:extLst>
              <a:ext uri="{FF2B5EF4-FFF2-40B4-BE49-F238E27FC236}">
                <a16:creationId xmlns:a16="http://schemas.microsoft.com/office/drawing/2014/main" id="{4919B276-CB0D-4A9D-901F-58652DFE6721}"/>
              </a:ext>
            </a:extLst>
          </p:cNvPr>
          <p:cNvSpPr>
            <a:spLocks noGrp="1"/>
          </p:cNvSpPr>
          <p:nvPr>
            <p:ph type="body" orient="vert" sz="quarter" idx="12"/>
          </p:nvPr>
        </p:nvSpPr>
        <p:spPr/>
        <p:txBody>
          <a:bodyPr/>
          <a:lstStyle/>
          <a:p>
            <a:r>
              <a:rPr lang="en-US" dirty="0"/>
              <a:t>SWIM CENTER FINANCING &amp; PROGRESS Update</a:t>
            </a:r>
          </a:p>
          <a:p>
            <a:endParaRPr lang="en-US" dirty="0"/>
          </a:p>
        </p:txBody>
      </p:sp>
      <p:sp>
        <p:nvSpPr>
          <p:cNvPr id="8" name="Content Placeholder 2">
            <a:extLst>
              <a:ext uri="{FF2B5EF4-FFF2-40B4-BE49-F238E27FC236}">
                <a16:creationId xmlns:a16="http://schemas.microsoft.com/office/drawing/2014/main" id="{0A3C2A74-4B66-4CA3-AF08-6B03C8064A81}"/>
              </a:ext>
            </a:extLst>
          </p:cNvPr>
          <p:cNvSpPr txBox="1">
            <a:spLocks/>
          </p:cNvSpPr>
          <p:nvPr/>
        </p:nvSpPr>
        <p:spPr>
          <a:xfrm>
            <a:off x="1116013" y="976625"/>
            <a:ext cx="7740650" cy="13426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solidFill>
                  <a:schemeClr val="tx1">
                    <a:lumMod val="65000"/>
                    <a:lumOff val="35000"/>
                  </a:schemeClr>
                </a:solidFill>
                <a:latin typeface="Georgia"/>
              </a:rPr>
              <a:t>Dec 14, 2021 </a:t>
            </a:r>
            <a:r>
              <a:rPr lang="en-US" sz="1600" dirty="0">
                <a:solidFill>
                  <a:schemeClr val="tx1">
                    <a:lumMod val="65000"/>
                    <a:lumOff val="35000"/>
                  </a:schemeClr>
                </a:solidFill>
                <a:latin typeface="Georgia"/>
              </a:rPr>
              <a:t>– Council reviewed RFP responses and issued a notice of intent to award the design contract to Opsis architecture with a not-to-exceed amount of </a:t>
            </a:r>
            <a:r>
              <a:rPr lang="en-US" sz="1600" b="1" dirty="0">
                <a:solidFill>
                  <a:schemeClr val="tx1">
                    <a:lumMod val="65000"/>
                    <a:lumOff val="35000"/>
                  </a:schemeClr>
                </a:solidFill>
                <a:latin typeface="Georgia"/>
              </a:rPr>
              <a:t>$550,000; </a:t>
            </a:r>
            <a:r>
              <a:rPr lang="en-US" sz="1600" dirty="0">
                <a:solidFill>
                  <a:schemeClr val="tx1">
                    <a:lumMod val="65000"/>
                    <a:lumOff val="35000"/>
                  </a:schemeClr>
                </a:solidFill>
                <a:latin typeface="Georgia"/>
              </a:rPr>
              <a:t>Notified of John Morris’s appeal of CUP-21-05; appeal hearing scheduled for January 5, 2022</a:t>
            </a:r>
          </a:p>
          <a:p>
            <a:r>
              <a:rPr lang="en-US" sz="1600" b="1" dirty="0">
                <a:solidFill>
                  <a:schemeClr val="tx1">
                    <a:lumMod val="65000"/>
                    <a:lumOff val="35000"/>
                  </a:schemeClr>
                </a:solidFill>
                <a:latin typeface="Georgia"/>
              </a:rPr>
              <a:t>Jan 5, 2022 </a:t>
            </a:r>
            <a:r>
              <a:rPr lang="en-US" sz="1600" dirty="0">
                <a:solidFill>
                  <a:schemeClr val="tx1">
                    <a:lumMod val="65000"/>
                    <a:lumOff val="35000"/>
                  </a:schemeClr>
                </a:solidFill>
                <a:latin typeface="Georgia"/>
              </a:rPr>
              <a:t>– Appeal hearing conducted, the council upheld the planning commission’s decision by a vote of 3-2</a:t>
            </a:r>
          </a:p>
          <a:p>
            <a:r>
              <a:rPr lang="en-US" sz="1600" b="1" dirty="0">
                <a:solidFill>
                  <a:schemeClr val="tx1">
                    <a:lumMod val="65000"/>
                    <a:lumOff val="35000"/>
                  </a:schemeClr>
                </a:solidFill>
                <a:latin typeface="Georgia"/>
              </a:rPr>
              <a:t>Jan 11, 2022 </a:t>
            </a:r>
            <a:r>
              <a:rPr lang="en-US" sz="1600" dirty="0">
                <a:solidFill>
                  <a:schemeClr val="tx1">
                    <a:lumMod val="65000"/>
                    <a:lumOff val="35000"/>
                  </a:schemeClr>
                </a:solidFill>
                <a:latin typeface="Georgia"/>
              </a:rPr>
              <a:t>– First joint meeting with Parks and Rec District; review of FM3 community survey results on pool; presentation by D.A. Davidson on interim financing options to bridge fund the pool construction until 2023 lottery bonds issued; draft of the final findings and order presented for council approval.</a:t>
            </a:r>
          </a:p>
          <a:p>
            <a:endParaRPr lang="en-US" sz="1600" dirty="0">
              <a:solidFill>
                <a:schemeClr val="tx1">
                  <a:lumMod val="65000"/>
                  <a:lumOff val="35000"/>
                </a:schemeClr>
              </a:solidFill>
              <a:latin typeface="Georgia"/>
            </a:endParaRPr>
          </a:p>
          <a:p>
            <a:r>
              <a:rPr lang="en-US" sz="1600" dirty="0">
                <a:solidFill>
                  <a:schemeClr val="tx1">
                    <a:lumMod val="65000"/>
                    <a:lumOff val="35000"/>
                  </a:schemeClr>
                </a:solidFill>
                <a:latin typeface="Georgia"/>
              </a:rPr>
              <a:t>“Green recommended a </a:t>
            </a:r>
            <a:r>
              <a:rPr lang="en-US" sz="1600" b="1" dirty="0">
                <a:solidFill>
                  <a:schemeClr val="tx1">
                    <a:lumMod val="65000"/>
                    <a:lumOff val="35000"/>
                  </a:schemeClr>
                </a:solidFill>
                <a:latin typeface="Georgia"/>
              </a:rPr>
              <a:t>$3 million borrowing </a:t>
            </a:r>
            <a:r>
              <a:rPr lang="en-US" sz="1600" dirty="0">
                <a:solidFill>
                  <a:schemeClr val="tx1">
                    <a:lumMod val="65000"/>
                    <a:lumOff val="35000"/>
                  </a:schemeClr>
                </a:solidFill>
                <a:latin typeface="Georgia"/>
              </a:rPr>
              <a:t>for the City to give the City options to assist the Parks and Recreation District  but the City would not necessarily be required to spend more than the $2 million that will be reimbursed by the State of Oregon, other than the cost of the financing origination costs and interest, which are not reimbursable. Green said the City would not be required to accept the funds if the ballot does not pass, but if it does, this gives us the option to go into construction a year sooner than we would be able to if we waited for the lottery bonds to fund in 2023.”</a:t>
            </a:r>
          </a:p>
          <a:p>
            <a:pPr marL="0" indent="0">
              <a:buNone/>
            </a:pPr>
            <a:endParaRPr lang="en-US" sz="1600" dirty="0">
              <a:solidFill>
                <a:schemeClr val="tx1">
                  <a:lumMod val="65000"/>
                  <a:lumOff val="35000"/>
                </a:schemeClr>
              </a:solidFill>
              <a:latin typeface="Georgia"/>
              <a:hlinkClick r:id="rId2"/>
            </a:endParaRPr>
          </a:p>
          <a:p>
            <a:pPr marL="0" indent="0">
              <a:buNone/>
            </a:pPr>
            <a:r>
              <a:rPr lang="en-US" sz="1600" dirty="0">
                <a:solidFill>
                  <a:schemeClr val="tx1">
                    <a:lumMod val="65000"/>
                    <a:lumOff val="35000"/>
                  </a:schemeClr>
                </a:solidFill>
                <a:latin typeface="Georgia"/>
                <a:hlinkClick r:id="rId2"/>
              </a:rPr>
              <a:t>https://www.cityofjohnday.com/sites/default/files/fileattachments/city_council/meeting/4541/2022_0111_council_minutes_-_approved.pdf</a:t>
            </a:r>
            <a:r>
              <a:rPr lang="en-US" sz="1600" dirty="0">
                <a:solidFill>
                  <a:schemeClr val="tx1">
                    <a:lumMod val="65000"/>
                    <a:lumOff val="35000"/>
                  </a:schemeClr>
                </a:solidFill>
                <a:latin typeface="Georgia"/>
              </a:rPr>
              <a:t> </a:t>
            </a:r>
            <a:endParaRPr lang="en-US" sz="1200" dirty="0">
              <a:solidFill>
                <a:schemeClr val="tx1">
                  <a:lumMod val="65000"/>
                  <a:lumOff val="35000"/>
                </a:schemeClr>
              </a:solidFill>
              <a:latin typeface="Georgia"/>
            </a:endParaRPr>
          </a:p>
          <a:p>
            <a:endParaRPr lang="en-US" sz="1600" dirty="0">
              <a:solidFill>
                <a:schemeClr val="tx1">
                  <a:lumMod val="65000"/>
                  <a:lumOff val="35000"/>
                </a:schemeClr>
              </a:solidFill>
              <a:latin typeface="Georgia"/>
            </a:endParaRPr>
          </a:p>
        </p:txBody>
      </p:sp>
    </p:spTree>
    <p:extLst>
      <p:ext uri="{BB962C8B-B14F-4D97-AF65-F5344CB8AC3E}">
        <p14:creationId xmlns:p14="http://schemas.microsoft.com/office/powerpoint/2010/main" val="421394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66120-699B-9644-991B-5EAB3267BB7F}"/>
              </a:ext>
            </a:extLst>
          </p:cNvPr>
          <p:cNvSpPr>
            <a:spLocks noGrp="1"/>
          </p:cNvSpPr>
          <p:nvPr>
            <p:ph type="title"/>
          </p:nvPr>
        </p:nvSpPr>
        <p:spPr/>
        <p:txBody>
          <a:bodyPr/>
          <a:lstStyle/>
          <a:p>
            <a:r>
              <a:rPr lang="en-US" dirty="0"/>
              <a:t>Background </a:t>
            </a:r>
            <a:r>
              <a:rPr lang="en-US" dirty="0" err="1"/>
              <a:t>cont</a:t>
            </a:r>
            <a:r>
              <a:rPr lang="en-US" dirty="0"/>
              <a:t>…</a:t>
            </a:r>
          </a:p>
        </p:txBody>
      </p:sp>
      <p:sp>
        <p:nvSpPr>
          <p:cNvPr id="6" name="Vertical Text Placeholder 5">
            <a:extLst>
              <a:ext uri="{FF2B5EF4-FFF2-40B4-BE49-F238E27FC236}">
                <a16:creationId xmlns:a16="http://schemas.microsoft.com/office/drawing/2014/main" id="{4919B276-CB0D-4A9D-901F-58652DFE6721}"/>
              </a:ext>
            </a:extLst>
          </p:cNvPr>
          <p:cNvSpPr>
            <a:spLocks noGrp="1"/>
          </p:cNvSpPr>
          <p:nvPr>
            <p:ph type="body" orient="vert" sz="quarter" idx="12"/>
          </p:nvPr>
        </p:nvSpPr>
        <p:spPr/>
        <p:txBody>
          <a:bodyPr/>
          <a:lstStyle/>
          <a:p>
            <a:r>
              <a:rPr lang="en-US" dirty="0"/>
              <a:t>SWIM CENTER FINANCING &amp; PROGRESS Update</a:t>
            </a:r>
          </a:p>
          <a:p>
            <a:endParaRPr lang="en-US" dirty="0"/>
          </a:p>
        </p:txBody>
      </p:sp>
      <p:sp>
        <p:nvSpPr>
          <p:cNvPr id="8" name="Content Placeholder 2">
            <a:extLst>
              <a:ext uri="{FF2B5EF4-FFF2-40B4-BE49-F238E27FC236}">
                <a16:creationId xmlns:a16="http://schemas.microsoft.com/office/drawing/2014/main" id="{0A3C2A74-4B66-4CA3-AF08-6B03C8064A81}"/>
              </a:ext>
            </a:extLst>
          </p:cNvPr>
          <p:cNvSpPr txBox="1">
            <a:spLocks/>
          </p:cNvSpPr>
          <p:nvPr/>
        </p:nvSpPr>
        <p:spPr>
          <a:xfrm>
            <a:off x="1116013" y="976625"/>
            <a:ext cx="7740650" cy="13426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solidFill>
                  <a:schemeClr val="tx1">
                    <a:lumMod val="65000"/>
                    <a:lumOff val="35000"/>
                  </a:schemeClr>
                </a:solidFill>
                <a:latin typeface="Georgia"/>
              </a:rPr>
              <a:t>Jan 11, 2022 </a:t>
            </a:r>
            <a:r>
              <a:rPr lang="en-US" sz="1600" b="1" dirty="0" err="1">
                <a:solidFill>
                  <a:schemeClr val="tx1">
                    <a:lumMod val="65000"/>
                    <a:lumOff val="35000"/>
                  </a:schemeClr>
                </a:solidFill>
                <a:latin typeface="Georgia"/>
              </a:rPr>
              <a:t>cont</a:t>
            </a:r>
            <a:r>
              <a:rPr lang="en-US" sz="1600" b="1" dirty="0">
                <a:solidFill>
                  <a:schemeClr val="tx1">
                    <a:lumMod val="65000"/>
                    <a:lumOff val="35000"/>
                  </a:schemeClr>
                </a:solidFill>
                <a:latin typeface="Georgia"/>
              </a:rPr>
              <a:t>…</a:t>
            </a:r>
            <a:r>
              <a:rPr lang="en-US" sz="1600" dirty="0">
                <a:solidFill>
                  <a:schemeClr val="tx1">
                    <a:lumMod val="65000"/>
                    <a:lumOff val="35000"/>
                  </a:schemeClr>
                </a:solidFill>
                <a:latin typeface="Georgia"/>
              </a:rPr>
              <a:t>– Council voted to reopen the record for the CUP-21-05 appeal at the request of Lisa Weigum, Parks and Rec budget officer, to allow participants to submit additional written arguments; motion passed unanimously</a:t>
            </a:r>
          </a:p>
          <a:p>
            <a:pPr lvl="1"/>
            <a:r>
              <a:rPr lang="en-US" sz="1400" dirty="0">
                <a:solidFill>
                  <a:schemeClr val="tx1">
                    <a:lumMod val="65000"/>
                    <a:lumOff val="35000"/>
                  </a:schemeClr>
                </a:solidFill>
                <a:latin typeface="Georgia"/>
              </a:rPr>
              <a:t>Council approved the professional services agreement with Opsis</a:t>
            </a:r>
          </a:p>
          <a:p>
            <a:r>
              <a:rPr lang="en-US" sz="1600" b="1" dirty="0">
                <a:solidFill>
                  <a:schemeClr val="tx1">
                    <a:lumMod val="65000"/>
                    <a:lumOff val="35000"/>
                  </a:schemeClr>
                </a:solidFill>
                <a:latin typeface="Georgia"/>
              </a:rPr>
              <a:t>Jan 25, 2022 </a:t>
            </a:r>
            <a:r>
              <a:rPr lang="en-US" sz="1600" dirty="0">
                <a:solidFill>
                  <a:schemeClr val="tx1">
                    <a:lumMod val="65000"/>
                    <a:lumOff val="35000"/>
                  </a:schemeClr>
                </a:solidFill>
                <a:latin typeface="Georgia"/>
              </a:rPr>
              <a:t>– Council reviewed additional written argument and moved to approve the final written order and decision for CUP-21-05 with a unanimous vote; Lundbom and Adair abstained; swim center granted land use approval.</a:t>
            </a:r>
          </a:p>
          <a:p>
            <a:pPr lvl="1"/>
            <a:endParaRPr lang="en-US" sz="1200" dirty="0">
              <a:solidFill>
                <a:schemeClr val="tx1">
                  <a:lumMod val="65000"/>
                  <a:lumOff val="35000"/>
                </a:schemeClr>
              </a:solidFill>
              <a:latin typeface="Georgia"/>
            </a:endParaRPr>
          </a:p>
          <a:p>
            <a:endParaRPr lang="en-US" sz="1600" dirty="0">
              <a:solidFill>
                <a:schemeClr val="tx1">
                  <a:lumMod val="65000"/>
                  <a:lumOff val="35000"/>
                </a:schemeClr>
              </a:solidFill>
              <a:latin typeface="Georgia"/>
            </a:endParaRPr>
          </a:p>
          <a:p>
            <a:endParaRPr lang="en-US" sz="1600" dirty="0">
              <a:solidFill>
                <a:schemeClr val="tx1">
                  <a:lumMod val="65000"/>
                  <a:lumOff val="35000"/>
                </a:schemeClr>
              </a:solidFill>
              <a:latin typeface="Georgia"/>
            </a:endParaRPr>
          </a:p>
        </p:txBody>
      </p:sp>
      <p:pic>
        <p:nvPicPr>
          <p:cNvPr id="1026" name="Picture 2" descr="https://www.cityofjohnday.com/sites/default/files/styles/gallery500/public/imageattachments/planning/page/4708/screen_shot_2022-07-29_at_8.02.08_am.png?itok=aF4O8QiE">
            <a:extLst>
              <a:ext uri="{FF2B5EF4-FFF2-40B4-BE49-F238E27FC236}">
                <a16:creationId xmlns:a16="http://schemas.microsoft.com/office/drawing/2014/main" id="{50B0AB0A-579A-4FD7-9C66-782BBAEDB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78" y="3368180"/>
            <a:ext cx="8483330" cy="372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2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66120-699B-9644-991B-5EAB3267BB7F}"/>
              </a:ext>
            </a:extLst>
          </p:cNvPr>
          <p:cNvSpPr>
            <a:spLocks noGrp="1"/>
          </p:cNvSpPr>
          <p:nvPr>
            <p:ph type="title"/>
          </p:nvPr>
        </p:nvSpPr>
        <p:spPr/>
        <p:txBody>
          <a:bodyPr/>
          <a:lstStyle/>
          <a:p>
            <a:r>
              <a:rPr lang="en-US" dirty="0"/>
              <a:t>Background </a:t>
            </a:r>
            <a:r>
              <a:rPr lang="en-US" dirty="0" err="1"/>
              <a:t>cont</a:t>
            </a:r>
            <a:r>
              <a:rPr lang="en-US" dirty="0"/>
              <a:t>…</a:t>
            </a:r>
          </a:p>
        </p:txBody>
      </p:sp>
      <p:sp>
        <p:nvSpPr>
          <p:cNvPr id="6" name="Vertical Text Placeholder 5">
            <a:extLst>
              <a:ext uri="{FF2B5EF4-FFF2-40B4-BE49-F238E27FC236}">
                <a16:creationId xmlns:a16="http://schemas.microsoft.com/office/drawing/2014/main" id="{4919B276-CB0D-4A9D-901F-58652DFE6721}"/>
              </a:ext>
            </a:extLst>
          </p:cNvPr>
          <p:cNvSpPr>
            <a:spLocks noGrp="1"/>
          </p:cNvSpPr>
          <p:nvPr>
            <p:ph type="body" orient="vert" sz="quarter" idx="12"/>
          </p:nvPr>
        </p:nvSpPr>
        <p:spPr/>
        <p:txBody>
          <a:bodyPr/>
          <a:lstStyle/>
          <a:p>
            <a:r>
              <a:rPr lang="en-US" dirty="0"/>
              <a:t>SWIM CENTER FINANCING &amp; PROGRESS Update</a:t>
            </a:r>
          </a:p>
          <a:p>
            <a:endParaRPr lang="en-US" dirty="0"/>
          </a:p>
        </p:txBody>
      </p:sp>
      <p:sp>
        <p:nvSpPr>
          <p:cNvPr id="8" name="Content Placeholder 2">
            <a:extLst>
              <a:ext uri="{FF2B5EF4-FFF2-40B4-BE49-F238E27FC236}">
                <a16:creationId xmlns:a16="http://schemas.microsoft.com/office/drawing/2014/main" id="{0A3C2A74-4B66-4CA3-AF08-6B03C8064A81}"/>
              </a:ext>
            </a:extLst>
          </p:cNvPr>
          <p:cNvSpPr txBox="1">
            <a:spLocks/>
          </p:cNvSpPr>
          <p:nvPr/>
        </p:nvSpPr>
        <p:spPr>
          <a:xfrm>
            <a:off x="1116013" y="976625"/>
            <a:ext cx="7740650" cy="13426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solidFill>
                  <a:schemeClr val="tx1">
                    <a:lumMod val="65000"/>
                    <a:lumOff val="35000"/>
                  </a:schemeClr>
                </a:solidFill>
                <a:latin typeface="Georgia"/>
              </a:rPr>
              <a:t>Feb 22, 2022 </a:t>
            </a:r>
            <a:r>
              <a:rPr lang="en-US" sz="1600" dirty="0">
                <a:solidFill>
                  <a:schemeClr val="tx1">
                    <a:lumMod val="65000"/>
                    <a:lumOff val="35000"/>
                  </a:schemeClr>
                </a:solidFill>
                <a:latin typeface="Georgia"/>
              </a:rPr>
              <a:t>– Council and Parks District hold a second joint meeting and pass resolutions approving the following actions through Resolution 22-881-02:</a:t>
            </a:r>
          </a:p>
          <a:p>
            <a:pPr lvl="1">
              <a:buFont typeface="Wingdings" panose="05000000000000000000" pitchFamily="2" charset="2"/>
              <a:buChar char="q"/>
            </a:pPr>
            <a:r>
              <a:rPr lang="en-US" sz="1400" b="1" dirty="0">
                <a:solidFill>
                  <a:schemeClr val="tx1">
                    <a:lumMod val="65000"/>
                    <a:lumOff val="35000"/>
                  </a:schemeClr>
                </a:solidFill>
                <a:latin typeface="Georgia"/>
              </a:rPr>
              <a:t>$4,000,000 </a:t>
            </a:r>
            <a:r>
              <a:rPr lang="en-US" sz="1400" dirty="0">
                <a:solidFill>
                  <a:schemeClr val="tx1">
                    <a:lumMod val="65000"/>
                    <a:lumOff val="35000"/>
                  </a:schemeClr>
                </a:solidFill>
                <a:latin typeface="Georgia"/>
              </a:rPr>
              <a:t>ballot measure referral to Parks and Recreation District voters on May 17, 2022</a:t>
            </a:r>
          </a:p>
          <a:p>
            <a:pPr lvl="1">
              <a:buFont typeface="Wingdings" panose="05000000000000000000" pitchFamily="2" charset="2"/>
              <a:buChar char="q"/>
            </a:pPr>
            <a:r>
              <a:rPr lang="en-US" sz="1400" dirty="0">
                <a:solidFill>
                  <a:schemeClr val="tx1">
                    <a:lumMod val="65000"/>
                    <a:lumOff val="35000"/>
                  </a:schemeClr>
                </a:solidFill>
                <a:latin typeface="Georgia"/>
              </a:rPr>
              <a:t>Lottery Bond Grant Agreement for </a:t>
            </a:r>
            <a:r>
              <a:rPr lang="en-US" sz="1400" b="1" dirty="0">
                <a:solidFill>
                  <a:schemeClr val="tx1">
                    <a:lumMod val="65000"/>
                    <a:lumOff val="35000"/>
                  </a:schemeClr>
                </a:solidFill>
                <a:latin typeface="Georgia"/>
              </a:rPr>
              <a:t>$</a:t>
            </a:r>
            <a:r>
              <a:rPr lang="en-US" sz="1400" dirty="0">
                <a:solidFill>
                  <a:schemeClr val="tx1">
                    <a:lumMod val="65000"/>
                    <a:lumOff val="35000"/>
                  </a:schemeClr>
                </a:solidFill>
                <a:latin typeface="Georgia"/>
              </a:rPr>
              <a:t>2,000,000 in grant proceeds</a:t>
            </a:r>
          </a:p>
          <a:p>
            <a:pPr lvl="1">
              <a:buFont typeface="Wingdings" panose="05000000000000000000" pitchFamily="2" charset="2"/>
              <a:buChar char="q"/>
            </a:pPr>
            <a:r>
              <a:rPr lang="en-US" sz="1400" dirty="0">
                <a:solidFill>
                  <a:schemeClr val="tx1">
                    <a:lumMod val="65000"/>
                    <a:lumOff val="35000"/>
                  </a:schemeClr>
                </a:solidFill>
                <a:latin typeface="Georgia"/>
              </a:rPr>
              <a:t>Intergovernmental Agreement between City and District for joint development of swim center</a:t>
            </a:r>
          </a:p>
          <a:p>
            <a:pPr lvl="1">
              <a:buFont typeface="Wingdings" panose="05000000000000000000" pitchFamily="2" charset="2"/>
              <a:buChar char="q"/>
            </a:pPr>
            <a:r>
              <a:rPr lang="en-US" sz="1400" dirty="0">
                <a:solidFill>
                  <a:schemeClr val="tx1">
                    <a:lumMod val="65000"/>
                    <a:lumOff val="35000"/>
                  </a:schemeClr>
                </a:solidFill>
                <a:latin typeface="Georgia"/>
              </a:rPr>
              <a:t>LGGP grant application for $750,000 to construct a warm water pool</a:t>
            </a:r>
          </a:p>
          <a:p>
            <a:pPr lvl="1">
              <a:buFont typeface="Wingdings" panose="05000000000000000000" pitchFamily="2" charset="2"/>
              <a:buChar char="q"/>
            </a:pPr>
            <a:r>
              <a:rPr lang="en-US" sz="1400" dirty="0">
                <a:solidFill>
                  <a:schemeClr val="tx1">
                    <a:lumMod val="65000"/>
                    <a:lumOff val="35000"/>
                  </a:schemeClr>
                </a:solidFill>
                <a:latin typeface="Georgia"/>
              </a:rPr>
              <a:t>Bond counsel appointed (Hawkins Delafield &amp; Wood LLP)</a:t>
            </a:r>
          </a:p>
          <a:p>
            <a:pPr lvl="1">
              <a:buFont typeface="Wingdings" panose="05000000000000000000" pitchFamily="2" charset="2"/>
              <a:buChar char="q"/>
            </a:pPr>
            <a:r>
              <a:rPr lang="en-US" sz="1400" dirty="0">
                <a:solidFill>
                  <a:schemeClr val="tx1">
                    <a:lumMod val="65000"/>
                    <a:lumOff val="35000"/>
                  </a:schemeClr>
                </a:solidFill>
                <a:latin typeface="Georgia"/>
              </a:rPr>
              <a:t>D.A. Davidson appointed to serve as City’s placement agent for the </a:t>
            </a:r>
            <a:r>
              <a:rPr lang="en-US" sz="1400" b="1" dirty="0">
                <a:solidFill>
                  <a:schemeClr val="tx1">
                    <a:lumMod val="65000"/>
                    <a:lumOff val="35000"/>
                  </a:schemeClr>
                </a:solidFill>
                <a:latin typeface="Georgia"/>
              </a:rPr>
              <a:t>$3,000,000</a:t>
            </a:r>
            <a:r>
              <a:rPr lang="en-US" sz="1400" dirty="0">
                <a:solidFill>
                  <a:schemeClr val="tx1">
                    <a:lumMod val="65000"/>
                    <a:lumOff val="35000"/>
                  </a:schemeClr>
                </a:solidFill>
                <a:latin typeface="Georgia"/>
              </a:rPr>
              <a:t> Interim Financing</a:t>
            </a:r>
          </a:p>
          <a:p>
            <a:pPr lvl="2">
              <a:buFont typeface="Wingdings" panose="05000000000000000000" pitchFamily="2" charset="2"/>
              <a:buChar char="q"/>
            </a:pPr>
            <a:r>
              <a:rPr lang="en-US" sz="1400" dirty="0">
                <a:solidFill>
                  <a:schemeClr val="tx1">
                    <a:lumMod val="65000"/>
                    <a:lumOff val="35000"/>
                  </a:schemeClr>
                </a:solidFill>
                <a:latin typeface="Georgia"/>
              </a:rPr>
              <a:t>Reimbursement of pre-agreement costs via interim financing</a:t>
            </a:r>
          </a:p>
          <a:p>
            <a:pPr lvl="2">
              <a:buFont typeface="Wingdings" panose="05000000000000000000" pitchFamily="2" charset="2"/>
              <a:buChar char="q"/>
            </a:pPr>
            <a:r>
              <a:rPr lang="en-US" sz="1400" dirty="0">
                <a:solidFill>
                  <a:schemeClr val="tx1">
                    <a:lumMod val="65000"/>
                    <a:lumOff val="35000"/>
                  </a:schemeClr>
                </a:solidFill>
                <a:latin typeface="Georgia"/>
              </a:rPr>
              <a:t>Includes interim financing for the lottery bonds and up to $1,000,000 for pre-agreement and construction costs </a:t>
            </a:r>
          </a:p>
          <a:p>
            <a:pPr marL="457200" lvl="1" indent="0">
              <a:buNone/>
            </a:pPr>
            <a:endParaRPr lang="en-US" sz="1400" dirty="0">
              <a:solidFill>
                <a:schemeClr val="tx1">
                  <a:lumMod val="65000"/>
                  <a:lumOff val="35000"/>
                </a:schemeClr>
              </a:solidFill>
              <a:latin typeface="Georgia"/>
            </a:endParaRPr>
          </a:p>
          <a:p>
            <a:pPr>
              <a:buFont typeface="Arial" panose="020B0604020202020204" pitchFamily="34" charset="0"/>
              <a:buChar char="•"/>
            </a:pPr>
            <a:r>
              <a:rPr lang="en-US" sz="1600" b="1" dirty="0">
                <a:solidFill>
                  <a:schemeClr val="tx1">
                    <a:lumMod val="65000"/>
                    <a:lumOff val="35000"/>
                  </a:schemeClr>
                </a:solidFill>
                <a:latin typeface="Georgia"/>
              </a:rPr>
              <a:t>Aug 9, 2022 </a:t>
            </a:r>
            <a:r>
              <a:rPr lang="en-US" sz="1600" dirty="0">
                <a:solidFill>
                  <a:schemeClr val="tx1">
                    <a:lumMod val="65000"/>
                    <a:lumOff val="35000"/>
                  </a:schemeClr>
                </a:solidFill>
                <a:latin typeface="Georgia"/>
              </a:rPr>
              <a:t>– Council and Parks District hold a third joint meeting and pass resolutions re-authorizing ballot measure and interim financing for the Nov 8 election </a:t>
            </a:r>
          </a:p>
        </p:txBody>
      </p:sp>
    </p:spTree>
    <p:extLst>
      <p:ext uri="{BB962C8B-B14F-4D97-AF65-F5344CB8AC3E}">
        <p14:creationId xmlns:p14="http://schemas.microsoft.com/office/powerpoint/2010/main" val="338438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8C8AEFF-EBA6-41CD-B8BF-7CC1105E0F8D}"/>
              </a:ext>
            </a:extLst>
          </p:cNvPr>
          <p:cNvGraphicFramePr>
            <a:graphicFrameLocks noGrp="1"/>
          </p:cNvGraphicFramePr>
          <p:nvPr>
            <p:ph sz="quarter" idx="10"/>
            <p:extLst>
              <p:ext uri="{D42A27DB-BD31-4B8C-83A1-F6EECF244321}">
                <p14:modId xmlns:p14="http://schemas.microsoft.com/office/powerpoint/2010/main" val="3682270302"/>
              </p:ext>
            </p:extLst>
          </p:nvPr>
        </p:nvGraphicFramePr>
        <p:xfrm>
          <a:off x="1116013" y="1181100"/>
          <a:ext cx="7740650" cy="2392680"/>
        </p:xfrm>
        <a:graphic>
          <a:graphicData uri="http://schemas.openxmlformats.org/drawingml/2006/table">
            <a:tbl>
              <a:tblPr firstRow="1" bandRow="1">
                <a:tableStyleId>{9D7B26C5-4107-4FEC-AEDC-1716B250A1EF}</a:tableStyleId>
              </a:tblPr>
              <a:tblGrid>
                <a:gridCol w="3870325">
                  <a:extLst>
                    <a:ext uri="{9D8B030D-6E8A-4147-A177-3AD203B41FA5}">
                      <a16:colId xmlns:a16="http://schemas.microsoft.com/office/drawing/2014/main" val="4029877078"/>
                    </a:ext>
                  </a:extLst>
                </a:gridCol>
                <a:gridCol w="3870325">
                  <a:extLst>
                    <a:ext uri="{9D8B030D-6E8A-4147-A177-3AD203B41FA5}">
                      <a16:colId xmlns:a16="http://schemas.microsoft.com/office/drawing/2014/main" val="1288557683"/>
                    </a:ext>
                  </a:extLst>
                </a:gridCol>
              </a:tblGrid>
              <a:tr h="370840">
                <a:tc>
                  <a:txBody>
                    <a:bodyPr/>
                    <a:lstStyle/>
                    <a:p>
                      <a:r>
                        <a:rPr lang="en-US" sz="1600" b="1" kern="1200" dirty="0">
                          <a:solidFill>
                            <a:schemeClr val="tx1">
                              <a:lumMod val="65000"/>
                              <a:lumOff val="35000"/>
                            </a:schemeClr>
                          </a:solidFill>
                          <a:latin typeface="Georgia"/>
                          <a:ea typeface="+mn-ea"/>
                          <a:cs typeface="+mn-cs"/>
                        </a:rPr>
                        <a:t>Funding Source</a:t>
                      </a:r>
                    </a:p>
                  </a:txBody>
                  <a:tcPr/>
                </a:tc>
                <a:tc>
                  <a:txBody>
                    <a:bodyPr/>
                    <a:lstStyle/>
                    <a:p>
                      <a:pPr marL="0" algn="l" defTabSz="457200" rtl="0" eaLnBrk="1" latinLnBrk="0" hangingPunct="1"/>
                      <a:r>
                        <a:rPr lang="en-US" sz="1600" b="1" kern="1200" dirty="0">
                          <a:solidFill>
                            <a:schemeClr val="tx1">
                              <a:lumMod val="65000"/>
                              <a:lumOff val="35000"/>
                            </a:schemeClr>
                          </a:solidFill>
                          <a:latin typeface="Georgia"/>
                          <a:ea typeface="+mn-ea"/>
                          <a:cs typeface="+mn-cs"/>
                        </a:rPr>
                        <a:t>Expenses</a:t>
                      </a:r>
                    </a:p>
                  </a:txBody>
                  <a:tcPr/>
                </a:tc>
                <a:extLst>
                  <a:ext uri="{0D108BD9-81ED-4DB2-BD59-A6C34878D82A}">
                    <a16:rowId xmlns:a16="http://schemas.microsoft.com/office/drawing/2014/main" val="2223003597"/>
                  </a:ext>
                </a:extLst>
              </a:tr>
              <a:tr h="370840">
                <a:tc>
                  <a:txBody>
                    <a:bodyPr/>
                    <a:lstStyle/>
                    <a:p>
                      <a:r>
                        <a:rPr lang="en-US" dirty="0"/>
                        <a:t>$100,000 Sale of Gleason Pool (KWC)</a:t>
                      </a:r>
                    </a:p>
                  </a:txBody>
                  <a:tcPr/>
                </a:tc>
                <a:tc>
                  <a:txBody>
                    <a:bodyPr/>
                    <a:lstStyle/>
                    <a:p>
                      <a:r>
                        <a:rPr lang="en-US" dirty="0"/>
                        <a:t>$550,000 Design (Opsis Contract)</a:t>
                      </a:r>
                    </a:p>
                  </a:txBody>
                  <a:tcPr/>
                </a:tc>
                <a:extLst>
                  <a:ext uri="{0D108BD9-81ED-4DB2-BD59-A6C34878D82A}">
                    <a16:rowId xmlns:a16="http://schemas.microsoft.com/office/drawing/2014/main" val="2922174501"/>
                  </a:ext>
                </a:extLst>
              </a:tr>
              <a:tr h="370840">
                <a:tc>
                  <a:txBody>
                    <a:bodyPr/>
                    <a:lstStyle/>
                    <a:p>
                      <a:r>
                        <a:rPr lang="en-US" dirty="0"/>
                        <a:t>$2,000,000 Lottery Bond Proceeds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$1,000,000 Interim Credit Facility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$4,000,000 Capital Improvement Bond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800" b="0" i="0" kern="1200" dirty="0">
                          <a:solidFill>
                            <a:schemeClr val="tx1"/>
                          </a:solidFill>
                          <a:effectLst/>
                          <a:latin typeface="+mn-lt"/>
                          <a:ea typeface="+mn-ea"/>
                          <a:cs typeface="+mn-cs"/>
                        </a:rPr>
                        <a:t>6,550,000</a:t>
                      </a:r>
                      <a:r>
                        <a:rPr lang="en-US" dirty="0"/>
                        <a:t> Direct Construction Cost</a:t>
                      </a:r>
                    </a:p>
                  </a:txBody>
                  <a:tcPr anchor="ctr">
                    <a:lnB>
                      <a:noFill/>
                    </a:lnB>
                  </a:tcPr>
                </a:tc>
                <a:extLst>
                  <a:ext uri="{0D108BD9-81ED-4DB2-BD59-A6C34878D82A}">
                    <a16:rowId xmlns:a16="http://schemas.microsoft.com/office/drawing/2014/main" val="1770504732"/>
                  </a:ext>
                </a:extLst>
              </a:tr>
              <a:tr h="370840">
                <a:tc>
                  <a:txBody>
                    <a:bodyPr/>
                    <a:lstStyle/>
                    <a:p>
                      <a:r>
                        <a:rPr lang="en-US" b="1" dirty="0"/>
                        <a:t>$7,100,000 Total Funding</a:t>
                      </a:r>
                    </a:p>
                  </a:txBody>
                  <a:tcPr/>
                </a:tc>
                <a:tc>
                  <a:txBody>
                    <a:bodyPr/>
                    <a:lstStyle/>
                    <a:p>
                      <a:r>
                        <a:rPr lang="en-US" b="1" dirty="0"/>
                        <a:t>$7,100,000 Total Expenditure + Int.*</a:t>
                      </a:r>
                    </a:p>
                  </a:txBody>
                  <a:tcPr>
                    <a:lnT>
                      <a:noFill/>
                    </a:lnT>
                    <a:lnB>
                      <a:noFill/>
                    </a:lnB>
                  </a:tcPr>
                </a:tc>
                <a:extLst>
                  <a:ext uri="{0D108BD9-81ED-4DB2-BD59-A6C34878D82A}">
                    <a16:rowId xmlns:a16="http://schemas.microsoft.com/office/drawing/2014/main" val="3152516680"/>
                  </a:ext>
                </a:extLst>
              </a:tr>
              <a:tr h="0">
                <a:tc>
                  <a:txBody>
                    <a:bodyPr/>
                    <a:lstStyle/>
                    <a:p>
                      <a:endParaRPr lang="en-US" b="1" dirty="0"/>
                    </a:p>
                  </a:txBody>
                  <a:tcPr/>
                </a:tc>
                <a:tc>
                  <a:txBody>
                    <a:bodyPr/>
                    <a:lstStyle/>
                    <a:p>
                      <a:endParaRPr lang="en-US" b="0" i="1" dirty="0"/>
                    </a:p>
                  </a:txBody>
                  <a:tcPr>
                    <a:lnT>
                      <a:noFill/>
                    </a:lnT>
                  </a:tcPr>
                </a:tc>
                <a:extLst>
                  <a:ext uri="{0D108BD9-81ED-4DB2-BD59-A6C34878D82A}">
                    <a16:rowId xmlns:a16="http://schemas.microsoft.com/office/drawing/2014/main" val="1338918257"/>
                  </a:ext>
                </a:extLst>
              </a:tr>
            </a:tbl>
          </a:graphicData>
        </a:graphic>
      </p:graphicFrame>
      <p:sp>
        <p:nvSpPr>
          <p:cNvPr id="3" name="Title 2">
            <a:extLst>
              <a:ext uri="{FF2B5EF4-FFF2-40B4-BE49-F238E27FC236}">
                <a16:creationId xmlns:a16="http://schemas.microsoft.com/office/drawing/2014/main" id="{B086F4C4-F43B-8C42-8C4D-69FBB5094516}"/>
              </a:ext>
            </a:extLst>
          </p:cNvPr>
          <p:cNvSpPr>
            <a:spLocks noGrp="1"/>
          </p:cNvSpPr>
          <p:nvPr>
            <p:ph type="title"/>
          </p:nvPr>
        </p:nvSpPr>
        <p:spPr>
          <a:xfrm>
            <a:off x="1116593" y="156370"/>
            <a:ext cx="7740449" cy="555771"/>
          </a:xfrm>
        </p:spPr>
        <p:txBody>
          <a:bodyPr/>
          <a:lstStyle/>
          <a:p>
            <a:r>
              <a:rPr lang="en-US" dirty="0"/>
              <a:t>Sources and Uses of Funds – Capital Construction </a:t>
            </a:r>
          </a:p>
        </p:txBody>
      </p:sp>
      <p:sp>
        <p:nvSpPr>
          <p:cNvPr id="4" name="Vertical Text Placeholder 3">
            <a:extLst>
              <a:ext uri="{FF2B5EF4-FFF2-40B4-BE49-F238E27FC236}">
                <a16:creationId xmlns:a16="http://schemas.microsoft.com/office/drawing/2014/main" id="{A34D67D3-22D5-4743-9E9F-55651D77F045}"/>
              </a:ext>
            </a:extLst>
          </p:cNvPr>
          <p:cNvSpPr>
            <a:spLocks noGrp="1"/>
          </p:cNvSpPr>
          <p:nvPr>
            <p:ph type="body" orient="vert" sz="quarter" idx="12"/>
          </p:nvPr>
        </p:nvSpPr>
        <p:spPr/>
        <p:txBody>
          <a:bodyPr/>
          <a:lstStyle/>
          <a:p>
            <a:r>
              <a:rPr lang="en-US" dirty="0"/>
              <a:t>SWIM CENTER FINANCING &amp; PROGRESS Update</a:t>
            </a:r>
          </a:p>
          <a:p>
            <a:endParaRPr lang="en-US" dirty="0"/>
          </a:p>
        </p:txBody>
      </p:sp>
      <p:sp>
        <p:nvSpPr>
          <p:cNvPr id="7" name="Rectangle 6">
            <a:extLst>
              <a:ext uri="{FF2B5EF4-FFF2-40B4-BE49-F238E27FC236}">
                <a16:creationId xmlns:a16="http://schemas.microsoft.com/office/drawing/2014/main" id="{DCBE49A8-46C0-4299-A671-21D0B77DB72A}"/>
              </a:ext>
            </a:extLst>
          </p:cNvPr>
          <p:cNvSpPr/>
          <p:nvPr/>
        </p:nvSpPr>
        <p:spPr>
          <a:xfrm>
            <a:off x="1116592" y="4038369"/>
            <a:ext cx="7740071" cy="646331"/>
          </a:xfrm>
          <a:prstGeom prst="rect">
            <a:avLst/>
          </a:prstGeom>
        </p:spPr>
        <p:txBody>
          <a:bodyPr wrap="square">
            <a:spAutoFit/>
          </a:bodyPr>
          <a:lstStyle/>
          <a:p>
            <a:pPr algn="ctr"/>
            <a:r>
              <a:rPr lang="en-US" dirty="0"/>
              <a:t>Design changes or additional private contributions may be needed based on the final construction cost from bidders</a:t>
            </a:r>
          </a:p>
        </p:txBody>
      </p:sp>
      <p:pic>
        <p:nvPicPr>
          <p:cNvPr id="10" name="Picture 9">
            <a:extLst>
              <a:ext uri="{FF2B5EF4-FFF2-40B4-BE49-F238E27FC236}">
                <a16:creationId xmlns:a16="http://schemas.microsoft.com/office/drawing/2014/main" id="{19AAFF88-41B0-49B7-9310-EC9E4D6D00EC}"/>
              </a:ext>
            </a:extLst>
          </p:cNvPr>
          <p:cNvPicPr>
            <a:picLocks noChangeAspect="1"/>
          </p:cNvPicPr>
          <p:nvPr/>
        </p:nvPicPr>
        <p:blipFill>
          <a:blip r:embed="rId2"/>
          <a:stretch>
            <a:fillRect/>
          </a:stretch>
        </p:blipFill>
        <p:spPr>
          <a:xfrm>
            <a:off x="1049949" y="5042415"/>
            <a:ext cx="7550538" cy="1781267"/>
          </a:xfrm>
          <a:prstGeom prst="rect">
            <a:avLst/>
          </a:prstGeom>
        </p:spPr>
      </p:pic>
      <p:sp>
        <p:nvSpPr>
          <p:cNvPr id="11" name="TextBox 10">
            <a:extLst>
              <a:ext uri="{FF2B5EF4-FFF2-40B4-BE49-F238E27FC236}">
                <a16:creationId xmlns:a16="http://schemas.microsoft.com/office/drawing/2014/main" id="{18862FDE-4C3B-474D-974C-E99228DF7A7D}"/>
              </a:ext>
            </a:extLst>
          </p:cNvPr>
          <p:cNvSpPr txBox="1"/>
          <p:nvPr/>
        </p:nvSpPr>
        <p:spPr>
          <a:xfrm>
            <a:off x="3525407" y="5103750"/>
            <a:ext cx="2599622" cy="369332"/>
          </a:xfrm>
          <a:prstGeom prst="rect">
            <a:avLst/>
          </a:prstGeom>
          <a:noFill/>
        </p:spPr>
        <p:txBody>
          <a:bodyPr wrap="none" rtlCol="0">
            <a:spAutoFit/>
          </a:bodyPr>
          <a:lstStyle/>
          <a:p>
            <a:r>
              <a:rPr lang="en-US" dirty="0"/>
              <a:t>**Interim Financing Costs</a:t>
            </a:r>
          </a:p>
        </p:txBody>
      </p:sp>
    </p:spTree>
    <p:extLst>
      <p:ext uri="{BB962C8B-B14F-4D97-AF65-F5344CB8AC3E}">
        <p14:creationId xmlns:p14="http://schemas.microsoft.com/office/powerpoint/2010/main" val="229490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83C1D7-19E8-44D6-858C-7D0B6E61188C}"/>
              </a:ext>
            </a:extLst>
          </p:cNvPr>
          <p:cNvSpPr>
            <a:spLocks noGrp="1"/>
          </p:cNvSpPr>
          <p:nvPr>
            <p:ph type="title"/>
          </p:nvPr>
        </p:nvSpPr>
        <p:spPr/>
        <p:txBody>
          <a:bodyPr/>
          <a:lstStyle/>
          <a:p>
            <a:r>
              <a:rPr lang="en-US" dirty="0"/>
              <a:t>Pool operating cost assumptions</a:t>
            </a:r>
          </a:p>
        </p:txBody>
      </p:sp>
      <p:sp>
        <p:nvSpPr>
          <p:cNvPr id="4" name="Vertical Text Placeholder 3">
            <a:extLst>
              <a:ext uri="{FF2B5EF4-FFF2-40B4-BE49-F238E27FC236}">
                <a16:creationId xmlns:a16="http://schemas.microsoft.com/office/drawing/2014/main" id="{9CE65AA1-4376-43A4-A55A-2DE69169F93E}"/>
              </a:ext>
            </a:extLst>
          </p:cNvPr>
          <p:cNvSpPr>
            <a:spLocks noGrp="1"/>
          </p:cNvSpPr>
          <p:nvPr>
            <p:ph type="body" orient="vert" sz="quarter" idx="12"/>
          </p:nvPr>
        </p:nvSpPr>
        <p:spPr/>
        <p:txBody>
          <a:bodyPr/>
          <a:lstStyle/>
          <a:p>
            <a:r>
              <a:rPr lang="en-US" dirty="0"/>
              <a:t>SWIM CENTER FINANCING &amp; PROGRESS Update</a:t>
            </a:r>
          </a:p>
          <a:p>
            <a:endParaRPr lang="en-US" dirty="0"/>
          </a:p>
        </p:txBody>
      </p:sp>
      <p:sp>
        <p:nvSpPr>
          <p:cNvPr id="15" name="Content Placeholder 14">
            <a:extLst>
              <a:ext uri="{FF2B5EF4-FFF2-40B4-BE49-F238E27FC236}">
                <a16:creationId xmlns:a16="http://schemas.microsoft.com/office/drawing/2014/main" id="{2C5B98D3-C165-4127-8DA3-9B56F11C54ED}"/>
              </a:ext>
            </a:extLst>
          </p:cNvPr>
          <p:cNvSpPr>
            <a:spLocks noGrp="1"/>
          </p:cNvSpPr>
          <p:nvPr>
            <p:ph sz="quarter" idx="10"/>
          </p:nvPr>
        </p:nvSpPr>
        <p:spPr>
          <a:xfrm>
            <a:off x="1116012" y="1181100"/>
            <a:ext cx="4206265" cy="5185371"/>
          </a:xfrm>
        </p:spPr>
        <p:txBody>
          <a:bodyPr/>
          <a:lstStyle/>
          <a:p>
            <a:r>
              <a:rPr lang="en-US" dirty="0"/>
              <a:t>Personnel cost</a:t>
            </a:r>
          </a:p>
          <a:p>
            <a:pPr lvl="1"/>
            <a:r>
              <a:rPr lang="en-US" dirty="0"/>
              <a:t>2.5 months of full-time maintenance</a:t>
            </a:r>
          </a:p>
          <a:p>
            <a:pPr lvl="1"/>
            <a:r>
              <a:rPr lang="en-US" dirty="0"/>
              <a:t>3-month full-time lifeguard lead</a:t>
            </a:r>
          </a:p>
          <a:p>
            <a:pPr lvl="1"/>
            <a:r>
              <a:rPr lang="en-US" dirty="0"/>
              <a:t>7 part-time lifeguards</a:t>
            </a:r>
          </a:p>
          <a:p>
            <a:pPr lvl="1"/>
            <a:r>
              <a:rPr lang="en-US" b="1" dirty="0"/>
              <a:t>$45,600 personnel cost</a:t>
            </a:r>
          </a:p>
          <a:p>
            <a:r>
              <a:rPr lang="en-US" dirty="0"/>
              <a:t>Materials and Services cost</a:t>
            </a:r>
          </a:p>
          <a:p>
            <a:pPr lvl="1"/>
            <a:r>
              <a:rPr lang="en-US" dirty="0"/>
              <a:t>$17,500 in utilities</a:t>
            </a:r>
          </a:p>
          <a:p>
            <a:pPr lvl="1"/>
            <a:r>
              <a:rPr lang="en-US" dirty="0"/>
              <a:t>Broadband by GC Digital</a:t>
            </a:r>
          </a:p>
          <a:p>
            <a:pPr lvl="1"/>
            <a:r>
              <a:rPr lang="en-US" dirty="0"/>
              <a:t>$15,000 Insurance + misc. costs</a:t>
            </a:r>
          </a:p>
          <a:p>
            <a:pPr lvl="1"/>
            <a:r>
              <a:rPr lang="en-US" b="1" dirty="0"/>
              <a:t>$57,500 </a:t>
            </a:r>
            <a:r>
              <a:rPr lang="en-US" b="1" dirty="0" err="1"/>
              <a:t>mats+serv</a:t>
            </a:r>
            <a:r>
              <a:rPr lang="en-US" b="1" dirty="0"/>
              <a:t>. Cost</a:t>
            </a:r>
          </a:p>
          <a:p>
            <a:r>
              <a:rPr lang="en-US" dirty="0"/>
              <a:t>Total operating expense</a:t>
            </a:r>
          </a:p>
          <a:p>
            <a:pPr lvl="1"/>
            <a:r>
              <a:rPr lang="en-US" b="1" dirty="0"/>
              <a:t> $103,100</a:t>
            </a:r>
            <a:endParaRPr lang="en-US" dirty="0"/>
          </a:p>
          <a:p>
            <a:pPr lvl="1"/>
            <a:endParaRPr lang="en-US" b="1" dirty="0"/>
          </a:p>
          <a:p>
            <a:pPr lvl="1"/>
            <a:endParaRPr lang="en-US" b="1" dirty="0"/>
          </a:p>
        </p:txBody>
      </p:sp>
      <p:graphicFrame>
        <p:nvGraphicFramePr>
          <p:cNvPr id="9" name="Table 8">
            <a:extLst>
              <a:ext uri="{FF2B5EF4-FFF2-40B4-BE49-F238E27FC236}">
                <a16:creationId xmlns:a16="http://schemas.microsoft.com/office/drawing/2014/main" id="{42D37018-F369-4844-92A9-16E3F1DACA67}"/>
              </a:ext>
            </a:extLst>
          </p:cNvPr>
          <p:cNvGraphicFramePr>
            <a:graphicFrameLocks noGrp="1"/>
          </p:cNvGraphicFramePr>
          <p:nvPr>
            <p:extLst>
              <p:ext uri="{D42A27DB-BD31-4B8C-83A1-F6EECF244321}">
                <p14:modId xmlns:p14="http://schemas.microsoft.com/office/powerpoint/2010/main" val="70567695"/>
              </p:ext>
            </p:extLst>
          </p:nvPr>
        </p:nvGraphicFramePr>
        <p:xfrm>
          <a:off x="6156765" y="3773785"/>
          <a:ext cx="2870200" cy="1816735"/>
        </p:xfrm>
        <a:graphic>
          <a:graphicData uri="http://schemas.openxmlformats.org/drawingml/2006/table">
            <a:tbl>
              <a:tblPr/>
              <a:tblGrid>
                <a:gridCol w="1245021">
                  <a:extLst>
                    <a:ext uri="{9D8B030D-6E8A-4147-A177-3AD203B41FA5}">
                      <a16:colId xmlns:a16="http://schemas.microsoft.com/office/drawing/2014/main" val="298887692"/>
                    </a:ext>
                  </a:extLst>
                </a:gridCol>
                <a:gridCol w="1625179">
                  <a:extLst>
                    <a:ext uri="{9D8B030D-6E8A-4147-A177-3AD203B41FA5}">
                      <a16:colId xmlns:a16="http://schemas.microsoft.com/office/drawing/2014/main" val="3393811584"/>
                    </a:ext>
                  </a:extLst>
                </a:gridCol>
              </a:tblGrid>
              <a:tr h="266700">
                <a:tc gridSpan="2">
                  <a:txBody>
                    <a:bodyPr/>
                    <a:lstStyle/>
                    <a:p>
                      <a:pPr algn="ctr" fontAlgn="ctr"/>
                      <a:r>
                        <a:rPr lang="en-US" sz="1400" b="0" i="0" u="none" strike="noStrike">
                          <a:effectLst/>
                          <a:latin typeface="Tahoma" panose="020B0604030504040204" pitchFamily="34" charset="0"/>
                        </a:rPr>
                        <a:t>Utilties</a:t>
                      </a:r>
                    </a:p>
                  </a:txBody>
                  <a:tcPr marL="3175" marR="3175" marT="317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2497549"/>
                  </a:ext>
                </a:extLst>
              </a:tr>
              <a:tr h="266700">
                <a:tc>
                  <a:txBody>
                    <a:bodyPr/>
                    <a:lstStyle/>
                    <a:p>
                      <a:pPr algn="l" fontAlgn="ctr"/>
                      <a:r>
                        <a:rPr lang="en-US" sz="1400" b="0" i="0" u="none" strike="noStrike">
                          <a:effectLst/>
                          <a:latin typeface="Tahoma" panose="020B0604030504040204" pitchFamily="34" charset="0"/>
                        </a:rPr>
                        <a:t>propane</a:t>
                      </a:r>
                    </a:p>
                  </a:txBody>
                  <a:tcPr marL="3175" marR="3175" marT="317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400" b="0" i="0" u="none" strike="noStrike" dirty="0">
                          <a:effectLst/>
                          <a:latin typeface="Tahoma" panose="020B0604030504040204" pitchFamily="34" charset="0"/>
                        </a:rPr>
                        <a:t>6,500</a:t>
                      </a:r>
                    </a:p>
                  </a:txBody>
                  <a:tcPr marL="3175" marR="3175" marT="317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4661510"/>
                  </a:ext>
                </a:extLst>
              </a:tr>
              <a:tr h="266700">
                <a:tc>
                  <a:txBody>
                    <a:bodyPr/>
                    <a:lstStyle/>
                    <a:p>
                      <a:pPr algn="l" fontAlgn="ctr"/>
                      <a:r>
                        <a:rPr lang="en-US" sz="1400" b="0" i="0" u="none" strike="noStrike">
                          <a:effectLst/>
                          <a:latin typeface="Tahoma" panose="020B0604030504040204" pitchFamily="34" charset="0"/>
                        </a:rPr>
                        <a:t>electricity</a:t>
                      </a:r>
                    </a:p>
                  </a:txBody>
                  <a:tcPr marL="3175" marR="3175" marT="3175" marB="0" anchor="ctr">
                    <a:lnL>
                      <a:noFill/>
                    </a:lnL>
                    <a:lnR>
                      <a:noFill/>
                    </a:lnR>
                    <a:lnT>
                      <a:noFill/>
                    </a:lnT>
                    <a:lnB>
                      <a:noFill/>
                    </a:lnB>
                  </a:tcPr>
                </a:tc>
                <a:tc>
                  <a:txBody>
                    <a:bodyPr/>
                    <a:lstStyle/>
                    <a:p>
                      <a:pPr algn="r" fontAlgn="ctr"/>
                      <a:r>
                        <a:rPr lang="en-US" sz="1400" b="0" i="0" u="none" strike="noStrike">
                          <a:effectLst/>
                          <a:latin typeface="Tahoma" panose="020B0604030504040204" pitchFamily="34" charset="0"/>
                        </a:rPr>
                        <a:t>6,500</a:t>
                      </a:r>
                    </a:p>
                  </a:txBody>
                  <a:tcPr marL="3175" marR="3175" marT="3175" marB="0" anchor="ctr">
                    <a:lnL>
                      <a:noFill/>
                    </a:lnL>
                    <a:lnR>
                      <a:noFill/>
                    </a:lnR>
                    <a:lnT>
                      <a:noFill/>
                    </a:lnT>
                    <a:lnB>
                      <a:noFill/>
                    </a:lnB>
                  </a:tcPr>
                </a:tc>
                <a:extLst>
                  <a:ext uri="{0D108BD9-81ED-4DB2-BD59-A6C34878D82A}">
                    <a16:rowId xmlns:a16="http://schemas.microsoft.com/office/drawing/2014/main" val="3910648817"/>
                  </a:ext>
                </a:extLst>
              </a:tr>
              <a:tr h="266700">
                <a:tc>
                  <a:txBody>
                    <a:bodyPr/>
                    <a:lstStyle/>
                    <a:p>
                      <a:pPr algn="l" fontAlgn="ctr"/>
                      <a:r>
                        <a:rPr lang="en-US" sz="1400" b="0" i="0" u="none" strike="noStrike">
                          <a:effectLst/>
                          <a:latin typeface="Tahoma" panose="020B0604030504040204" pitchFamily="34" charset="0"/>
                        </a:rPr>
                        <a:t>heating fuel</a:t>
                      </a:r>
                    </a:p>
                  </a:txBody>
                  <a:tcPr marL="3175" marR="3175" marT="3175" marB="0" anchor="ctr">
                    <a:lnL>
                      <a:noFill/>
                    </a:lnL>
                    <a:lnR>
                      <a:noFill/>
                    </a:lnR>
                    <a:lnT>
                      <a:noFill/>
                    </a:lnT>
                    <a:lnB>
                      <a:noFill/>
                    </a:lnB>
                  </a:tcPr>
                </a:tc>
                <a:tc>
                  <a:txBody>
                    <a:bodyPr/>
                    <a:lstStyle/>
                    <a:p>
                      <a:pPr algn="r" fontAlgn="ctr"/>
                      <a:r>
                        <a:rPr lang="en-US" sz="1400" b="0" i="0" u="none" strike="noStrike" dirty="0">
                          <a:effectLst/>
                          <a:latin typeface="Tahoma" panose="020B0604030504040204" pitchFamily="34" charset="0"/>
                        </a:rPr>
                        <a:t>3,000</a:t>
                      </a:r>
                    </a:p>
                  </a:txBody>
                  <a:tcPr marL="3175" marR="3175" marT="3175" marB="0" anchor="ctr">
                    <a:lnL>
                      <a:noFill/>
                    </a:lnL>
                    <a:lnR>
                      <a:noFill/>
                    </a:lnR>
                    <a:lnT>
                      <a:noFill/>
                    </a:lnT>
                    <a:lnB>
                      <a:noFill/>
                    </a:lnB>
                  </a:tcPr>
                </a:tc>
                <a:extLst>
                  <a:ext uri="{0D108BD9-81ED-4DB2-BD59-A6C34878D82A}">
                    <a16:rowId xmlns:a16="http://schemas.microsoft.com/office/drawing/2014/main" val="2001172733"/>
                  </a:ext>
                </a:extLst>
              </a:tr>
              <a:tr h="266700">
                <a:tc>
                  <a:txBody>
                    <a:bodyPr/>
                    <a:lstStyle/>
                    <a:p>
                      <a:pPr algn="l" fontAlgn="ctr"/>
                      <a:r>
                        <a:rPr lang="en-US" sz="1400" b="0" i="0" u="none" strike="noStrike">
                          <a:effectLst/>
                          <a:latin typeface="Tahoma" panose="020B0604030504040204" pitchFamily="34" charset="0"/>
                        </a:rPr>
                        <a:t>trash</a:t>
                      </a:r>
                    </a:p>
                  </a:txBody>
                  <a:tcPr marL="3175" marR="3175" marT="3175" marB="0" anchor="ctr">
                    <a:lnL>
                      <a:noFill/>
                    </a:lnL>
                    <a:lnR>
                      <a:noFill/>
                    </a:lnR>
                    <a:lnT>
                      <a:noFill/>
                    </a:lnT>
                    <a:lnB>
                      <a:noFill/>
                    </a:lnB>
                  </a:tcPr>
                </a:tc>
                <a:tc>
                  <a:txBody>
                    <a:bodyPr/>
                    <a:lstStyle/>
                    <a:p>
                      <a:pPr algn="r" fontAlgn="ctr"/>
                      <a:r>
                        <a:rPr lang="en-US" sz="1400" b="0" i="0" u="none" strike="noStrike">
                          <a:effectLst/>
                          <a:latin typeface="Tahoma" panose="020B0604030504040204" pitchFamily="34" charset="0"/>
                        </a:rPr>
                        <a:t>1,000</a:t>
                      </a:r>
                    </a:p>
                  </a:txBody>
                  <a:tcPr marL="3175" marR="3175" marT="3175" marB="0" anchor="ctr">
                    <a:lnL>
                      <a:noFill/>
                    </a:lnL>
                    <a:lnR>
                      <a:noFill/>
                    </a:lnR>
                    <a:lnT>
                      <a:noFill/>
                    </a:lnT>
                    <a:lnB>
                      <a:noFill/>
                    </a:lnB>
                  </a:tcPr>
                </a:tc>
                <a:extLst>
                  <a:ext uri="{0D108BD9-81ED-4DB2-BD59-A6C34878D82A}">
                    <a16:rowId xmlns:a16="http://schemas.microsoft.com/office/drawing/2014/main" val="53460116"/>
                  </a:ext>
                </a:extLst>
              </a:tr>
              <a:tr h="266700">
                <a:tc>
                  <a:txBody>
                    <a:bodyPr/>
                    <a:lstStyle/>
                    <a:p>
                      <a:pPr algn="l" fontAlgn="ctr"/>
                      <a:r>
                        <a:rPr lang="en-US" sz="1400" b="0" i="0" u="none" strike="noStrike">
                          <a:effectLst/>
                          <a:latin typeface="Tahoma" panose="020B0604030504040204" pitchFamily="34" charset="0"/>
                        </a:rPr>
                        <a:t>telephone</a:t>
                      </a:r>
                    </a:p>
                  </a:txBody>
                  <a:tcPr marL="3175" marR="3175" marT="3175" marB="0" anchor="ctr">
                    <a:lnL>
                      <a:noFill/>
                    </a:lnL>
                    <a:lnR>
                      <a:noFill/>
                    </a:lnR>
                    <a:lnT>
                      <a:noFill/>
                    </a:lnT>
                    <a:lnB>
                      <a:noFill/>
                    </a:lnB>
                  </a:tcPr>
                </a:tc>
                <a:tc>
                  <a:txBody>
                    <a:bodyPr/>
                    <a:lstStyle/>
                    <a:p>
                      <a:pPr algn="r" fontAlgn="ctr"/>
                      <a:r>
                        <a:rPr lang="en-US" sz="1400" b="0" i="0" u="none" strike="noStrike">
                          <a:effectLst/>
                          <a:latin typeface="Tahoma" panose="020B0604030504040204" pitchFamily="34" charset="0"/>
                        </a:rPr>
                        <a:t>500</a:t>
                      </a:r>
                    </a:p>
                  </a:txBody>
                  <a:tcPr marL="3175" marR="3175" marT="3175" marB="0" anchor="ctr">
                    <a:lnL>
                      <a:noFill/>
                    </a:lnL>
                    <a:lnR>
                      <a:noFill/>
                    </a:lnR>
                    <a:lnT>
                      <a:noFill/>
                    </a:lnT>
                    <a:lnB>
                      <a:noFill/>
                    </a:lnB>
                  </a:tcPr>
                </a:tc>
                <a:extLst>
                  <a:ext uri="{0D108BD9-81ED-4DB2-BD59-A6C34878D82A}">
                    <a16:rowId xmlns:a16="http://schemas.microsoft.com/office/drawing/2014/main" val="2701674863"/>
                  </a:ext>
                </a:extLst>
              </a:tr>
              <a:tr h="190500">
                <a:tc>
                  <a:txBody>
                    <a:bodyPr/>
                    <a:lstStyle/>
                    <a:p>
                      <a:pPr algn="l" fontAlgn="ctr"/>
                      <a:r>
                        <a:rPr lang="en-US" sz="1400" b="1" i="0" u="none" strike="noStrike">
                          <a:effectLst/>
                          <a:latin typeface="Tahoma" panose="020B0604030504040204" pitchFamily="34" charset="0"/>
                        </a:rPr>
                        <a:t>Total</a:t>
                      </a:r>
                    </a:p>
                  </a:txBody>
                  <a:tcPr marL="3175" marR="3175" marT="3175" marB="0" anchor="ctr">
                    <a:lnL>
                      <a:noFill/>
                    </a:lnL>
                    <a:lnR>
                      <a:noFill/>
                    </a:lnR>
                    <a:lnT>
                      <a:noFill/>
                    </a:lnT>
                    <a:lnB>
                      <a:noFill/>
                    </a:lnB>
                  </a:tcPr>
                </a:tc>
                <a:tc>
                  <a:txBody>
                    <a:bodyPr/>
                    <a:lstStyle/>
                    <a:p>
                      <a:pPr algn="r" fontAlgn="ctr"/>
                      <a:r>
                        <a:rPr lang="en-US" sz="1400" b="1" i="0" u="none" strike="noStrike" dirty="0">
                          <a:effectLst/>
                          <a:latin typeface="Tahoma" panose="020B0604030504040204" pitchFamily="34" charset="0"/>
                        </a:rPr>
                        <a:t>17,500</a:t>
                      </a:r>
                    </a:p>
                  </a:txBody>
                  <a:tcPr marL="3175" marR="3175" marT="3175" marB="0" anchor="ctr">
                    <a:lnL>
                      <a:noFill/>
                    </a:lnL>
                    <a:lnR>
                      <a:noFill/>
                    </a:lnR>
                    <a:lnT>
                      <a:noFill/>
                    </a:lnT>
                    <a:lnB>
                      <a:noFill/>
                    </a:lnB>
                  </a:tcPr>
                </a:tc>
                <a:extLst>
                  <a:ext uri="{0D108BD9-81ED-4DB2-BD59-A6C34878D82A}">
                    <a16:rowId xmlns:a16="http://schemas.microsoft.com/office/drawing/2014/main" val="3026544354"/>
                  </a:ext>
                </a:extLst>
              </a:tr>
            </a:tbl>
          </a:graphicData>
        </a:graphic>
      </p:graphicFrame>
    </p:spTree>
    <p:extLst>
      <p:ext uri="{BB962C8B-B14F-4D97-AF65-F5344CB8AC3E}">
        <p14:creationId xmlns:p14="http://schemas.microsoft.com/office/powerpoint/2010/main" val="345469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51777-DF17-49F5-A55D-FA189E46F3A9}"/>
              </a:ext>
            </a:extLst>
          </p:cNvPr>
          <p:cNvSpPr>
            <a:spLocks noGrp="1"/>
          </p:cNvSpPr>
          <p:nvPr>
            <p:ph type="title"/>
          </p:nvPr>
        </p:nvSpPr>
        <p:spPr>
          <a:xfrm>
            <a:off x="900333" y="388616"/>
            <a:ext cx="8243668" cy="555771"/>
          </a:xfrm>
        </p:spPr>
        <p:txBody>
          <a:bodyPr/>
          <a:lstStyle/>
          <a:p>
            <a:r>
              <a:rPr lang="en-US" dirty="0"/>
              <a:t>Pool operating revenue assumptions </a:t>
            </a:r>
          </a:p>
        </p:txBody>
      </p:sp>
      <p:sp>
        <p:nvSpPr>
          <p:cNvPr id="4" name="Vertical Text Placeholder 3">
            <a:extLst>
              <a:ext uri="{FF2B5EF4-FFF2-40B4-BE49-F238E27FC236}">
                <a16:creationId xmlns:a16="http://schemas.microsoft.com/office/drawing/2014/main" id="{B6855939-3FB4-4D88-A213-E683EE600E59}"/>
              </a:ext>
            </a:extLst>
          </p:cNvPr>
          <p:cNvSpPr>
            <a:spLocks noGrp="1"/>
          </p:cNvSpPr>
          <p:nvPr>
            <p:ph type="body" orient="vert" sz="quarter" idx="12"/>
          </p:nvPr>
        </p:nvSpPr>
        <p:spPr/>
        <p:txBody>
          <a:bodyPr/>
          <a:lstStyle/>
          <a:p>
            <a:r>
              <a:rPr lang="en-US" dirty="0"/>
              <a:t>SWIM CENTER FINANCING &amp; PROGRESS Update</a:t>
            </a:r>
          </a:p>
          <a:p>
            <a:endParaRPr lang="en-US" dirty="0"/>
          </a:p>
        </p:txBody>
      </p:sp>
      <p:graphicFrame>
        <p:nvGraphicFramePr>
          <p:cNvPr id="7" name="Content Placeholder 6">
            <a:extLst>
              <a:ext uri="{FF2B5EF4-FFF2-40B4-BE49-F238E27FC236}">
                <a16:creationId xmlns:a16="http://schemas.microsoft.com/office/drawing/2014/main" id="{F5B48C7D-5190-401F-9128-80EAB85BCF4C}"/>
              </a:ext>
            </a:extLst>
          </p:cNvPr>
          <p:cNvGraphicFramePr>
            <a:graphicFrameLocks noGrp="1"/>
          </p:cNvGraphicFramePr>
          <p:nvPr>
            <p:ph sz="quarter" idx="10"/>
            <p:extLst>
              <p:ext uri="{D42A27DB-BD31-4B8C-83A1-F6EECF244321}">
                <p14:modId xmlns:p14="http://schemas.microsoft.com/office/powerpoint/2010/main" val="2983173169"/>
              </p:ext>
            </p:extLst>
          </p:nvPr>
        </p:nvGraphicFramePr>
        <p:xfrm>
          <a:off x="5760361" y="1436133"/>
          <a:ext cx="3205443" cy="749935"/>
        </p:xfrm>
        <a:graphic>
          <a:graphicData uri="http://schemas.openxmlformats.org/drawingml/2006/table">
            <a:tbl>
              <a:tblPr/>
              <a:tblGrid>
                <a:gridCol w="2000312">
                  <a:extLst>
                    <a:ext uri="{9D8B030D-6E8A-4147-A177-3AD203B41FA5}">
                      <a16:colId xmlns:a16="http://schemas.microsoft.com/office/drawing/2014/main" val="2161037165"/>
                    </a:ext>
                  </a:extLst>
                </a:gridCol>
                <a:gridCol w="1205131">
                  <a:extLst>
                    <a:ext uri="{9D8B030D-6E8A-4147-A177-3AD203B41FA5}">
                      <a16:colId xmlns:a16="http://schemas.microsoft.com/office/drawing/2014/main" val="2990531023"/>
                    </a:ext>
                  </a:extLst>
                </a:gridCol>
              </a:tblGrid>
              <a:tr h="266700">
                <a:tc>
                  <a:txBody>
                    <a:bodyPr/>
                    <a:lstStyle/>
                    <a:p>
                      <a:pPr algn="l" fontAlgn="ctr"/>
                      <a:r>
                        <a:rPr lang="en-US" sz="1400" b="0" i="0" u="none" strike="noStrike">
                          <a:effectLst/>
                          <a:latin typeface="Tahoma" panose="020B0604030504040204" pitchFamily="34" charset="0"/>
                        </a:rPr>
                        <a:t>FY2023 Revenues</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$230,000.00 </a:t>
                      </a:r>
                    </a:p>
                  </a:txBody>
                  <a:tcPr marL="3175" marR="3175" marT="3175" marB="0" anchor="ctr">
                    <a:lnL>
                      <a:noFill/>
                    </a:lnL>
                    <a:lnR>
                      <a:noFill/>
                    </a:lnR>
                    <a:lnT>
                      <a:noFill/>
                    </a:lnT>
                    <a:lnB>
                      <a:noFill/>
                    </a:lnB>
                  </a:tcPr>
                </a:tc>
                <a:extLst>
                  <a:ext uri="{0D108BD9-81ED-4DB2-BD59-A6C34878D82A}">
                    <a16:rowId xmlns:a16="http://schemas.microsoft.com/office/drawing/2014/main" val="3061320479"/>
                  </a:ext>
                </a:extLst>
              </a:tr>
              <a:tr h="190500">
                <a:tc>
                  <a:txBody>
                    <a:bodyPr/>
                    <a:lstStyle/>
                    <a:p>
                      <a:pPr algn="l" fontAlgn="ctr"/>
                      <a:r>
                        <a:rPr lang="en-US" sz="1400" b="0" i="0" u="none" strike="noStrike" dirty="0">
                          <a:effectLst/>
                          <a:latin typeface="Tahoma" panose="020B0604030504040204" pitchFamily="34" charset="0"/>
                        </a:rPr>
                        <a:t>JDCC Transfer</a:t>
                      </a:r>
                    </a:p>
                  </a:txBody>
                  <a:tcPr marL="3175" marR="3175" marT="3175" marB="0" anchor="ctr">
                    <a:lnL>
                      <a:noFill/>
                    </a:lnL>
                    <a:lnR>
                      <a:noFill/>
                    </a:lnR>
                    <a:lnT>
                      <a:noFill/>
                    </a:lnT>
                    <a:lnB>
                      <a:noFill/>
                    </a:lnB>
                  </a:tcPr>
                </a:tc>
                <a:tc>
                  <a:txBody>
                    <a:bodyPr/>
                    <a:lstStyle/>
                    <a:p>
                      <a:pPr algn="l" fontAlgn="ctr"/>
                      <a:r>
                        <a:rPr lang="en-US" sz="1400" b="0" i="0" u="none" strike="noStrike" dirty="0">
                          <a:effectLst/>
                          <a:latin typeface="Tahoma" panose="020B0604030504040204" pitchFamily="34" charset="0"/>
                        </a:rPr>
                        <a:t> $  50,000.00 </a:t>
                      </a:r>
                    </a:p>
                  </a:txBody>
                  <a:tcPr marL="3175" marR="3175" marT="3175" marB="0" anchor="ctr">
                    <a:lnL>
                      <a:noFill/>
                    </a:lnL>
                    <a:lnR>
                      <a:noFill/>
                    </a:lnR>
                    <a:lnT>
                      <a:noFill/>
                    </a:lnT>
                    <a:lnB>
                      <a:noFill/>
                    </a:lnB>
                  </a:tcPr>
                </a:tc>
                <a:extLst>
                  <a:ext uri="{0D108BD9-81ED-4DB2-BD59-A6C34878D82A}">
                    <a16:rowId xmlns:a16="http://schemas.microsoft.com/office/drawing/2014/main" val="2477489621"/>
                  </a:ext>
                </a:extLst>
              </a:tr>
              <a:tr h="266700">
                <a:tc>
                  <a:txBody>
                    <a:bodyPr/>
                    <a:lstStyle/>
                    <a:p>
                      <a:pPr algn="l" fontAlgn="ctr"/>
                      <a:r>
                        <a:rPr lang="en-US" sz="1400" b="1" i="0" u="none" strike="noStrike" dirty="0">
                          <a:effectLst/>
                          <a:latin typeface="Tahoma" panose="020B0604030504040204" pitchFamily="34" charset="0"/>
                        </a:rPr>
                        <a:t>% of pool operations</a:t>
                      </a:r>
                    </a:p>
                  </a:txBody>
                  <a:tcPr marL="3175" marR="3175" marT="3175" marB="0" anchor="ctr">
                    <a:lnL>
                      <a:noFill/>
                    </a:lnL>
                    <a:lnR>
                      <a:noFill/>
                    </a:lnR>
                    <a:lnT>
                      <a:noFill/>
                    </a:lnT>
                    <a:lnB>
                      <a:noFill/>
                    </a:lnB>
                  </a:tcPr>
                </a:tc>
                <a:tc>
                  <a:txBody>
                    <a:bodyPr/>
                    <a:lstStyle/>
                    <a:p>
                      <a:pPr algn="r" fontAlgn="ctr"/>
                      <a:r>
                        <a:rPr lang="en-US" sz="1400" b="1" i="0" u="none" strike="noStrike" dirty="0">
                          <a:effectLst/>
                          <a:latin typeface="Tahoma" panose="020B0604030504040204" pitchFamily="34" charset="0"/>
                        </a:rPr>
                        <a:t>22%</a:t>
                      </a:r>
                    </a:p>
                  </a:txBody>
                  <a:tcPr marL="3175" marR="3175" marT="3175" marB="0" anchor="ctr">
                    <a:lnL>
                      <a:noFill/>
                    </a:lnL>
                    <a:lnR>
                      <a:noFill/>
                    </a:lnR>
                    <a:lnT>
                      <a:noFill/>
                    </a:lnT>
                    <a:lnB>
                      <a:noFill/>
                    </a:lnB>
                  </a:tcPr>
                </a:tc>
                <a:extLst>
                  <a:ext uri="{0D108BD9-81ED-4DB2-BD59-A6C34878D82A}">
                    <a16:rowId xmlns:a16="http://schemas.microsoft.com/office/drawing/2014/main" val="2254584061"/>
                  </a:ext>
                </a:extLst>
              </a:tr>
            </a:tbl>
          </a:graphicData>
        </a:graphic>
      </p:graphicFrame>
      <p:graphicFrame>
        <p:nvGraphicFramePr>
          <p:cNvPr id="9" name="Table 8">
            <a:extLst>
              <a:ext uri="{FF2B5EF4-FFF2-40B4-BE49-F238E27FC236}">
                <a16:creationId xmlns:a16="http://schemas.microsoft.com/office/drawing/2014/main" id="{26D36F1E-E069-4E75-8335-F3A8F352B1D1}"/>
              </a:ext>
            </a:extLst>
          </p:cNvPr>
          <p:cNvGraphicFramePr>
            <a:graphicFrameLocks noGrp="1"/>
          </p:cNvGraphicFramePr>
          <p:nvPr>
            <p:extLst>
              <p:ext uri="{D42A27DB-BD31-4B8C-83A1-F6EECF244321}">
                <p14:modId xmlns:p14="http://schemas.microsoft.com/office/powerpoint/2010/main" val="2107860670"/>
              </p:ext>
            </p:extLst>
          </p:nvPr>
        </p:nvGraphicFramePr>
        <p:xfrm>
          <a:off x="5117704" y="2946461"/>
          <a:ext cx="3848100" cy="3178810"/>
        </p:xfrm>
        <a:graphic>
          <a:graphicData uri="http://schemas.openxmlformats.org/drawingml/2006/table">
            <a:tbl>
              <a:tblPr/>
              <a:tblGrid>
                <a:gridCol w="1632817">
                  <a:extLst>
                    <a:ext uri="{9D8B030D-6E8A-4147-A177-3AD203B41FA5}">
                      <a16:colId xmlns:a16="http://schemas.microsoft.com/office/drawing/2014/main" val="2152006981"/>
                    </a:ext>
                  </a:extLst>
                </a:gridCol>
                <a:gridCol w="1164933">
                  <a:extLst>
                    <a:ext uri="{9D8B030D-6E8A-4147-A177-3AD203B41FA5}">
                      <a16:colId xmlns:a16="http://schemas.microsoft.com/office/drawing/2014/main" val="1469229469"/>
                    </a:ext>
                  </a:extLst>
                </a:gridCol>
                <a:gridCol w="1050350">
                  <a:extLst>
                    <a:ext uri="{9D8B030D-6E8A-4147-A177-3AD203B41FA5}">
                      <a16:colId xmlns:a16="http://schemas.microsoft.com/office/drawing/2014/main" val="1930429357"/>
                    </a:ext>
                  </a:extLst>
                </a:gridCol>
              </a:tblGrid>
              <a:tr h="266700">
                <a:tc gridSpan="3">
                  <a:txBody>
                    <a:bodyPr/>
                    <a:lstStyle/>
                    <a:p>
                      <a:pPr algn="ctr" fontAlgn="ctr"/>
                      <a:r>
                        <a:rPr lang="en-US" sz="1400" b="0" i="0" u="sng" strike="noStrike" dirty="0">
                          <a:effectLst/>
                          <a:latin typeface="Tahoma" panose="020B0604030504040204" pitchFamily="34" charset="0"/>
                        </a:rPr>
                        <a:t>Actual Receipts per Audit</a:t>
                      </a:r>
                    </a:p>
                  </a:txBody>
                  <a:tcPr marL="3175" marR="3175" marT="3175"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895023"/>
                  </a:ext>
                </a:extLst>
              </a:tr>
              <a:tr h="266700">
                <a:tc>
                  <a:txBody>
                    <a:bodyPr/>
                    <a:lstStyle/>
                    <a:p>
                      <a:pPr algn="l" fontAlgn="ctr"/>
                      <a:endParaRPr lang="en-US" sz="1400" b="0" i="0" u="none" strike="noStrike">
                        <a:effectLst/>
                        <a:latin typeface="Tahoma" panose="020B0604030504040204" pitchFamily="34" charset="0"/>
                      </a:endParaRPr>
                    </a:p>
                  </a:txBody>
                  <a:tcPr marL="3175" marR="3175" marT="3175" marB="0" anchor="ctr">
                    <a:lnL>
                      <a:noFill/>
                    </a:lnL>
                    <a:lnR>
                      <a:noFill/>
                    </a:lnR>
                    <a:lnT>
                      <a:noFill/>
                    </a:lnT>
                    <a:lnB>
                      <a:noFill/>
                    </a:lnB>
                  </a:tcPr>
                </a:tc>
                <a:tc>
                  <a:txBody>
                    <a:bodyPr/>
                    <a:lstStyle/>
                    <a:p>
                      <a:pPr algn="ctr" fontAlgn="ctr"/>
                      <a:r>
                        <a:rPr lang="en-US" sz="1400" b="0" i="0" u="none" strike="noStrike">
                          <a:effectLst/>
                          <a:latin typeface="Tahoma" panose="020B0604030504040204" pitchFamily="34" charset="0"/>
                        </a:rPr>
                        <a:t>Swim</a:t>
                      </a:r>
                    </a:p>
                  </a:txBody>
                  <a:tcPr marL="3175" marR="3175" marT="3175" marB="0" anchor="ctr">
                    <a:lnL>
                      <a:noFill/>
                    </a:lnL>
                    <a:lnR>
                      <a:noFill/>
                    </a:lnR>
                    <a:lnT>
                      <a:noFill/>
                    </a:lnT>
                    <a:lnB>
                      <a:noFill/>
                    </a:lnB>
                  </a:tcPr>
                </a:tc>
                <a:tc>
                  <a:txBody>
                    <a:bodyPr/>
                    <a:lstStyle/>
                    <a:p>
                      <a:pPr algn="ctr" fontAlgn="ctr"/>
                      <a:r>
                        <a:rPr lang="en-US" sz="1400" b="0" i="0" u="none" strike="noStrike">
                          <a:effectLst/>
                          <a:latin typeface="Tahoma" panose="020B0604030504040204" pitchFamily="34" charset="0"/>
                        </a:rPr>
                        <a:t>Candy</a:t>
                      </a:r>
                    </a:p>
                  </a:txBody>
                  <a:tcPr marL="3175" marR="3175" marT="3175" marB="0" anchor="ctr">
                    <a:lnL>
                      <a:noFill/>
                    </a:lnL>
                    <a:lnR>
                      <a:noFill/>
                    </a:lnR>
                    <a:lnT>
                      <a:noFill/>
                    </a:lnT>
                    <a:lnB>
                      <a:noFill/>
                    </a:lnB>
                  </a:tcPr>
                </a:tc>
                <a:extLst>
                  <a:ext uri="{0D108BD9-81ED-4DB2-BD59-A6C34878D82A}">
                    <a16:rowId xmlns:a16="http://schemas.microsoft.com/office/drawing/2014/main" val="480672962"/>
                  </a:ext>
                </a:extLst>
              </a:tr>
              <a:tr h="190500">
                <a:tc>
                  <a:txBody>
                    <a:bodyPr/>
                    <a:lstStyle/>
                    <a:p>
                      <a:pPr algn="r" fontAlgn="ctr"/>
                      <a:r>
                        <a:rPr lang="en-US" sz="1400" b="0" i="0" u="none" strike="noStrike">
                          <a:effectLst/>
                          <a:latin typeface="Tahoma" panose="020B0604030504040204" pitchFamily="34" charset="0"/>
                        </a:rPr>
                        <a:t>6/30/2010</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20,001.38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381.60 </a:t>
                      </a:r>
                    </a:p>
                  </a:txBody>
                  <a:tcPr marL="3175" marR="3175" marT="3175" marB="0" anchor="ctr">
                    <a:lnL>
                      <a:noFill/>
                    </a:lnL>
                    <a:lnR>
                      <a:noFill/>
                    </a:lnR>
                    <a:lnT>
                      <a:noFill/>
                    </a:lnT>
                    <a:lnB>
                      <a:noFill/>
                    </a:lnB>
                  </a:tcPr>
                </a:tc>
                <a:extLst>
                  <a:ext uri="{0D108BD9-81ED-4DB2-BD59-A6C34878D82A}">
                    <a16:rowId xmlns:a16="http://schemas.microsoft.com/office/drawing/2014/main" val="2840464258"/>
                  </a:ext>
                </a:extLst>
              </a:tr>
              <a:tr h="295275">
                <a:tc>
                  <a:txBody>
                    <a:bodyPr/>
                    <a:lstStyle/>
                    <a:p>
                      <a:pPr algn="r" fontAlgn="ctr"/>
                      <a:r>
                        <a:rPr lang="en-US" sz="1400" b="0" i="0" u="none" strike="noStrike">
                          <a:effectLst/>
                          <a:latin typeface="Tahoma" panose="020B0604030504040204" pitchFamily="34" charset="0"/>
                        </a:rPr>
                        <a:t>6/30/2012</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18,745.82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1,719.90 </a:t>
                      </a:r>
                    </a:p>
                  </a:txBody>
                  <a:tcPr marL="3175" marR="3175" marT="3175" marB="0" anchor="ctr">
                    <a:lnL>
                      <a:noFill/>
                    </a:lnL>
                    <a:lnR>
                      <a:noFill/>
                    </a:lnR>
                    <a:lnT>
                      <a:noFill/>
                    </a:lnT>
                    <a:lnB>
                      <a:noFill/>
                    </a:lnB>
                  </a:tcPr>
                </a:tc>
                <a:extLst>
                  <a:ext uri="{0D108BD9-81ED-4DB2-BD59-A6C34878D82A}">
                    <a16:rowId xmlns:a16="http://schemas.microsoft.com/office/drawing/2014/main" val="755271433"/>
                  </a:ext>
                </a:extLst>
              </a:tr>
              <a:tr h="266700">
                <a:tc>
                  <a:txBody>
                    <a:bodyPr/>
                    <a:lstStyle/>
                    <a:p>
                      <a:pPr algn="r" fontAlgn="ctr"/>
                      <a:r>
                        <a:rPr lang="en-US" sz="1400" b="0" i="0" u="none" strike="noStrike">
                          <a:effectLst/>
                          <a:latin typeface="Tahoma" panose="020B0604030504040204" pitchFamily="34" charset="0"/>
                        </a:rPr>
                        <a:t>6/30/2013</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19,346.66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1,541.70 </a:t>
                      </a:r>
                    </a:p>
                  </a:txBody>
                  <a:tcPr marL="3175" marR="3175" marT="3175" marB="0" anchor="ctr">
                    <a:lnL>
                      <a:noFill/>
                    </a:lnL>
                    <a:lnR>
                      <a:noFill/>
                    </a:lnR>
                    <a:lnT>
                      <a:noFill/>
                    </a:lnT>
                    <a:lnB>
                      <a:noFill/>
                    </a:lnB>
                  </a:tcPr>
                </a:tc>
                <a:extLst>
                  <a:ext uri="{0D108BD9-81ED-4DB2-BD59-A6C34878D82A}">
                    <a16:rowId xmlns:a16="http://schemas.microsoft.com/office/drawing/2014/main" val="4017658152"/>
                  </a:ext>
                </a:extLst>
              </a:tr>
              <a:tr h="266700">
                <a:tc>
                  <a:txBody>
                    <a:bodyPr/>
                    <a:lstStyle/>
                    <a:p>
                      <a:pPr algn="r" fontAlgn="ctr"/>
                      <a:r>
                        <a:rPr lang="en-US" sz="1400" b="0" i="0" u="none" strike="noStrike">
                          <a:effectLst/>
                          <a:latin typeface="Tahoma" panose="020B0604030504040204" pitchFamily="34" charset="0"/>
                        </a:rPr>
                        <a:t>6/30/2014</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19,524.83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2,474.37 </a:t>
                      </a:r>
                    </a:p>
                  </a:txBody>
                  <a:tcPr marL="3175" marR="3175" marT="3175" marB="0" anchor="ctr">
                    <a:lnL>
                      <a:noFill/>
                    </a:lnL>
                    <a:lnR>
                      <a:noFill/>
                    </a:lnR>
                    <a:lnT>
                      <a:noFill/>
                    </a:lnT>
                    <a:lnB>
                      <a:noFill/>
                    </a:lnB>
                  </a:tcPr>
                </a:tc>
                <a:extLst>
                  <a:ext uri="{0D108BD9-81ED-4DB2-BD59-A6C34878D82A}">
                    <a16:rowId xmlns:a16="http://schemas.microsoft.com/office/drawing/2014/main" val="2065761642"/>
                  </a:ext>
                </a:extLst>
              </a:tr>
              <a:tr h="266700">
                <a:tc>
                  <a:txBody>
                    <a:bodyPr/>
                    <a:lstStyle/>
                    <a:p>
                      <a:pPr algn="r" fontAlgn="ctr"/>
                      <a:r>
                        <a:rPr lang="en-US" sz="1400" b="0" i="0" u="none" strike="noStrike">
                          <a:effectLst/>
                          <a:latin typeface="Tahoma" panose="020B0604030504040204" pitchFamily="34" charset="0"/>
                        </a:rPr>
                        <a:t>6/30/2015</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24,919.07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3,539.07 </a:t>
                      </a:r>
                    </a:p>
                  </a:txBody>
                  <a:tcPr marL="3175" marR="3175" marT="3175" marB="0" anchor="ctr">
                    <a:lnL>
                      <a:noFill/>
                    </a:lnL>
                    <a:lnR>
                      <a:noFill/>
                    </a:lnR>
                    <a:lnT>
                      <a:noFill/>
                    </a:lnT>
                    <a:lnB>
                      <a:noFill/>
                    </a:lnB>
                  </a:tcPr>
                </a:tc>
                <a:extLst>
                  <a:ext uri="{0D108BD9-81ED-4DB2-BD59-A6C34878D82A}">
                    <a16:rowId xmlns:a16="http://schemas.microsoft.com/office/drawing/2014/main" val="3419781736"/>
                  </a:ext>
                </a:extLst>
              </a:tr>
              <a:tr h="266700">
                <a:tc>
                  <a:txBody>
                    <a:bodyPr/>
                    <a:lstStyle/>
                    <a:p>
                      <a:pPr algn="r" fontAlgn="ctr"/>
                      <a:r>
                        <a:rPr lang="en-US" sz="1400" b="0" i="0" u="none" strike="noStrike">
                          <a:effectLst/>
                          <a:latin typeface="Tahoma" panose="020B0604030504040204" pitchFamily="34" charset="0"/>
                        </a:rPr>
                        <a:t>6/30/2016</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17,650.16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2,372.66 </a:t>
                      </a:r>
                    </a:p>
                  </a:txBody>
                  <a:tcPr marL="3175" marR="3175" marT="3175" marB="0" anchor="ctr">
                    <a:lnL>
                      <a:noFill/>
                    </a:lnL>
                    <a:lnR>
                      <a:noFill/>
                    </a:lnR>
                    <a:lnT>
                      <a:noFill/>
                    </a:lnT>
                    <a:lnB>
                      <a:noFill/>
                    </a:lnB>
                  </a:tcPr>
                </a:tc>
                <a:extLst>
                  <a:ext uri="{0D108BD9-81ED-4DB2-BD59-A6C34878D82A}">
                    <a16:rowId xmlns:a16="http://schemas.microsoft.com/office/drawing/2014/main" val="231619601"/>
                  </a:ext>
                </a:extLst>
              </a:tr>
              <a:tr h="266700">
                <a:tc>
                  <a:txBody>
                    <a:bodyPr/>
                    <a:lstStyle/>
                    <a:p>
                      <a:pPr algn="r" fontAlgn="ctr"/>
                      <a:r>
                        <a:rPr lang="en-US" sz="1400" b="0" i="0" u="none" strike="noStrike">
                          <a:effectLst/>
                          <a:latin typeface="Tahoma" panose="020B0604030504040204" pitchFamily="34" charset="0"/>
                        </a:rPr>
                        <a:t>6/30/2017</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20,971.60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3,408.44 </a:t>
                      </a:r>
                    </a:p>
                  </a:txBody>
                  <a:tcPr marL="3175" marR="3175" marT="3175" marB="0" anchor="ctr">
                    <a:lnL>
                      <a:noFill/>
                    </a:lnL>
                    <a:lnR>
                      <a:noFill/>
                    </a:lnR>
                    <a:lnT>
                      <a:noFill/>
                    </a:lnT>
                    <a:lnB>
                      <a:noFill/>
                    </a:lnB>
                  </a:tcPr>
                </a:tc>
                <a:extLst>
                  <a:ext uri="{0D108BD9-81ED-4DB2-BD59-A6C34878D82A}">
                    <a16:rowId xmlns:a16="http://schemas.microsoft.com/office/drawing/2014/main" val="504872619"/>
                  </a:ext>
                </a:extLst>
              </a:tr>
              <a:tr h="266700">
                <a:tc>
                  <a:txBody>
                    <a:bodyPr/>
                    <a:lstStyle/>
                    <a:p>
                      <a:pPr algn="r" fontAlgn="ctr"/>
                      <a:r>
                        <a:rPr lang="en-US" sz="1400" b="0" i="0" u="none" strike="noStrike">
                          <a:effectLst/>
                          <a:latin typeface="Tahoma" panose="020B0604030504040204" pitchFamily="34" charset="0"/>
                        </a:rPr>
                        <a:t>6/30/2018</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22,918.07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2,974.03 </a:t>
                      </a:r>
                    </a:p>
                  </a:txBody>
                  <a:tcPr marL="3175" marR="3175" marT="3175" marB="0" anchor="ctr">
                    <a:lnL>
                      <a:noFill/>
                    </a:lnL>
                    <a:lnR>
                      <a:noFill/>
                    </a:lnR>
                    <a:lnT>
                      <a:noFill/>
                    </a:lnT>
                    <a:lnB>
                      <a:noFill/>
                    </a:lnB>
                  </a:tcPr>
                </a:tc>
                <a:extLst>
                  <a:ext uri="{0D108BD9-81ED-4DB2-BD59-A6C34878D82A}">
                    <a16:rowId xmlns:a16="http://schemas.microsoft.com/office/drawing/2014/main" val="1702282793"/>
                  </a:ext>
                </a:extLst>
              </a:tr>
              <a:tr h="266700">
                <a:tc>
                  <a:txBody>
                    <a:bodyPr/>
                    <a:lstStyle/>
                    <a:p>
                      <a:pPr algn="r" fontAlgn="ctr"/>
                      <a:r>
                        <a:rPr lang="en-US" sz="1400" b="0" i="0" u="none" strike="noStrike">
                          <a:effectLst/>
                          <a:latin typeface="Tahoma" panose="020B0604030504040204" pitchFamily="34" charset="0"/>
                        </a:rPr>
                        <a:t>6/30/2019</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27,164.90 </a:t>
                      </a:r>
                    </a:p>
                  </a:txBody>
                  <a:tcPr marL="3175" marR="3175" marT="3175" marB="0" anchor="ctr">
                    <a:lnL>
                      <a:noFill/>
                    </a:lnL>
                    <a:lnR>
                      <a:noFill/>
                    </a:lnR>
                    <a:lnT>
                      <a:noFill/>
                    </a:lnT>
                    <a:lnB>
                      <a:noFill/>
                    </a:lnB>
                  </a:tcPr>
                </a:tc>
                <a:tc>
                  <a:txBody>
                    <a:bodyPr/>
                    <a:lstStyle/>
                    <a:p>
                      <a:pPr algn="l" fontAlgn="ctr"/>
                      <a:r>
                        <a:rPr lang="en-US" sz="1400" b="0" i="0" u="none" strike="noStrike">
                          <a:effectLst/>
                          <a:latin typeface="Tahoma" panose="020B0604030504040204" pitchFamily="34" charset="0"/>
                        </a:rPr>
                        <a:t>    1,886.45 </a:t>
                      </a:r>
                    </a:p>
                  </a:txBody>
                  <a:tcPr marL="3175" marR="3175" marT="3175" marB="0" anchor="ctr">
                    <a:lnL>
                      <a:noFill/>
                    </a:lnL>
                    <a:lnR>
                      <a:noFill/>
                    </a:lnR>
                    <a:lnT>
                      <a:noFill/>
                    </a:lnT>
                    <a:lnB>
                      <a:noFill/>
                    </a:lnB>
                  </a:tcPr>
                </a:tc>
                <a:extLst>
                  <a:ext uri="{0D108BD9-81ED-4DB2-BD59-A6C34878D82A}">
                    <a16:rowId xmlns:a16="http://schemas.microsoft.com/office/drawing/2014/main" val="1409103532"/>
                  </a:ext>
                </a:extLst>
              </a:tr>
              <a:tr h="266700">
                <a:tc>
                  <a:txBody>
                    <a:bodyPr/>
                    <a:lstStyle/>
                    <a:p>
                      <a:pPr algn="r" fontAlgn="ctr"/>
                      <a:r>
                        <a:rPr lang="en-US" sz="1400" b="1" i="0" u="none" strike="noStrike">
                          <a:effectLst/>
                          <a:latin typeface="Tahoma" panose="020B0604030504040204" pitchFamily="34" charset="0"/>
                        </a:rPr>
                        <a:t>Average</a:t>
                      </a:r>
                    </a:p>
                  </a:txBody>
                  <a:tcPr marL="3175" marR="3175" marT="3175" marB="0" anchor="ctr">
                    <a:lnL>
                      <a:noFill/>
                    </a:lnL>
                    <a:lnR>
                      <a:noFill/>
                    </a:lnR>
                    <a:lnT>
                      <a:noFill/>
                    </a:lnT>
                    <a:lnB>
                      <a:noFill/>
                    </a:lnB>
                  </a:tcPr>
                </a:tc>
                <a:tc>
                  <a:txBody>
                    <a:bodyPr/>
                    <a:lstStyle/>
                    <a:p>
                      <a:pPr algn="l" fontAlgn="ctr"/>
                      <a:r>
                        <a:rPr lang="en-US" sz="1400" b="1" i="0" u="none" strike="noStrike" dirty="0">
                          <a:effectLst/>
                          <a:latin typeface="Tahoma" panose="020B0604030504040204" pitchFamily="34" charset="0"/>
                        </a:rPr>
                        <a:t>  21,153.69 </a:t>
                      </a:r>
                    </a:p>
                  </a:txBody>
                  <a:tcPr marL="3175" marR="3175" marT="3175" marB="0" anchor="ctr">
                    <a:lnL>
                      <a:noFill/>
                    </a:lnL>
                    <a:lnR>
                      <a:noFill/>
                    </a:lnR>
                    <a:lnT>
                      <a:noFill/>
                    </a:lnT>
                    <a:lnB>
                      <a:noFill/>
                    </a:lnB>
                  </a:tcPr>
                </a:tc>
                <a:tc>
                  <a:txBody>
                    <a:bodyPr/>
                    <a:lstStyle/>
                    <a:p>
                      <a:pPr algn="l" fontAlgn="ctr"/>
                      <a:r>
                        <a:rPr lang="en-US" sz="1400" b="1" i="0" u="none" strike="noStrike" dirty="0">
                          <a:effectLst/>
                          <a:latin typeface="Tahoma" panose="020B0604030504040204" pitchFamily="34" charset="0"/>
                        </a:rPr>
                        <a:t>  2,248.13 </a:t>
                      </a:r>
                    </a:p>
                  </a:txBody>
                  <a:tcPr marL="3175" marR="3175" marT="3175" marB="0" anchor="ctr">
                    <a:lnL>
                      <a:noFill/>
                    </a:lnL>
                    <a:lnR>
                      <a:noFill/>
                    </a:lnR>
                    <a:lnT>
                      <a:noFill/>
                    </a:lnT>
                    <a:lnB>
                      <a:noFill/>
                    </a:lnB>
                  </a:tcPr>
                </a:tc>
                <a:extLst>
                  <a:ext uri="{0D108BD9-81ED-4DB2-BD59-A6C34878D82A}">
                    <a16:rowId xmlns:a16="http://schemas.microsoft.com/office/drawing/2014/main" val="3972918563"/>
                  </a:ext>
                </a:extLst>
              </a:tr>
            </a:tbl>
          </a:graphicData>
        </a:graphic>
      </p:graphicFrame>
      <p:sp>
        <p:nvSpPr>
          <p:cNvPr id="12" name="Content Placeholder 14">
            <a:extLst>
              <a:ext uri="{FF2B5EF4-FFF2-40B4-BE49-F238E27FC236}">
                <a16:creationId xmlns:a16="http://schemas.microsoft.com/office/drawing/2014/main" id="{BD5B3FF3-E3D8-4943-B6F1-39DB350BBC8F}"/>
              </a:ext>
            </a:extLst>
          </p:cNvPr>
          <p:cNvSpPr txBox="1">
            <a:spLocks/>
          </p:cNvSpPr>
          <p:nvPr/>
        </p:nvSpPr>
        <p:spPr>
          <a:xfrm>
            <a:off x="1116012" y="1181100"/>
            <a:ext cx="4426659" cy="5185371"/>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Georgia"/>
                <a:ea typeface="+mn-ea"/>
                <a:cs typeface="+mn-cs"/>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Georgia"/>
                <a:ea typeface="+mn-ea"/>
                <a:cs typeface="+mn-cs"/>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Operating income</a:t>
            </a:r>
          </a:p>
          <a:p>
            <a:pPr lvl="1"/>
            <a:r>
              <a:rPr lang="en-US" dirty="0"/>
              <a:t>$1,200 pool rental</a:t>
            </a:r>
          </a:p>
          <a:p>
            <a:pPr lvl="1"/>
            <a:r>
              <a:rPr lang="en-US" dirty="0"/>
              <a:t>$1,750 room rental</a:t>
            </a:r>
          </a:p>
          <a:p>
            <a:pPr lvl="1"/>
            <a:r>
              <a:rPr lang="en-US" dirty="0"/>
              <a:t>$17,500 John Day utilities</a:t>
            </a:r>
          </a:p>
          <a:p>
            <a:pPr lvl="1"/>
            <a:r>
              <a:rPr lang="en-US" dirty="0"/>
              <a:t>$7,250 swim lessons</a:t>
            </a:r>
          </a:p>
          <a:p>
            <a:pPr lvl="1"/>
            <a:r>
              <a:rPr lang="en-US" dirty="0"/>
              <a:t>$23,500 swim receipts (avg.)</a:t>
            </a:r>
          </a:p>
          <a:p>
            <a:pPr lvl="1"/>
            <a:r>
              <a:rPr lang="en-US" b="1" dirty="0"/>
              <a:t>$53,100 operating income</a:t>
            </a:r>
          </a:p>
          <a:p>
            <a:r>
              <a:rPr lang="en-US" dirty="0"/>
              <a:t>Parks District Transfers</a:t>
            </a:r>
          </a:p>
          <a:p>
            <a:pPr lvl="1"/>
            <a:r>
              <a:rPr lang="en-US" b="1" dirty="0"/>
              <a:t>$50,000 general fund</a:t>
            </a:r>
          </a:p>
          <a:p>
            <a:r>
              <a:rPr lang="en-US" dirty="0"/>
              <a:t>Total operating revenue</a:t>
            </a:r>
          </a:p>
          <a:p>
            <a:pPr lvl="1"/>
            <a:r>
              <a:rPr lang="en-US" b="1" dirty="0"/>
              <a:t> $103,100 total revenue</a:t>
            </a:r>
            <a:endParaRPr lang="en-US" dirty="0"/>
          </a:p>
          <a:p>
            <a:pPr lvl="1"/>
            <a:endParaRPr lang="en-US" b="1" dirty="0"/>
          </a:p>
          <a:p>
            <a:pPr lvl="1"/>
            <a:endParaRPr lang="en-US" b="1" dirty="0"/>
          </a:p>
        </p:txBody>
      </p:sp>
    </p:spTree>
    <p:extLst>
      <p:ext uri="{BB962C8B-B14F-4D97-AF65-F5344CB8AC3E}">
        <p14:creationId xmlns:p14="http://schemas.microsoft.com/office/powerpoint/2010/main" val="1209701808"/>
      </p:ext>
    </p:extLst>
  </p:cSld>
  <p:clrMapOvr>
    <a:masterClrMapping/>
  </p:clrMapOvr>
</p:sld>
</file>

<file path=ppt/theme/theme1.xml><?xml version="1.0" encoding="utf-8"?>
<a:theme xmlns:a="http://schemas.openxmlformats.org/drawingml/2006/main" name="Simple Page with Bull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58598BB2-8342-4D05-821E-14AE580C00D8}"/>
    </a:ext>
  </a:extLst>
</a:theme>
</file>

<file path=ppt/theme/theme2.xml><?xml version="1.0" encoding="utf-8"?>
<a:theme xmlns:a="http://schemas.openxmlformats.org/drawingml/2006/main" name="Cover Page">
  <a:themeElements>
    <a:clrScheme name="City of John Day">
      <a:dk1>
        <a:srgbClr val="414042"/>
      </a:dk1>
      <a:lt1>
        <a:sysClr val="window" lastClr="FFFFFF"/>
      </a:lt1>
      <a:dk2>
        <a:srgbClr val="414042"/>
      </a:dk2>
      <a:lt2>
        <a:srgbClr val="EEECE1"/>
      </a:lt2>
      <a:accent1>
        <a:srgbClr val="F5B335"/>
      </a:accent1>
      <a:accent2>
        <a:srgbClr val="FE3B15"/>
      </a:accent2>
      <a:accent3>
        <a:srgbClr val="54C8E8"/>
      </a:accent3>
      <a:accent4>
        <a:srgbClr val="2A7DE1"/>
      </a:accent4>
      <a:accent5>
        <a:srgbClr val="84C1FF"/>
      </a:accent5>
      <a:accent6>
        <a:srgbClr val="FFE265"/>
      </a:accent6>
      <a:hlink>
        <a:srgbClr val="F5B335"/>
      </a:hlink>
      <a:folHlink>
        <a:srgbClr val="FE3B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4F1D59FD-D032-4CB3-BB12-7716099C15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cjd_powerpoint_10.01.2019</Template>
  <TotalTime>560</TotalTime>
  <Words>1458</Words>
  <Application>Microsoft Office PowerPoint</Application>
  <PresentationFormat>On-screen Show (4:3)</PresentationFormat>
  <Paragraphs>217</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Georgia</vt:lpstr>
      <vt:lpstr>Helvetica</vt:lpstr>
      <vt:lpstr>Tahoma</vt:lpstr>
      <vt:lpstr>Wingdings</vt:lpstr>
      <vt:lpstr>Simple Page with Bullets</vt:lpstr>
      <vt:lpstr>Cover Page</vt:lpstr>
      <vt:lpstr>swim center financing &amp; PROGRESS update</vt:lpstr>
      <vt:lpstr>Background</vt:lpstr>
      <vt:lpstr>Background cont…</vt:lpstr>
      <vt:lpstr>Background cont…</vt:lpstr>
      <vt:lpstr>Background cont…</vt:lpstr>
      <vt:lpstr>Background cont…</vt:lpstr>
      <vt:lpstr>Sources and Uses of Funds – Capital Construction </vt:lpstr>
      <vt:lpstr>Pool operating cost assumptions</vt:lpstr>
      <vt:lpstr>Pool operating revenue assumptions </vt:lpstr>
      <vt:lpstr>Sources and Uses of Funds –  Pool Operations</vt:lpstr>
      <vt:lpstr>Sources and Uses of Funds –  Pool Operations</vt:lpstr>
      <vt:lpstr>Summary</vt:lpstr>
      <vt:lpstr>Next Steps</vt:lpstr>
    </vt:vector>
  </TitlesOfParts>
  <Manager/>
  <Company>bell+funk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Green</dc:creator>
  <cp:keywords/>
  <dc:description/>
  <cp:lastModifiedBy>James Ketchum</cp:lastModifiedBy>
  <cp:revision>31</cp:revision>
  <dcterms:created xsi:type="dcterms:W3CDTF">2022-09-27T21:32:38Z</dcterms:created>
  <dcterms:modified xsi:type="dcterms:W3CDTF">2022-10-11T01:07:15Z</dcterms:modified>
  <cp:category/>
</cp:coreProperties>
</file>