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1"/>
    <p:sldMasterId id="2147484035" r:id="rId2"/>
  </p:sldMasterIdLst>
  <p:notesMasterIdLst>
    <p:notesMasterId r:id="rId36"/>
  </p:notesMasterIdLst>
  <p:handoutMasterIdLst>
    <p:handoutMasterId r:id="rId37"/>
  </p:handoutMasterIdLst>
  <p:sldIdLst>
    <p:sldId id="532" r:id="rId3"/>
    <p:sldId id="773" r:id="rId4"/>
    <p:sldId id="753" r:id="rId5"/>
    <p:sldId id="774" r:id="rId6"/>
    <p:sldId id="764" r:id="rId7"/>
    <p:sldId id="701" r:id="rId8"/>
    <p:sldId id="766" r:id="rId9"/>
    <p:sldId id="728" r:id="rId10"/>
    <p:sldId id="755" r:id="rId11"/>
    <p:sldId id="775" r:id="rId12"/>
    <p:sldId id="760" r:id="rId13"/>
    <p:sldId id="535" r:id="rId14"/>
    <p:sldId id="536" r:id="rId15"/>
    <p:sldId id="769" r:id="rId16"/>
    <p:sldId id="629" r:id="rId17"/>
    <p:sldId id="762" r:id="rId18"/>
    <p:sldId id="757" r:id="rId19"/>
    <p:sldId id="768" r:id="rId20"/>
    <p:sldId id="777" r:id="rId21"/>
    <p:sldId id="756" r:id="rId22"/>
    <p:sldId id="761" r:id="rId23"/>
    <p:sldId id="783" r:id="rId24"/>
    <p:sldId id="776" r:id="rId25"/>
    <p:sldId id="778" r:id="rId26"/>
    <p:sldId id="779" r:id="rId27"/>
    <p:sldId id="780" r:id="rId28"/>
    <p:sldId id="781" r:id="rId29"/>
    <p:sldId id="782" r:id="rId30"/>
    <p:sldId id="770" r:id="rId31"/>
    <p:sldId id="771" r:id="rId32"/>
    <p:sldId id="784" r:id="rId33"/>
    <p:sldId id="785" r:id="rId34"/>
    <p:sldId id="772" r:id="rId35"/>
  </p:sldIdLst>
  <p:sldSz cx="12192000" cy="6858000"/>
  <p:notesSz cx="6858000" cy="91440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rketing" id="{690F3B14-5A59-425C-85BE-92A70B5A70EE}">
          <p14:sldIdLst>
            <p14:sldId id="532"/>
            <p14:sldId id="773"/>
            <p14:sldId id="753"/>
            <p14:sldId id="774"/>
            <p14:sldId id="764"/>
            <p14:sldId id="701"/>
            <p14:sldId id="766"/>
            <p14:sldId id="728"/>
            <p14:sldId id="755"/>
            <p14:sldId id="775"/>
            <p14:sldId id="760"/>
            <p14:sldId id="535"/>
            <p14:sldId id="536"/>
            <p14:sldId id="769"/>
            <p14:sldId id="629"/>
            <p14:sldId id="762"/>
            <p14:sldId id="757"/>
            <p14:sldId id="768"/>
            <p14:sldId id="777"/>
            <p14:sldId id="756"/>
            <p14:sldId id="761"/>
            <p14:sldId id="783"/>
            <p14:sldId id="776"/>
            <p14:sldId id="778"/>
            <p14:sldId id="779"/>
            <p14:sldId id="780"/>
            <p14:sldId id="781"/>
            <p14:sldId id="782"/>
            <p14:sldId id="770"/>
            <p14:sldId id="771"/>
            <p14:sldId id="784"/>
            <p14:sldId id="785"/>
            <p14:sldId id="77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B014FA"/>
    <a:srgbClr val="19214F"/>
    <a:srgbClr val="3017ED"/>
    <a:srgbClr val="6D13F0"/>
    <a:srgbClr val="D91EE3"/>
    <a:srgbClr val="FA149C"/>
    <a:srgbClr val="F01327"/>
    <a:srgbClr val="D6A300"/>
    <a:srgbClr val="43C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8" autoAdjust="0"/>
    <p:restoredTop sz="96416" autoAdjust="0"/>
  </p:normalViewPr>
  <p:slideViewPr>
    <p:cSldViewPr snapToGrid="0" snapToObjects="1" showGuides="1">
      <p:cViewPr varScale="1">
        <p:scale>
          <a:sx n="78" d="100"/>
          <a:sy n="78" d="100"/>
        </p:scale>
        <p:origin x="82" y="187"/>
      </p:cViewPr>
      <p:guideLst/>
    </p:cSldViewPr>
  </p:slideViewPr>
  <p:notesTextViewPr>
    <p:cViewPr>
      <p:scale>
        <a:sx n="3" d="2"/>
        <a:sy n="3" d="2"/>
      </p:scale>
      <p:origin x="0" y="0"/>
    </p:cViewPr>
  </p:notesTextViewPr>
  <p:sorterViewPr>
    <p:cViewPr varScale="1">
      <p:scale>
        <a:sx n="1" d="1"/>
        <a:sy n="1" d="1"/>
      </p:scale>
      <p:origin x="0" y="-23004"/>
    </p:cViewPr>
  </p:sorterViewPr>
  <p:notesViewPr>
    <p:cSldViewPr snapToGrid="0" snapToObjects="1" showGuides="1">
      <p:cViewPr varScale="1">
        <p:scale>
          <a:sx n="88" d="100"/>
          <a:sy n="88" d="100"/>
        </p:scale>
        <p:origin x="296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018781-FBF9-354C-A025-C49C596164BA}" type="datetimeFigureOut">
              <a:rPr lang="en-US" smtClean="0"/>
              <a:t>10/3/2022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F4EF74-8826-BD43-B880-7A8566D08AFF}" type="slidenum">
              <a:rPr lang="en-US" smtClean="0"/>
              <a:t>‹#›</a:t>
            </a:fld>
            <a:endParaRPr lang="en-US"/>
          </a:p>
        </p:txBody>
      </p:sp>
    </p:spTree>
    <p:extLst>
      <p:ext uri="{BB962C8B-B14F-4D97-AF65-F5344CB8AC3E}">
        <p14:creationId xmlns:p14="http://schemas.microsoft.com/office/powerpoint/2010/main" val="2462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8FFD40-13C9-7B48-A0BE-E251E1E33FE5}" type="datetimeFigureOut">
              <a:rPr lang="en-US" smtClean="0"/>
              <a:t>10/3/2022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E2375-F1B1-284C-A827-B0E603FDBDD8}" type="slidenum">
              <a:rPr lang="en-US" smtClean="0"/>
              <a:t>‹#›</a:t>
            </a:fld>
            <a:endParaRPr lang="en-US"/>
          </a:p>
        </p:txBody>
      </p:sp>
    </p:spTree>
    <p:extLst>
      <p:ext uri="{BB962C8B-B14F-4D97-AF65-F5344CB8AC3E}">
        <p14:creationId xmlns:p14="http://schemas.microsoft.com/office/powerpoint/2010/main" val="93844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E2375-F1B1-284C-A827-B0E603FDBDD8}" type="slidenum">
              <a:rPr lang="en-US" smtClean="0"/>
              <a:t>1</a:t>
            </a:fld>
            <a:endParaRPr lang="en-US"/>
          </a:p>
        </p:txBody>
      </p:sp>
    </p:spTree>
    <p:extLst>
      <p:ext uri="{BB962C8B-B14F-4D97-AF65-F5344CB8AC3E}">
        <p14:creationId xmlns:p14="http://schemas.microsoft.com/office/powerpoint/2010/main" val="3881113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5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9E918E-A6ED-4C79-BF50-0276F40653F8}"/>
              </a:ext>
            </a:extLst>
          </p:cNvPr>
          <p:cNvSpPr>
            <a:spLocks noGrp="1"/>
          </p:cNvSpPr>
          <p:nvPr>
            <p:ph type="title"/>
          </p:nvPr>
        </p:nvSpPr>
        <p:spPr>
          <a:xfrm>
            <a:off x="2028825" y="946702"/>
            <a:ext cx="4067176" cy="1249845"/>
          </a:xfrm>
        </p:spPr>
        <p:txBody>
          <a:bodyPr/>
          <a:lstStyle/>
          <a:p>
            <a:r>
              <a:rPr lang="en-US"/>
              <a:t>Click to edit Master title style</a:t>
            </a:r>
          </a:p>
        </p:txBody>
      </p:sp>
    </p:spTree>
    <p:extLst>
      <p:ext uri="{BB962C8B-B14F-4D97-AF65-F5344CB8AC3E}">
        <p14:creationId xmlns:p14="http://schemas.microsoft.com/office/powerpoint/2010/main" val="320447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7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7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42720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Picture Placeholder 8"/>
          <p:cNvSpPr>
            <a:spLocks noGrp="1"/>
          </p:cNvSpPr>
          <p:nvPr>
            <p:ph type="pic" sz="quarter" idx="12"/>
          </p:nvPr>
        </p:nvSpPr>
        <p:spPr>
          <a:xfrm>
            <a:off x="6096000" y="0"/>
            <a:ext cx="60960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4" name="Title 1"/>
          <p:cNvSpPr>
            <a:spLocks noGrp="1"/>
          </p:cNvSpPr>
          <p:nvPr>
            <p:ph type="title"/>
          </p:nvPr>
        </p:nvSpPr>
        <p:spPr>
          <a:xfrm>
            <a:off x="1024971" y="2605294"/>
            <a:ext cx="10146612" cy="1647411"/>
          </a:xfrm>
          <a:effectLst>
            <a:outerShdw blurRad="762000" dist="381000" dir="5400000" algn="t" rotWithShape="0">
              <a:prstClr val="black">
                <a:alpha val="30000"/>
              </a:prstClr>
            </a:outerShdw>
          </a:effectLst>
        </p:spPr>
        <p:txBody>
          <a:bodyPr/>
          <a:lstStyle>
            <a:lvl1pPr algn="ctr">
              <a:defRPr sz="9600" b="1" i="0">
                <a:latin typeface="Montserrat Black" charset="0"/>
                <a:ea typeface="Montserrat Black" charset="0"/>
                <a:cs typeface="Montserrat Black" charset="0"/>
              </a:defRPr>
            </a:lvl1pPr>
          </a:lstStyle>
          <a:p>
            <a:r>
              <a:rPr lang="en-US" dirty="0"/>
              <a:t>Click to edit</a:t>
            </a:r>
          </a:p>
        </p:txBody>
      </p:sp>
    </p:spTree>
    <p:extLst>
      <p:ext uri="{BB962C8B-B14F-4D97-AF65-F5344CB8AC3E}">
        <p14:creationId xmlns:p14="http://schemas.microsoft.com/office/powerpoint/2010/main" val="236407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repeatCount="0" decel="5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6" presetClass="emph" presetSubtype="0" decel="50000" fill="hold" grpId="0" nodeType="withEffect">
                                  <p:stCondLst>
                                    <p:cond delay="0"/>
                                  </p:stCondLst>
                                  <p:childTnLst>
                                    <p:animScale>
                                      <p:cBhvr>
                                        <p:cTn id="10" dur="50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68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9_Custom Layout">
    <p:bg>
      <p:bgRef idx="1001">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13" name="Picture Placeholder 12">
            <a:extLst>
              <a:ext uri="{FF2B5EF4-FFF2-40B4-BE49-F238E27FC236}">
                <a16:creationId xmlns:a16="http://schemas.microsoft.com/office/drawing/2014/main" id="{6672BB32-7F0C-4305-B7DB-16D9C245A127}"/>
              </a:ext>
            </a:extLst>
          </p:cNvPr>
          <p:cNvSpPr>
            <a:spLocks noGrp="1"/>
          </p:cNvSpPr>
          <p:nvPr>
            <p:ph type="pic" sz="quarter" idx="16"/>
          </p:nvPr>
        </p:nvSpPr>
        <p:spPr>
          <a:xfrm>
            <a:off x="2027238" y="2648313"/>
            <a:ext cx="1719228" cy="1719224"/>
          </a:xfrm>
          <a:custGeom>
            <a:avLst/>
            <a:gdLst>
              <a:gd name="connsiteX0" fmla="*/ 409575 w 819150"/>
              <a:gd name="connsiteY0" fmla="*/ 0 h 819148"/>
              <a:gd name="connsiteX1" fmla="*/ 819150 w 819150"/>
              <a:gd name="connsiteY1" fmla="*/ 409574 h 819148"/>
              <a:gd name="connsiteX2" fmla="*/ 409575 w 819150"/>
              <a:gd name="connsiteY2" fmla="*/ 819148 h 819148"/>
              <a:gd name="connsiteX3" fmla="*/ 0 w 819150"/>
              <a:gd name="connsiteY3" fmla="*/ 409574 h 819148"/>
              <a:gd name="connsiteX4" fmla="*/ 409575 w 819150"/>
              <a:gd name="connsiteY4" fmla="*/ 0 h 81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48">
                <a:moveTo>
                  <a:pt x="409575" y="0"/>
                </a:moveTo>
                <a:cubicBezTo>
                  <a:pt x="635777" y="0"/>
                  <a:pt x="819150" y="183373"/>
                  <a:pt x="819150" y="409574"/>
                </a:cubicBezTo>
                <a:cubicBezTo>
                  <a:pt x="819150" y="635775"/>
                  <a:pt x="635777" y="819148"/>
                  <a:pt x="409575" y="819148"/>
                </a:cubicBezTo>
                <a:cubicBezTo>
                  <a:pt x="183373" y="819148"/>
                  <a:pt x="0" y="635775"/>
                  <a:pt x="0" y="409574"/>
                </a:cubicBezTo>
                <a:cubicBezTo>
                  <a:pt x="0" y="183373"/>
                  <a:pt x="183373" y="0"/>
                  <a:pt x="409575" y="0"/>
                </a:cubicBezTo>
                <a:close/>
              </a:path>
            </a:pathLst>
          </a:custGeom>
          <a:gradFill>
            <a:gsLst>
              <a:gs pos="0">
                <a:schemeClr val="tx1">
                  <a:alpha val="1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4" name="Picture Placeholder 12">
            <a:extLst>
              <a:ext uri="{FF2B5EF4-FFF2-40B4-BE49-F238E27FC236}">
                <a16:creationId xmlns:a16="http://schemas.microsoft.com/office/drawing/2014/main" id="{D654A913-ACE3-4898-97FD-6F5D48CD592D}"/>
              </a:ext>
            </a:extLst>
          </p:cNvPr>
          <p:cNvSpPr>
            <a:spLocks noGrp="1"/>
          </p:cNvSpPr>
          <p:nvPr>
            <p:ph type="pic" sz="quarter" idx="17"/>
          </p:nvPr>
        </p:nvSpPr>
        <p:spPr>
          <a:xfrm>
            <a:off x="3883828" y="2648313"/>
            <a:ext cx="1719228" cy="1719224"/>
          </a:xfrm>
          <a:custGeom>
            <a:avLst/>
            <a:gdLst>
              <a:gd name="connsiteX0" fmla="*/ 409575 w 819150"/>
              <a:gd name="connsiteY0" fmla="*/ 0 h 819148"/>
              <a:gd name="connsiteX1" fmla="*/ 819150 w 819150"/>
              <a:gd name="connsiteY1" fmla="*/ 409574 h 819148"/>
              <a:gd name="connsiteX2" fmla="*/ 409575 w 819150"/>
              <a:gd name="connsiteY2" fmla="*/ 819148 h 819148"/>
              <a:gd name="connsiteX3" fmla="*/ 0 w 819150"/>
              <a:gd name="connsiteY3" fmla="*/ 409574 h 819148"/>
              <a:gd name="connsiteX4" fmla="*/ 409575 w 819150"/>
              <a:gd name="connsiteY4" fmla="*/ 0 h 81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48">
                <a:moveTo>
                  <a:pt x="409575" y="0"/>
                </a:moveTo>
                <a:cubicBezTo>
                  <a:pt x="635777" y="0"/>
                  <a:pt x="819150" y="183373"/>
                  <a:pt x="819150" y="409574"/>
                </a:cubicBezTo>
                <a:cubicBezTo>
                  <a:pt x="819150" y="635775"/>
                  <a:pt x="635777" y="819148"/>
                  <a:pt x="409575" y="819148"/>
                </a:cubicBezTo>
                <a:cubicBezTo>
                  <a:pt x="183373" y="819148"/>
                  <a:pt x="0" y="635775"/>
                  <a:pt x="0" y="409574"/>
                </a:cubicBezTo>
                <a:cubicBezTo>
                  <a:pt x="0" y="183373"/>
                  <a:pt x="183373" y="0"/>
                  <a:pt x="409575" y="0"/>
                </a:cubicBezTo>
                <a:close/>
              </a:path>
            </a:pathLst>
          </a:custGeom>
          <a:gradFill>
            <a:gsLst>
              <a:gs pos="0">
                <a:schemeClr val="tx1">
                  <a:alpha val="1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6" name="Picture Placeholder 12">
            <a:extLst>
              <a:ext uri="{FF2B5EF4-FFF2-40B4-BE49-F238E27FC236}">
                <a16:creationId xmlns:a16="http://schemas.microsoft.com/office/drawing/2014/main" id="{596EE0BD-5C2B-4E92-82D6-F1469B1ABC50}"/>
              </a:ext>
            </a:extLst>
          </p:cNvPr>
          <p:cNvSpPr>
            <a:spLocks noGrp="1"/>
          </p:cNvSpPr>
          <p:nvPr>
            <p:ph type="pic" sz="quarter" idx="19"/>
          </p:nvPr>
        </p:nvSpPr>
        <p:spPr>
          <a:xfrm>
            <a:off x="7597008" y="2648313"/>
            <a:ext cx="1719228" cy="1719224"/>
          </a:xfrm>
          <a:custGeom>
            <a:avLst/>
            <a:gdLst>
              <a:gd name="connsiteX0" fmla="*/ 409575 w 819150"/>
              <a:gd name="connsiteY0" fmla="*/ 0 h 819148"/>
              <a:gd name="connsiteX1" fmla="*/ 819150 w 819150"/>
              <a:gd name="connsiteY1" fmla="*/ 409574 h 819148"/>
              <a:gd name="connsiteX2" fmla="*/ 409575 w 819150"/>
              <a:gd name="connsiteY2" fmla="*/ 819148 h 819148"/>
              <a:gd name="connsiteX3" fmla="*/ 0 w 819150"/>
              <a:gd name="connsiteY3" fmla="*/ 409574 h 819148"/>
              <a:gd name="connsiteX4" fmla="*/ 409575 w 819150"/>
              <a:gd name="connsiteY4" fmla="*/ 0 h 81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48">
                <a:moveTo>
                  <a:pt x="409575" y="0"/>
                </a:moveTo>
                <a:cubicBezTo>
                  <a:pt x="635777" y="0"/>
                  <a:pt x="819150" y="183373"/>
                  <a:pt x="819150" y="409574"/>
                </a:cubicBezTo>
                <a:cubicBezTo>
                  <a:pt x="819150" y="635775"/>
                  <a:pt x="635777" y="819148"/>
                  <a:pt x="409575" y="819148"/>
                </a:cubicBezTo>
                <a:cubicBezTo>
                  <a:pt x="183373" y="819148"/>
                  <a:pt x="0" y="635775"/>
                  <a:pt x="0" y="409574"/>
                </a:cubicBezTo>
                <a:cubicBezTo>
                  <a:pt x="0" y="183373"/>
                  <a:pt x="183373" y="0"/>
                  <a:pt x="409575" y="0"/>
                </a:cubicBezTo>
                <a:close/>
              </a:path>
            </a:pathLst>
          </a:custGeom>
          <a:gradFill>
            <a:gsLst>
              <a:gs pos="0">
                <a:schemeClr val="tx1">
                  <a:alpha val="1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7" name="Picture Placeholder 12">
            <a:extLst>
              <a:ext uri="{FF2B5EF4-FFF2-40B4-BE49-F238E27FC236}">
                <a16:creationId xmlns:a16="http://schemas.microsoft.com/office/drawing/2014/main" id="{D5F23380-1A21-442B-A47A-05BE12D45BED}"/>
              </a:ext>
            </a:extLst>
          </p:cNvPr>
          <p:cNvSpPr>
            <a:spLocks noGrp="1"/>
          </p:cNvSpPr>
          <p:nvPr>
            <p:ph type="pic" sz="quarter" idx="20"/>
          </p:nvPr>
        </p:nvSpPr>
        <p:spPr>
          <a:xfrm>
            <a:off x="9453597" y="2648313"/>
            <a:ext cx="1719228" cy="1719224"/>
          </a:xfrm>
          <a:custGeom>
            <a:avLst/>
            <a:gdLst>
              <a:gd name="connsiteX0" fmla="*/ 409575 w 819150"/>
              <a:gd name="connsiteY0" fmla="*/ 0 h 819148"/>
              <a:gd name="connsiteX1" fmla="*/ 819150 w 819150"/>
              <a:gd name="connsiteY1" fmla="*/ 409574 h 819148"/>
              <a:gd name="connsiteX2" fmla="*/ 409575 w 819150"/>
              <a:gd name="connsiteY2" fmla="*/ 819148 h 819148"/>
              <a:gd name="connsiteX3" fmla="*/ 0 w 819150"/>
              <a:gd name="connsiteY3" fmla="*/ 409574 h 819148"/>
              <a:gd name="connsiteX4" fmla="*/ 409575 w 819150"/>
              <a:gd name="connsiteY4" fmla="*/ 0 h 81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48">
                <a:moveTo>
                  <a:pt x="409575" y="0"/>
                </a:moveTo>
                <a:cubicBezTo>
                  <a:pt x="635777" y="0"/>
                  <a:pt x="819150" y="183373"/>
                  <a:pt x="819150" y="409574"/>
                </a:cubicBezTo>
                <a:cubicBezTo>
                  <a:pt x="819150" y="635775"/>
                  <a:pt x="635777" y="819148"/>
                  <a:pt x="409575" y="819148"/>
                </a:cubicBezTo>
                <a:cubicBezTo>
                  <a:pt x="183373" y="819148"/>
                  <a:pt x="0" y="635775"/>
                  <a:pt x="0" y="409574"/>
                </a:cubicBezTo>
                <a:cubicBezTo>
                  <a:pt x="0" y="183373"/>
                  <a:pt x="183373" y="0"/>
                  <a:pt x="409575" y="0"/>
                </a:cubicBezTo>
                <a:close/>
              </a:path>
            </a:pathLst>
          </a:custGeom>
          <a:gradFill>
            <a:gsLst>
              <a:gs pos="0">
                <a:schemeClr val="tx1">
                  <a:alpha val="1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5" name="Picture Placeholder 12">
            <a:extLst>
              <a:ext uri="{FF2B5EF4-FFF2-40B4-BE49-F238E27FC236}">
                <a16:creationId xmlns:a16="http://schemas.microsoft.com/office/drawing/2014/main" id="{80A31AD2-C16E-4054-A62D-6329B5F8AE69}"/>
              </a:ext>
            </a:extLst>
          </p:cNvPr>
          <p:cNvSpPr>
            <a:spLocks noGrp="1"/>
          </p:cNvSpPr>
          <p:nvPr>
            <p:ph type="pic" sz="quarter" idx="18"/>
          </p:nvPr>
        </p:nvSpPr>
        <p:spPr>
          <a:xfrm>
            <a:off x="5384532" y="2292428"/>
            <a:ext cx="2431000" cy="2430994"/>
          </a:xfrm>
          <a:custGeom>
            <a:avLst/>
            <a:gdLst>
              <a:gd name="connsiteX0" fmla="*/ 409575 w 819150"/>
              <a:gd name="connsiteY0" fmla="*/ 0 h 819148"/>
              <a:gd name="connsiteX1" fmla="*/ 819150 w 819150"/>
              <a:gd name="connsiteY1" fmla="*/ 409574 h 819148"/>
              <a:gd name="connsiteX2" fmla="*/ 409575 w 819150"/>
              <a:gd name="connsiteY2" fmla="*/ 819148 h 819148"/>
              <a:gd name="connsiteX3" fmla="*/ 0 w 819150"/>
              <a:gd name="connsiteY3" fmla="*/ 409574 h 819148"/>
              <a:gd name="connsiteX4" fmla="*/ 409575 w 819150"/>
              <a:gd name="connsiteY4" fmla="*/ 0 h 81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48">
                <a:moveTo>
                  <a:pt x="409575" y="0"/>
                </a:moveTo>
                <a:cubicBezTo>
                  <a:pt x="635777" y="0"/>
                  <a:pt x="819150" y="183373"/>
                  <a:pt x="819150" y="409574"/>
                </a:cubicBezTo>
                <a:cubicBezTo>
                  <a:pt x="819150" y="635775"/>
                  <a:pt x="635777" y="819148"/>
                  <a:pt x="409575" y="819148"/>
                </a:cubicBezTo>
                <a:cubicBezTo>
                  <a:pt x="183373" y="819148"/>
                  <a:pt x="0" y="635775"/>
                  <a:pt x="0" y="409574"/>
                </a:cubicBezTo>
                <a:cubicBezTo>
                  <a:pt x="0" y="183373"/>
                  <a:pt x="183373" y="0"/>
                  <a:pt x="409575" y="0"/>
                </a:cubicBezTo>
                <a:close/>
              </a:path>
            </a:pathLst>
          </a:custGeom>
          <a:gradFill>
            <a:gsLst>
              <a:gs pos="0">
                <a:schemeClr val="tx1">
                  <a:alpha val="10000"/>
                </a:schemeClr>
              </a:gs>
              <a:gs pos="99000">
                <a:schemeClr val="tx1">
                  <a:alpha val="20000"/>
                </a:schemeClr>
              </a:gs>
            </a:gsLst>
            <a:lin ang="5400000" scaled="1"/>
          </a:gradFill>
          <a:ln>
            <a:noFill/>
          </a:ln>
          <a:effectLst>
            <a:outerShdw blurRad="762000" dist="254000" dir="5400000" algn="ctr" rotWithShape="0">
              <a:srgbClr val="000000">
                <a:alpha val="30000"/>
              </a:srgbClr>
            </a:outerShdw>
          </a:effectLst>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391582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18" name="Freeform 12">
            <a:extLst>
              <a:ext uri="{FF2B5EF4-FFF2-40B4-BE49-F238E27FC236}">
                <a16:creationId xmlns:a16="http://schemas.microsoft.com/office/drawing/2014/main" id="{CF3B0577-8797-4D41-9BA8-233F2FF1B9AE}"/>
              </a:ext>
            </a:extLst>
          </p:cNvPr>
          <p:cNvSpPr>
            <a:spLocks noGrp="1"/>
          </p:cNvSpPr>
          <p:nvPr>
            <p:ph type="pic" sz="quarter" idx="21"/>
          </p:nvPr>
        </p:nvSpPr>
        <p:spPr>
          <a:xfrm>
            <a:off x="5203096" y="2548796"/>
            <a:ext cx="1760412" cy="1760408"/>
          </a:xfrm>
          <a:custGeom>
            <a:avLst/>
            <a:gdLst>
              <a:gd name="connsiteX0" fmla="*/ 409575 w 819150"/>
              <a:gd name="connsiteY0" fmla="*/ 0 h 819148"/>
              <a:gd name="connsiteX1" fmla="*/ 819150 w 819150"/>
              <a:gd name="connsiteY1" fmla="*/ 409574 h 819148"/>
              <a:gd name="connsiteX2" fmla="*/ 409575 w 819150"/>
              <a:gd name="connsiteY2" fmla="*/ 819148 h 819148"/>
              <a:gd name="connsiteX3" fmla="*/ 0 w 819150"/>
              <a:gd name="connsiteY3" fmla="*/ 409574 h 819148"/>
              <a:gd name="connsiteX4" fmla="*/ 409575 w 819150"/>
              <a:gd name="connsiteY4" fmla="*/ 0 h 81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48">
                <a:moveTo>
                  <a:pt x="409575" y="0"/>
                </a:moveTo>
                <a:cubicBezTo>
                  <a:pt x="635777" y="0"/>
                  <a:pt x="819150" y="183373"/>
                  <a:pt x="819150" y="409574"/>
                </a:cubicBezTo>
                <a:cubicBezTo>
                  <a:pt x="819150" y="635775"/>
                  <a:pt x="635777" y="819148"/>
                  <a:pt x="409575" y="819148"/>
                </a:cubicBezTo>
                <a:cubicBezTo>
                  <a:pt x="183373" y="819148"/>
                  <a:pt x="0" y="635775"/>
                  <a:pt x="0" y="409574"/>
                </a:cubicBezTo>
                <a:cubicBezTo>
                  <a:pt x="0" y="183373"/>
                  <a:pt x="183373" y="0"/>
                  <a:pt x="409575" y="0"/>
                </a:cubicBezTo>
                <a:close/>
              </a:path>
            </a:pathLst>
          </a:custGeom>
          <a:gradFill>
            <a:gsLst>
              <a:gs pos="0">
                <a:schemeClr val="tx1">
                  <a:alpha val="1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6" name="Freeform 12">
            <a:extLst>
              <a:ext uri="{FF2B5EF4-FFF2-40B4-BE49-F238E27FC236}">
                <a16:creationId xmlns:a16="http://schemas.microsoft.com/office/drawing/2014/main" id="{6B9499F8-7C07-45B5-B370-D18344095878}"/>
              </a:ext>
            </a:extLst>
          </p:cNvPr>
          <p:cNvSpPr>
            <a:spLocks noGrp="1"/>
          </p:cNvSpPr>
          <p:nvPr>
            <p:ph type="pic" sz="quarter" idx="20"/>
          </p:nvPr>
        </p:nvSpPr>
        <p:spPr>
          <a:xfrm>
            <a:off x="3480500" y="4778715"/>
            <a:ext cx="1027724" cy="1027722"/>
          </a:xfrm>
          <a:custGeom>
            <a:avLst/>
            <a:gdLst>
              <a:gd name="connsiteX0" fmla="*/ 409575 w 819150"/>
              <a:gd name="connsiteY0" fmla="*/ 0 h 819148"/>
              <a:gd name="connsiteX1" fmla="*/ 819150 w 819150"/>
              <a:gd name="connsiteY1" fmla="*/ 409574 h 819148"/>
              <a:gd name="connsiteX2" fmla="*/ 409575 w 819150"/>
              <a:gd name="connsiteY2" fmla="*/ 819148 h 819148"/>
              <a:gd name="connsiteX3" fmla="*/ 0 w 819150"/>
              <a:gd name="connsiteY3" fmla="*/ 409574 h 819148"/>
              <a:gd name="connsiteX4" fmla="*/ 409575 w 819150"/>
              <a:gd name="connsiteY4" fmla="*/ 0 h 81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48">
                <a:moveTo>
                  <a:pt x="409575" y="0"/>
                </a:moveTo>
                <a:cubicBezTo>
                  <a:pt x="635777" y="0"/>
                  <a:pt x="819150" y="183373"/>
                  <a:pt x="819150" y="409574"/>
                </a:cubicBezTo>
                <a:cubicBezTo>
                  <a:pt x="819150" y="635775"/>
                  <a:pt x="635777" y="819148"/>
                  <a:pt x="409575" y="819148"/>
                </a:cubicBezTo>
                <a:cubicBezTo>
                  <a:pt x="183373" y="819148"/>
                  <a:pt x="0" y="635775"/>
                  <a:pt x="0" y="409574"/>
                </a:cubicBezTo>
                <a:cubicBezTo>
                  <a:pt x="0" y="183373"/>
                  <a:pt x="183373" y="0"/>
                  <a:pt x="409575" y="0"/>
                </a:cubicBezTo>
                <a:close/>
              </a:path>
            </a:pathLst>
          </a:custGeom>
          <a:gradFill>
            <a:gsLst>
              <a:gs pos="0">
                <a:schemeClr val="tx1">
                  <a:alpha val="1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3" name="Picture Placeholder 12"/>
          <p:cNvSpPr>
            <a:spLocks noGrp="1"/>
          </p:cNvSpPr>
          <p:nvPr>
            <p:ph type="pic" sz="quarter" idx="16"/>
          </p:nvPr>
        </p:nvSpPr>
        <p:spPr>
          <a:xfrm>
            <a:off x="3100081" y="1966393"/>
            <a:ext cx="819150" cy="819148"/>
          </a:xfrm>
          <a:custGeom>
            <a:avLst/>
            <a:gdLst>
              <a:gd name="connsiteX0" fmla="*/ 409575 w 819150"/>
              <a:gd name="connsiteY0" fmla="*/ 0 h 819148"/>
              <a:gd name="connsiteX1" fmla="*/ 819150 w 819150"/>
              <a:gd name="connsiteY1" fmla="*/ 409574 h 819148"/>
              <a:gd name="connsiteX2" fmla="*/ 409575 w 819150"/>
              <a:gd name="connsiteY2" fmla="*/ 819148 h 819148"/>
              <a:gd name="connsiteX3" fmla="*/ 0 w 819150"/>
              <a:gd name="connsiteY3" fmla="*/ 409574 h 819148"/>
              <a:gd name="connsiteX4" fmla="*/ 409575 w 819150"/>
              <a:gd name="connsiteY4" fmla="*/ 0 h 81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48">
                <a:moveTo>
                  <a:pt x="409575" y="0"/>
                </a:moveTo>
                <a:cubicBezTo>
                  <a:pt x="635777" y="0"/>
                  <a:pt x="819150" y="183373"/>
                  <a:pt x="819150" y="409574"/>
                </a:cubicBezTo>
                <a:cubicBezTo>
                  <a:pt x="819150" y="635775"/>
                  <a:pt x="635777" y="819148"/>
                  <a:pt x="409575" y="819148"/>
                </a:cubicBezTo>
                <a:cubicBezTo>
                  <a:pt x="183373" y="819148"/>
                  <a:pt x="0" y="635775"/>
                  <a:pt x="0" y="409574"/>
                </a:cubicBezTo>
                <a:cubicBezTo>
                  <a:pt x="0" y="183373"/>
                  <a:pt x="183373" y="0"/>
                  <a:pt x="409575" y="0"/>
                </a:cubicBezTo>
                <a:close/>
              </a:path>
            </a:pathLst>
          </a:custGeom>
          <a:gradFill>
            <a:gsLst>
              <a:gs pos="0">
                <a:schemeClr val="tx1">
                  <a:alpha val="1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5" name="Freeform 12">
            <a:extLst>
              <a:ext uri="{FF2B5EF4-FFF2-40B4-BE49-F238E27FC236}">
                <a16:creationId xmlns:a16="http://schemas.microsoft.com/office/drawing/2014/main" id="{44E1D5CA-05CE-4A56-BEE4-9F6B7EAD9FD0}"/>
              </a:ext>
            </a:extLst>
          </p:cNvPr>
          <p:cNvSpPr>
            <a:spLocks noGrp="1"/>
          </p:cNvSpPr>
          <p:nvPr>
            <p:ph type="pic" sz="quarter" idx="19"/>
          </p:nvPr>
        </p:nvSpPr>
        <p:spPr>
          <a:xfrm>
            <a:off x="5739427" y="4809672"/>
            <a:ext cx="687750" cy="687748"/>
          </a:xfrm>
          <a:custGeom>
            <a:avLst/>
            <a:gdLst>
              <a:gd name="connsiteX0" fmla="*/ 409575 w 819150"/>
              <a:gd name="connsiteY0" fmla="*/ 0 h 819148"/>
              <a:gd name="connsiteX1" fmla="*/ 819150 w 819150"/>
              <a:gd name="connsiteY1" fmla="*/ 409574 h 819148"/>
              <a:gd name="connsiteX2" fmla="*/ 409575 w 819150"/>
              <a:gd name="connsiteY2" fmla="*/ 819148 h 819148"/>
              <a:gd name="connsiteX3" fmla="*/ 0 w 819150"/>
              <a:gd name="connsiteY3" fmla="*/ 409574 h 819148"/>
              <a:gd name="connsiteX4" fmla="*/ 409575 w 819150"/>
              <a:gd name="connsiteY4" fmla="*/ 0 h 81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48">
                <a:moveTo>
                  <a:pt x="409575" y="0"/>
                </a:moveTo>
                <a:cubicBezTo>
                  <a:pt x="635777" y="0"/>
                  <a:pt x="819150" y="183373"/>
                  <a:pt x="819150" y="409574"/>
                </a:cubicBezTo>
                <a:cubicBezTo>
                  <a:pt x="819150" y="635775"/>
                  <a:pt x="635777" y="819148"/>
                  <a:pt x="409575" y="819148"/>
                </a:cubicBezTo>
                <a:cubicBezTo>
                  <a:pt x="183373" y="819148"/>
                  <a:pt x="0" y="635775"/>
                  <a:pt x="0" y="409574"/>
                </a:cubicBezTo>
                <a:cubicBezTo>
                  <a:pt x="0" y="183373"/>
                  <a:pt x="183373" y="0"/>
                  <a:pt x="409575" y="0"/>
                </a:cubicBezTo>
                <a:close/>
              </a:path>
            </a:pathLst>
          </a:custGeom>
          <a:gradFill>
            <a:gsLst>
              <a:gs pos="0">
                <a:schemeClr val="tx1">
                  <a:alpha val="1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8" name="Freeform 12">
            <a:extLst>
              <a:ext uri="{FF2B5EF4-FFF2-40B4-BE49-F238E27FC236}">
                <a16:creationId xmlns:a16="http://schemas.microsoft.com/office/drawing/2014/main" id="{98A79154-25D0-49A0-AAF9-8C5222027342}"/>
              </a:ext>
            </a:extLst>
          </p:cNvPr>
          <p:cNvSpPr>
            <a:spLocks noGrp="1"/>
          </p:cNvSpPr>
          <p:nvPr>
            <p:ph type="pic" sz="quarter" idx="17"/>
          </p:nvPr>
        </p:nvSpPr>
        <p:spPr>
          <a:xfrm>
            <a:off x="7911956" y="1449119"/>
            <a:ext cx="1111542" cy="1111540"/>
          </a:xfrm>
          <a:custGeom>
            <a:avLst/>
            <a:gdLst>
              <a:gd name="connsiteX0" fmla="*/ 409575 w 819150"/>
              <a:gd name="connsiteY0" fmla="*/ 0 h 819148"/>
              <a:gd name="connsiteX1" fmla="*/ 819150 w 819150"/>
              <a:gd name="connsiteY1" fmla="*/ 409574 h 819148"/>
              <a:gd name="connsiteX2" fmla="*/ 409575 w 819150"/>
              <a:gd name="connsiteY2" fmla="*/ 819148 h 819148"/>
              <a:gd name="connsiteX3" fmla="*/ 0 w 819150"/>
              <a:gd name="connsiteY3" fmla="*/ 409574 h 819148"/>
              <a:gd name="connsiteX4" fmla="*/ 409575 w 819150"/>
              <a:gd name="connsiteY4" fmla="*/ 0 h 81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48">
                <a:moveTo>
                  <a:pt x="409575" y="0"/>
                </a:moveTo>
                <a:cubicBezTo>
                  <a:pt x="635777" y="0"/>
                  <a:pt x="819150" y="183373"/>
                  <a:pt x="819150" y="409574"/>
                </a:cubicBezTo>
                <a:cubicBezTo>
                  <a:pt x="819150" y="635775"/>
                  <a:pt x="635777" y="819148"/>
                  <a:pt x="409575" y="819148"/>
                </a:cubicBezTo>
                <a:cubicBezTo>
                  <a:pt x="183373" y="819148"/>
                  <a:pt x="0" y="635775"/>
                  <a:pt x="0" y="409574"/>
                </a:cubicBezTo>
                <a:cubicBezTo>
                  <a:pt x="0" y="183373"/>
                  <a:pt x="183373" y="0"/>
                  <a:pt x="409575" y="0"/>
                </a:cubicBezTo>
                <a:close/>
              </a:path>
            </a:pathLst>
          </a:custGeom>
          <a:gradFill>
            <a:gsLst>
              <a:gs pos="0">
                <a:schemeClr val="tx1">
                  <a:alpha val="1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
        <p:nvSpPr>
          <p:cNvPr id="14" name="Freeform 12">
            <a:extLst>
              <a:ext uri="{FF2B5EF4-FFF2-40B4-BE49-F238E27FC236}">
                <a16:creationId xmlns:a16="http://schemas.microsoft.com/office/drawing/2014/main" id="{18A70E1C-4613-441F-9493-BFACCD8BC448}"/>
              </a:ext>
            </a:extLst>
          </p:cNvPr>
          <p:cNvSpPr>
            <a:spLocks noGrp="1"/>
          </p:cNvSpPr>
          <p:nvPr>
            <p:ph type="pic" sz="quarter" idx="18"/>
          </p:nvPr>
        </p:nvSpPr>
        <p:spPr>
          <a:xfrm>
            <a:off x="8319176" y="3940661"/>
            <a:ext cx="825008" cy="825006"/>
          </a:xfrm>
          <a:custGeom>
            <a:avLst/>
            <a:gdLst>
              <a:gd name="connsiteX0" fmla="*/ 409575 w 819150"/>
              <a:gd name="connsiteY0" fmla="*/ 0 h 819148"/>
              <a:gd name="connsiteX1" fmla="*/ 819150 w 819150"/>
              <a:gd name="connsiteY1" fmla="*/ 409574 h 819148"/>
              <a:gd name="connsiteX2" fmla="*/ 409575 w 819150"/>
              <a:gd name="connsiteY2" fmla="*/ 819148 h 819148"/>
              <a:gd name="connsiteX3" fmla="*/ 0 w 819150"/>
              <a:gd name="connsiteY3" fmla="*/ 409574 h 819148"/>
              <a:gd name="connsiteX4" fmla="*/ 409575 w 819150"/>
              <a:gd name="connsiteY4" fmla="*/ 0 h 819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48">
                <a:moveTo>
                  <a:pt x="409575" y="0"/>
                </a:moveTo>
                <a:cubicBezTo>
                  <a:pt x="635777" y="0"/>
                  <a:pt x="819150" y="183373"/>
                  <a:pt x="819150" y="409574"/>
                </a:cubicBezTo>
                <a:cubicBezTo>
                  <a:pt x="819150" y="635775"/>
                  <a:pt x="635777" y="819148"/>
                  <a:pt x="409575" y="819148"/>
                </a:cubicBezTo>
                <a:cubicBezTo>
                  <a:pt x="183373" y="819148"/>
                  <a:pt x="0" y="635775"/>
                  <a:pt x="0" y="409574"/>
                </a:cubicBezTo>
                <a:cubicBezTo>
                  <a:pt x="0" y="183373"/>
                  <a:pt x="183373" y="0"/>
                  <a:pt x="409575" y="0"/>
                </a:cubicBezTo>
                <a:close/>
              </a:path>
            </a:pathLst>
          </a:custGeom>
          <a:gradFill>
            <a:gsLst>
              <a:gs pos="0">
                <a:schemeClr val="tx1">
                  <a:alpha val="1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84103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400"/>
                                  </p:stCondLst>
                                  <p:childTnLst>
                                    <p:set>
                                      <p:cBhvr>
                                        <p:cTn id="6" dur="1" fill="hold">
                                          <p:stCondLst>
                                            <p:cond delay="0"/>
                                          </p:stCondLst>
                                        </p:cTn>
                                        <p:tgtEl>
                                          <p:spTgt spid="18"/>
                                        </p:tgtEl>
                                        <p:attrNameLst>
                                          <p:attrName>style.visibility</p:attrName>
                                        </p:attrNameLst>
                                      </p:cBhvr>
                                      <p:to>
                                        <p:strVal val="visible"/>
                                      </p:to>
                                    </p:set>
                                    <p:animEffect transition="in" filter="circle(out)">
                                      <p:cBhvr>
                                        <p:cTn id="7" dur="500"/>
                                        <p:tgtEl>
                                          <p:spTgt spid="18"/>
                                        </p:tgtEl>
                                      </p:cBhvr>
                                    </p:animEffect>
                                  </p:childTnLst>
                                </p:cTn>
                              </p:par>
                              <p:par>
                                <p:cTn id="8" presetID="22" presetClass="entr" presetSubtype="8" fill="hold" grpId="0" nodeType="withEffect">
                                  <p:stCondLst>
                                    <p:cond delay="80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6" presetClass="emph" presetSubtype="0" accel="50000" decel="50000" autoRev="1" fill="hold" grpId="1" nodeType="withEffect">
                                  <p:stCondLst>
                                    <p:cond delay="800"/>
                                  </p:stCondLst>
                                  <p:childTnLst>
                                    <p:animScale>
                                      <p:cBhvr>
                                        <p:cTn id="12" dur="500" fill="hold"/>
                                        <p:tgtEl>
                                          <p:spTgt spid="8"/>
                                        </p:tgtEl>
                                      </p:cBhvr>
                                      <p:by x="105000" y="105000"/>
                                    </p:animScale>
                                  </p:childTnLst>
                                </p:cTn>
                              </p:par>
                              <p:par>
                                <p:cTn id="13" presetID="22" presetClass="entr" presetSubtype="8" fill="hold" grpId="0" nodeType="withEffect">
                                  <p:stCondLst>
                                    <p:cond delay="110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6" presetClass="emph" presetSubtype="0" accel="50000" decel="50000" autoRev="1" fill="hold" grpId="1" nodeType="withEffect">
                                  <p:stCondLst>
                                    <p:cond delay="1100"/>
                                  </p:stCondLst>
                                  <p:childTnLst>
                                    <p:animScale>
                                      <p:cBhvr>
                                        <p:cTn id="17" dur="500" fill="hold"/>
                                        <p:tgtEl>
                                          <p:spTgt spid="14"/>
                                        </p:tgtEl>
                                      </p:cBhvr>
                                      <p:by x="105000" y="105000"/>
                                    </p:animScale>
                                  </p:childTnLst>
                                </p:cTn>
                              </p:par>
                              <p:par>
                                <p:cTn id="18" presetID="22" presetClass="entr" presetSubtype="8" fill="hold" grpId="0" nodeType="withEffect">
                                  <p:stCondLst>
                                    <p:cond delay="140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6" presetClass="emph" presetSubtype="0" accel="50000" decel="50000" autoRev="1" fill="hold" grpId="1" nodeType="withEffect">
                                  <p:stCondLst>
                                    <p:cond delay="1400"/>
                                  </p:stCondLst>
                                  <p:childTnLst>
                                    <p:animScale>
                                      <p:cBhvr>
                                        <p:cTn id="22" dur="500" fill="hold"/>
                                        <p:tgtEl>
                                          <p:spTgt spid="15"/>
                                        </p:tgtEl>
                                      </p:cBhvr>
                                      <p:by x="105000" y="105000"/>
                                    </p:animScale>
                                  </p:childTnLst>
                                </p:cTn>
                              </p:par>
                              <p:par>
                                <p:cTn id="23" presetID="22" presetClass="entr" presetSubtype="8" fill="hold" grpId="0" nodeType="withEffect">
                                  <p:stCondLst>
                                    <p:cond delay="180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6" presetClass="emph" presetSubtype="0" accel="50000" decel="50000" autoRev="1" fill="hold" grpId="1" nodeType="withEffect">
                                  <p:stCondLst>
                                    <p:cond delay="1800"/>
                                  </p:stCondLst>
                                  <p:childTnLst>
                                    <p:animScale>
                                      <p:cBhvr>
                                        <p:cTn id="27" dur="500" fill="hold"/>
                                        <p:tgtEl>
                                          <p:spTgt spid="16"/>
                                        </p:tgtEl>
                                      </p:cBhvr>
                                      <p:by x="105000" y="105000"/>
                                    </p:animScale>
                                  </p:childTnLst>
                                </p:cTn>
                              </p:par>
                              <p:par>
                                <p:cTn id="28" presetID="22" presetClass="entr" presetSubtype="8" fill="hold" grpId="0" nodeType="withEffect">
                                  <p:stCondLst>
                                    <p:cond delay="210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6" presetClass="emph" presetSubtype="0" accel="50000" decel="50000" autoRev="1" fill="hold" grpId="1" nodeType="withEffect">
                                  <p:stCondLst>
                                    <p:cond delay="2100"/>
                                  </p:stCondLst>
                                  <p:childTnLst>
                                    <p:animScale>
                                      <p:cBhvr>
                                        <p:cTn id="32" dur="500"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P spid="16" grpId="1" animBg="1"/>
      <p:bldP spid="13" grpId="0" animBg="1"/>
      <p:bldP spid="13" grpId="1" animBg="1"/>
      <p:bldP spid="15" grpId="0" animBg="1"/>
      <p:bldP spid="15" grpId="1" animBg="1"/>
      <p:bldP spid="8" grpId="0" animBg="1"/>
      <p:bldP spid="8" grpId="1" animBg="1"/>
      <p:bldP spid="14" grpId="0" animBg="1"/>
      <p:bldP spid="14"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F8D1B-34CD-4C17-AE3F-4F6463E95DEF}"/>
              </a:ext>
            </a:extLst>
          </p:cNvPr>
          <p:cNvSpPr>
            <a:spLocks noGrp="1"/>
          </p:cNvSpPr>
          <p:nvPr>
            <p:ph type="title"/>
          </p:nvPr>
        </p:nvSpPr>
        <p:spPr>
          <a:xfrm>
            <a:off x="2028825" y="946702"/>
            <a:ext cx="4067176" cy="1249845"/>
          </a:xfrm>
        </p:spPr>
        <p:txBody>
          <a:bodyPr/>
          <a:lstStyle/>
          <a:p>
            <a:r>
              <a:rPr lang="en-US"/>
              <a:t>Click to edit Master title style</a:t>
            </a:r>
          </a:p>
        </p:txBody>
      </p:sp>
    </p:spTree>
    <p:extLst>
      <p:ext uri="{BB962C8B-B14F-4D97-AF65-F5344CB8AC3E}">
        <p14:creationId xmlns:p14="http://schemas.microsoft.com/office/powerpoint/2010/main" val="312319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5" y="946702"/>
            <a:ext cx="4067176" cy="2002975"/>
          </a:xfrm>
        </p:spPr>
        <p:txBody>
          <a:bodyPr/>
          <a:lstStyle/>
          <a:p>
            <a:r>
              <a:rPr lang="en-US" dirty="0"/>
              <a:t>Click to edit Master title style</a:t>
            </a:r>
          </a:p>
        </p:txBody>
      </p:sp>
    </p:spTree>
    <p:extLst>
      <p:ext uri="{BB962C8B-B14F-4D97-AF65-F5344CB8AC3E}">
        <p14:creationId xmlns:p14="http://schemas.microsoft.com/office/powerpoint/2010/main" val="413602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6" name="Title 5"/>
          <p:cNvSpPr>
            <a:spLocks noGrp="1"/>
          </p:cNvSpPr>
          <p:nvPr>
            <p:ph type="title"/>
          </p:nvPr>
        </p:nvSpPr>
        <p:spPr>
          <a:xfrm>
            <a:off x="2028825" y="946703"/>
            <a:ext cx="4067176" cy="1244048"/>
          </a:xfrm>
        </p:spPr>
        <p:txBody>
          <a:bodyPr/>
          <a:lstStyle/>
          <a:p>
            <a:r>
              <a:rPr lang="en-US" dirty="0"/>
              <a:t>Click to edit Master title style</a:t>
            </a:r>
          </a:p>
        </p:txBody>
      </p:sp>
      <p:sp>
        <p:nvSpPr>
          <p:cNvPr id="7" name="Picture Placeholder 8">
            <a:extLst>
              <a:ext uri="{FF2B5EF4-FFF2-40B4-BE49-F238E27FC236}">
                <a16:creationId xmlns:a16="http://schemas.microsoft.com/office/drawing/2014/main" id="{9BD965C5-9D43-4EA7-9B41-EB8E52F9387E}"/>
              </a:ext>
            </a:extLst>
          </p:cNvPr>
          <p:cNvSpPr>
            <a:spLocks noGrp="1"/>
          </p:cNvSpPr>
          <p:nvPr>
            <p:ph type="pic" sz="quarter" idx="12"/>
          </p:nvPr>
        </p:nvSpPr>
        <p:spPr>
          <a:xfrm>
            <a:off x="7696200" y="0"/>
            <a:ext cx="4495800" cy="6858000"/>
          </a:xfrm>
          <a:prstGeom prst="rect">
            <a:avLst/>
          </a:prstGeom>
          <a:gradFill>
            <a:gsLst>
              <a:gs pos="0">
                <a:schemeClr val="tx1">
                  <a:alpha val="40000"/>
                </a:schemeClr>
              </a:gs>
              <a:gs pos="99000">
                <a:schemeClr val="tx1">
                  <a:alpha val="20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62002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0"/>
                                  </p:stCondLst>
                                  <p:childTnLst>
                                    <p:animScale>
                                      <p:cBhvr>
                                        <p:cTn id="9" dur="500"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101840" y="946702"/>
            <a:ext cx="4079681" cy="1249845"/>
          </a:xfrm>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8824" y="946702"/>
            <a:ext cx="9152697" cy="1249845"/>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2028824" y="2514600"/>
            <a:ext cx="9152698"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r>
              <a:rPr lang="en-US" dirty="0"/>
              <a:t>Write here subtitle</a:t>
            </a:r>
          </a:p>
          <a:p>
            <a:pPr lvl="2"/>
            <a:r>
              <a:rPr lang="en-US" dirty="0"/>
              <a:t>Write here text</a:t>
            </a:r>
          </a:p>
          <a:p>
            <a:pPr lvl="3"/>
            <a:r>
              <a:rPr lang="en-US" dirty="0"/>
              <a:t>Write here text</a:t>
            </a:r>
          </a:p>
          <a:p>
            <a:pPr lvl="4"/>
            <a:r>
              <a:rPr lang="en-US" dirty="0"/>
              <a:t>Write here text </a:t>
            </a:r>
          </a:p>
        </p:txBody>
      </p:sp>
      <p:sp>
        <p:nvSpPr>
          <p:cNvPr id="14" name="Rectangle 13"/>
          <p:cNvSpPr/>
          <p:nvPr userDrawn="1"/>
        </p:nvSpPr>
        <p:spPr>
          <a:xfrm>
            <a:off x="0" y="6291470"/>
            <a:ext cx="1003853" cy="5665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a:off x="315367" y="3389244"/>
            <a:ext cx="4021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315367" y="3468757"/>
            <a:ext cx="2010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Slide Number Placeholder 24"/>
          <p:cNvSpPr txBox="1">
            <a:spLocks/>
          </p:cNvSpPr>
          <p:nvPr userDrawn="1"/>
        </p:nvSpPr>
        <p:spPr>
          <a:xfrm>
            <a:off x="0" y="6376228"/>
            <a:ext cx="1003852" cy="365125"/>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chemeClr val="tx1"/>
                </a:solidFill>
                <a:latin typeface="Open Sans SemiBold" charset="0"/>
                <a:ea typeface="Open Sans SemiBold" charset="0"/>
                <a:cs typeface="Open Sans SemiBold" charset="0"/>
              </a:rPr>
              <a:pPr algn="ctr"/>
              <a:t>‹#›</a:t>
            </a:fld>
            <a:endParaRPr lang="en-US" sz="800" b="1" i="0" dirty="0">
              <a:solidFill>
                <a:schemeClr val="tx1"/>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32" r:id="rId1"/>
    <p:sldLayoutId id="2147484180" r:id="rId2"/>
    <p:sldLayoutId id="2147484033" r:id="rId3"/>
    <p:sldLayoutId id="2147484177" r:id="rId4"/>
    <p:sldLayoutId id="2147484175" r:id="rId5"/>
    <p:sldLayoutId id="2147484075" r:id="rId6"/>
    <p:sldLayoutId id="2147484108" r:id="rId7"/>
    <p:sldLayoutId id="2147484181" r:id="rId8"/>
    <p:sldLayoutId id="2147484050" r:id="rId9"/>
    <p:sldLayoutId id="2147484116" r:id="rId10"/>
    <p:sldLayoutId id="2147484173" r:id="rId11"/>
    <p:sldLayoutId id="2147484176" r:id="rId12"/>
    <p:sldLayoutId id="214748417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3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50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0-#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1" decel="5000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000" fill="hold"/>
                                        <p:tgtEl>
                                          <p:spTgt spid="2"/>
                                        </p:tgtEl>
                                        <p:attrNameLst>
                                          <p:attrName>ppt_x</p:attrName>
                                        </p:attrNameLst>
                                      </p:cBhvr>
                                      <p:tavLst>
                                        <p:tav tm="0">
                                          <p:val>
                                            <p:strVal val="#ppt_x"/>
                                          </p:val>
                                        </p:tav>
                                        <p:tav tm="100000">
                                          <p:val>
                                            <p:strVal val="#ppt_x"/>
                                          </p:val>
                                        </p:tav>
                                      </p:tavLst>
                                    </p:anim>
                                    <p:anim calcmode="lin" valueType="num">
                                      <p:cBhvr additive="base">
                                        <p:cTn id="16"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hdr="0" ftr="0" dt="0"/>
  <p:txStyles>
    <p:titleStyle>
      <a:lvl1pPr algn="l" defTabSz="914318" rtl="0" eaLnBrk="1" latinLnBrk="0" hangingPunct="1">
        <a:lnSpc>
          <a:spcPct val="80000"/>
        </a:lnSpc>
        <a:spcBef>
          <a:spcPct val="0"/>
        </a:spcBef>
        <a:buNone/>
        <a:defRPr sz="3600" b="1" i="0" kern="1200" spc="-100" baseline="0">
          <a:solidFill>
            <a:schemeClr val="tx1"/>
          </a:solidFill>
          <a:latin typeface="+mj-lt"/>
          <a:ea typeface="Montserrat" charset="0"/>
          <a:cs typeface="Montserrat"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4" orient="horz" pos="346" userDrawn="1">
          <p15:clr>
            <a:srgbClr val="F26B43"/>
          </p15:clr>
        </p15:guide>
        <p15:guide id="27" orient="horz" pos="3952" userDrawn="1">
          <p15:clr>
            <a:srgbClr val="F26B43"/>
          </p15:clr>
        </p15:guide>
        <p15:guide id="28" pos="642" userDrawn="1">
          <p15:clr>
            <a:srgbClr val="F26B43"/>
          </p15:clr>
        </p15:guide>
        <p15:guide id="29" pos="7038" userDrawn="1">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userDrawn="1">
          <p15:clr>
            <a:srgbClr val="F26B43"/>
          </p15:clr>
        </p15:guide>
        <p15:guide id="51" orient="horz" pos="70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8824" y="946702"/>
            <a:ext cx="9152697" cy="1249845"/>
          </a:xfrm>
          <a:prstGeom prst="rect">
            <a:avLst/>
          </a:prstGeom>
          <a:effectLst/>
        </p:spPr>
        <p:txBody>
          <a:bodyPr vert="horz" lIns="0" tIns="192024" rIns="0" bIns="0" rtlCol="0" anchor="t" anchorCtr="0">
            <a:noAutofit/>
          </a:bodyPr>
          <a:lstStyle/>
          <a:p>
            <a:r>
              <a:rPr lang="en-US" dirty="0"/>
              <a:t>Your title here</a:t>
            </a:r>
          </a:p>
        </p:txBody>
      </p:sp>
      <p:sp>
        <p:nvSpPr>
          <p:cNvPr id="3" name="Текст 2"/>
          <p:cNvSpPr>
            <a:spLocks noGrp="1"/>
          </p:cNvSpPr>
          <p:nvPr>
            <p:ph type="body" idx="1"/>
          </p:nvPr>
        </p:nvSpPr>
        <p:spPr>
          <a:xfrm>
            <a:off x="2028824" y="2514600"/>
            <a:ext cx="9152698"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r>
              <a:rPr lang="en-US" dirty="0"/>
              <a:t>Write here subtitle</a:t>
            </a:r>
          </a:p>
          <a:p>
            <a:pPr lvl="2"/>
            <a:r>
              <a:rPr lang="en-US" dirty="0"/>
              <a:t>Write here text</a:t>
            </a:r>
          </a:p>
          <a:p>
            <a:pPr lvl="3"/>
            <a:r>
              <a:rPr lang="en-US" dirty="0"/>
              <a:t>Write here text</a:t>
            </a:r>
          </a:p>
          <a:p>
            <a:pPr lvl="4"/>
            <a:r>
              <a:rPr lang="en-US" dirty="0"/>
              <a:t>Write here text </a:t>
            </a:r>
          </a:p>
        </p:txBody>
      </p:sp>
      <p:sp>
        <p:nvSpPr>
          <p:cNvPr id="14" name="Rectangle 13"/>
          <p:cNvSpPr/>
          <p:nvPr userDrawn="1"/>
        </p:nvSpPr>
        <p:spPr>
          <a:xfrm>
            <a:off x="11181521" y="6291470"/>
            <a:ext cx="1003853" cy="5665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userDrawn="1"/>
        </p:nvSpPr>
        <p:spPr>
          <a:xfrm rot="16200000">
            <a:off x="11355380" y="378755"/>
            <a:ext cx="625492" cy="230832"/>
          </a:xfrm>
          <a:prstGeom prst="rect">
            <a:avLst/>
          </a:prstGeom>
          <a:noFill/>
        </p:spPr>
        <p:txBody>
          <a:bodyPr wrap="none" rtlCol="0">
            <a:spAutoFit/>
          </a:bodyPr>
          <a:lstStyle/>
          <a:p>
            <a:pPr algn="l"/>
            <a:r>
              <a:rPr lang="en-US" sz="900" b="1" i="0" dirty="0">
                <a:solidFill>
                  <a:schemeClr val="tx1"/>
                </a:solidFill>
                <a:latin typeface="Montserrat SemiBold" charset="0"/>
                <a:ea typeface="Montserrat SemiBold" charset="0"/>
                <a:cs typeface="Montserrat SemiBold" charset="0"/>
              </a:rPr>
              <a:t>voodoo</a:t>
            </a:r>
          </a:p>
        </p:txBody>
      </p:sp>
      <p:cxnSp>
        <p:nvCxnSpPr>
          <p:cNvPr id="18" name="Straight Connector 17"/>
          <p:cNvCxnSpPr/>
          <p:nvPr userDrawn="1"/>
        </p:nvCxnSpPr>
        <p:spPr>
          <a:xfrm>
            <a:off x="11496888" y="3389244"/>
            <a:ext cx="4021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1697939" y="3468757"/>
            <a:ext cx="2010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Slide Number Placeholder 24"/>
          <p:cNvSpPr txBox="1">
            <a:spLocks/>
          </p:cNvSpPr>
          <p:nvPr userDrawn="1"/>
        </p:nvSpPr>
        <p:spPr>
          <a:xfrm>
            <a:off x="11181521" y="6376228"/>
            <a:ext cx="1003852" cy="365125"/>
          </a:xfrm>
          <a:prstGeom prst="rect">
            <a:avLst/>
          </a:prstGeom>
        </p:spPr>
        <p:txBody>
          <a:bodyPr vert="horz" lIns="91440" tIns="45720" rIns="91440" bIns="45720" rtlCol="0" anchor="ctr"/>
          <a:lstStyle>
            <a:defPPr>
              <a:defRPr lang="en-US"/>
            </a:defPPr>
            <a:lvl1pPr marL="0" algn="r" defTabSz="914330" rtl="0" eaLnBrk="1" latinLnBrk="0" hangingPunct="1">
              <a:defRPr sz="1200" kern="1200">
                <a:solidFill>
                  <a:schemeClr val="tx1">
                    <a:tint val="75000"/>
                  </a:schemeClr>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algn="ctr"/>
            <a:fld id="{36C48702-E445-134E-B960-6F692773524F}" type="slidenum">
              <a:rPr lang="en-US" sz="800" b="1" i="0" smtClean="0">
                <a:solidFill>
                  <a:schemeClr val="tx1"/>
                </a:solidFill>
                <a:latin typeface="Open Sans SemiBold" charset="0"/>
                <a:ea typeface="Open Sans SemiBold" charset="0"/>
                <a:cs typeface="Open Sans SemiBold" charset="0"/>
              </a:rPr>
              <a:pPr algn="ctr"/>
              <a:t>‹#›</a:t>
            </a:fld>
            <a:endParaRPr lang="en-US" sz="800" b="1" i="0" dirty="0">
              <a:solidFill>
                <a:schemeClr val="tx1"/>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130058543"/>
      </p:ext>
    </p:extLst>
  </p:cSld>
  <p:clrMap bg1="lt1" tx1="dk1" bg2="lt2" tx2="dk2" accent1="accent1" accent2="accent2" accent3="accent3" accent4="accent4" accent5="accent5" accent6="accent6" hlink="hlink" folHlink="folHlink"/>
  <p:sldLayoutIdLst>
    <p:sldLayoutId id="2147484036" r:id="rId1"/>
    <p:sldLayoutId id="2147484178"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decel="50000" fill="hold" nodeType="withEffect">
                                  <p:stCondLst>
                                    <p:cond delay="3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decel="50000"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1" decel="50000" fill="hold" grpId="0" nodeType="withEffect">
                                  <p:stCondLst>
                                    <p:cond delay="5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6" grpId="1"/>
    </p:bldLst>
  </p:timing>
  <p:hf hdr="0" ftr="0" dt="0"/>
  <p:txStyles>
    <p:titleStyle>
      <a:lvl1pPr algn="l" defTabSz="914318" rtl="0" eaLnBrk="1" latinLnBrk="0" hangingPunct="1">
        <a:lnSpc>
          <a:spcPct val="80000"/>
        </a:lnSpc>
        <a:spcBef>
          <a:spcPct val="0"/>
        </a:spcBef>
        <a:buNone/>
        <a:defRPr sz="3600" b="1" i="0" kern="1200" spc="-151" baseline="0">
          <a:solidFill>
            <a:schemeClr val="tx1"/>
          </a:solidFill>
          <a:latin typeface="Arial" panose="020B0604020202020204" pitchFamily="34" charset="0"/>
          <a:ea typeface="Arial" panose="020B0604020202020204" pitchFamily="34" charset="0"/>
          <a:cs typeface="Arial" panose="020B0604020202020204" pitchFamily="34" charset="0"/>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kern="1200">
          <a:solidFill>
            <a:schemeClr val="tx1"/>
          </a:solidFill>
          <a:latin typeface="+mn-lt"/>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800" kern="1200">
          <a:solidFill>
            <a:schemeClr val="tx1"/>
          </a:solidFill>
          <a:latin typeface="+mn-lt"/>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14" orient="horz" pos="346">
          <p15:clr>
            <a:srgbClr val="F26B43"/>
          </p15:clr>
        </p15:guide>
        <p15:guide id="27" orient="horz" pos="3952">
          <p15:clr>
            <a:srgbClr val="F26B43"/>
          </p15:clr>
        </p15:guide>
        <p15:guide id="28" pos="642">
          <p15:clr>
            <a:srgbClr val="F26B43"/>
          </p15:clr>
        </p15:guide>
        <p15:guide id="29" pos="7038">
          <p15:clr>
            <a:srgbClr val="F26B43"/>
          </p15:clr>
        </p15:guide>
        <p15:guide id="44">
          <p15:clr>
            <a:srgbClr val="F26B43"/>
          </p15:clr>
        </p15:guide>
        <p15:guide id="45" pos="7680">
          <p15:clr>
            <a:srgbClr val="F26B43"/>
          </p15:clr>
        </p15:guide>
        <p15:guide id="46" orient="horz">
          <p15:clr>
            <a:srgbClr val="F26B43"/>
          </p15:clr>
        </p15:guide>
        <p15:guide id="47" orient="horz" pos="4320">
          <p15:clr>
            <a:srgbClr val="F26B43"/>
          </p15:clr>
        </p15:guide>
        <p15:guide id="48" pos="1277">
          <p15:clr>
            <a:srgbClr val="F26B43"/>
          </p15:clr>
        </p15:guide>
        <p15:guide id="51" orient="horz" pos="709">
          <p15:clr>
            <a:srgbClr val="F26B43"/>
          </p15:clr>
        </p15:guide>
        <p15:guide id="52" pos="1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15.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0C858"/>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686471" y="1206882"/>
            <a:ext cx="7323657" cy="2222118"/>
          </a:xfrm>
        </p:spPr>
        <p:txBody>
          <a:bodyPr/>
          <a:lstStyle/>
          <a:p>
            <a:pPr algn="l"/>
            <a:r>
              <a:rPr lang="en-US" sz="5400" dirty="0">
                <a:solidFill>
                  <a:schemeClr val="bg2"/>
                </a:solidFill>
                <a:latin typeface="Arial" panose="020B0604020202020204" pitchFamily="34" charset="0"/>
                <a:cs typeface="Arial" panose="020B0604020202020204" pitchFamily="34" charset="0"/>
              </a:rPr>
              <a:t>Regional Rural Revitalization “R3”</a:t>
            </a:r>
            <a:br>
              <a:rPr lang="en-US" sz="5400" dirty="0">
                <a:solidFill>
                  <a:schemeClr val="bg2"/>
                </a:solidFill>
                <a:latin typeface="Arial" panose="020B0604020202020204" pitchFamily="34" charset="0"/>
                <a:cs typeface="Arial" panose="020B0604020202020204" pitchFamily="34" charset="0"/>
              </a:rPr>
            </a:br>
            <a:r>
              <a:rPr lang="en-US" sz="2400" dirty="0">
                <a:solidFill>
                  <a:schemeClr val="bg2"/>
                </a:solidFill>
                <a:latin typeface="Arial" panose="020B0604020202020204" pitchFamily="34" charset="0"/>
                <a:cs typeface="Arial" panose="020B0604020202020204" pitchFamily="34" charset="0"/>
              </a:rPr>
              <a:t>A Model for Shared Prosperity</a:t>
            </a:r>
          </a:p>
        </p:txBody>
      </p:sp>
      <p:pic>
        <p:nvPicPr>
          <p:cNvPr id="3" name="Picture 2" descr="Logo, company name&#10;&#10;Description automatically generated">
            <a:extLst>
              <a:ext uri="{FF2B5EF4-FFF2-40B4-BE49-F238E27FC236}">
                <a16:creationId xmlns:a16="http://schemas.microsoft.com/office/drawing/2014/main" id="{1712442E-C7E1-4C86-B12E-8C22B0951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093" y="3538308"/>
            <a:ext cx="1423222" cy="1871537"/>
          </a:xfrm>
          <a:prstGeom prst="rect">
            <a:avLst/>
          </a:prstGeom>
        </p:spPr>
      </p:pic>
      <p:pic>
        <p:nvPicPr>
          <p:cNvPr id="7" name="Picture 6" descr="Logo&#10;&#10;Description automatically generated">
            <a:extLst>
              <a:ext uri="{FF2B5EF4-FFF2-40B4-BE49-F238E27FC236}">
                <a16:creationId xmlns:a16="http://schemas.microsoft.com/office/drawing/2014/main" id="{0F9D9F48-9C6C-48F1-880C-EF29A2415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6502" y="3538308"/>
            <a:ext cx="1452559" cy="1462052"/>
          </a:xfrm>
          <a:prstGeom prst="rect">
            <a:avLst/>
          </a:prstGeom>
        </p:spPr>
      </p:pic>
      <p:pic>
        <p:nvPicPr>
          <p:cNvPr id="9" name="Picture 8" descr="Logo&#10;&#10;Description automatically generated">
            <a:extLst>
              <a:ext uri="{FF2B5EF4-FFF2-40B4-BE49-F238E27FC236}">
                <a16:creationId xmlns:a16="http://schemas.microsoft.com/office/drawing/2014/main" id="{E90924B0-6436-49EE-95D1-49445A41D0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4347" y="3287244"/>
            <a:ext cx="1800528" cy="1800528"/>
          </a:xfrm>
          <a:prstGeom prst="rect">
            <a:avLst/>
          </a:prstGeom>
        </p:spPr>
      </p:pic>
    </p:spTree>
    <p:extLst>
      <p:ext uri="{BB962C8B-B14F-4D97-AF65-F5344CB8AC3E}">
        <p14:creationId xmlns:p14="http://schemas.microsoft.com/office/powerpoint/2010/main" val="399045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A6C854-7DC2-8F65-BFED-F6F3CA1A2134}"/>
              </a:ext>
            </a:extLst>
          </p:cNvPr>
          <p:cNvSpPr>
            <a:spLocks noGrp="1"/>
          </p:cNvSpPr>
          <p:nvPr>
            <p:ph type="title"/>
          </p:nvPr>
        </p:nvSpPr>
        <p:spPr>
          <a:xfrm>
            <a:off x="1693417" y="107540"/>
            <a:ext cx="9152697" cy="1249845"/>
          </a:xfrm>
        </p:spPr>
        <p:txBody>
          <a:bodyPr/>
          <a:lstStyle/>
          <a:p>
            <a:pPr marL="0" marR="0" algn="l">
              <a:lnSpc>
                <a:spcPct val="100000"/>
              </a:lnSpc>
              <a:spcBef>
                <a:spcPts val="0"/>
              </a:spcBef>
              <a:spcAft>
                <a:spcPts val="0"/>
              </a:spcAft>
            </a:pPr>
            <a:r>
              <a:rPr lang="en-US" dirty="0"/>
              <a:t>ORS 190.010 </a:t>
            </a:r>
            <a:br>
              <a:rPr lang="en-US" dirty="0"/>
            </a:br>
            <a:br>
              <a:rPr lang="en-US" dirty="0"/>
            </a:br>
            <a:r>
              <a:rPr lang="en-US" dirty="0"/>
              <a:t> </a:t>
            </a:r>
            <a:r>
              <a:rPr lang="en-US" b="0" i="0" dirty="0">
                <a:solidFill>
                  <a:srgbClr val="000000"/>
                </a:solidFill>
                <a:effectLst/>
              </a:rPr>
              <a:t>Authority of local governments to make intergovernmental agreement</a:t>
            </a:r>
            <a:br>
              <a:rPr lang="en-US" b="0" i="0" dirty="0">
                <a:solidFill>
                  <a:srgbClr val="000000"/>
                </a:solidFill>
                <a:effectLst/>
              </a:rPr>
            </a:br>
            <a:br>
              <a:rPr lang="en-US" b="0" i="0" dirty="0">
                <a:solidFill>
                  <a:srgbClr val="000000"/>
                </a:solidFill>
                <a:effectLst/>
              </a:rPr>
            </a:br>
            <a:r>
              <a:rPr lang="en-US" sz="1800" b="0" i="0" dirty="0">
                <a:solidFill>
                  <a:srgbClr val="000000"/>
                </a:solidFill>
                <a:effectLst/>
                <a:latin typeface="Arial" panose="020B0604020202020204" pitchFamily="34" charset="0"/>
                <a:cs typeface="Arial" panose="020B0604020202020204" pitchFamily="34" charset="0"/>
              </a:rPr>
              <a:t>A unit of local government may enter into a written agreement with any other unit or units of local government for the performance of any or all functions and activities that a party to the agreement, its officers or agencies, have authority to perform. The agreement may provide for the performance of a function or activity:</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      (1) By a consolidated department;</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      (2) By jointly providing for administrative officers;</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      (3) By means of facilities or equipment jointly constructed, owned, leased or operated;</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      (4) By one of the parties for any other party;</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      (5) By an intergovernmental entity created by the agreement and governed by a board or commission appointed by, responsible to and acting on behalf of the units of local government that are parties to the agreement; or</a:t>
            </a:r>
            <a:br>
              <a:rPr lang="en-US" sz="1800" b="0" i="0" dirty="0">
                <a:solidFill>
                  <a:srgbClr val="000000"/>
                </a:solidFill>
                <a:effectLst/>
                <a:latin typeface="Arial" panose="020B0604020202020204" pitchFamily="34" charset="0"/>
                <a:cs typeface="Arial" panose="020B0604020202020204" pitchFamily="34" charset="0"/>
              </a:rPr>
            </a:br>
            <a:r>
              <a:rPr lang="en-US" sz="1800" b="0" i="0" dirty="0">
                <a:solidFill>
                  <a:srgbClr val="000000"/>
                </a:solidFill>
                <a:effectLst/>
                <a:latin typeface="Arial" panose="020B0604020202020204" pitchFamily="34" charset="0"/>
                <a:cs typeface="Arial" panose="020B0604020202020204" pitchFamily="34" charset="0"/>
              </a:rPr>
              <a:t>      (6) By a combination of the methods described in this section. [Amended by 1953 c.161 §2; 1963 c.189 §1; 1967 c.550 §4; 1991 c.583 §</a:t>
            </a:r>
            <a:br>
              <a:rPr lang="en-US" sz="1800" b="0" i="0" dirty="0">
                <a:solidFill>
                  <a:srgbClr val="000000"/>
                </a:solidFill>
                <a:effectLst/>
                <a:latin typeface="Arial" panose="020B0604020202020204" pitchFamily="34" charset="0"/>
                <a:cs typeface="Arial" panose="020B0604020202020204" pitchFamily="34" charset="0"/>
              </a:rPr>
            </a:br>
            <a:br>
              <a:rPr lang="en-US" b="0" i="0" dirty="0">
                <a:solidFill>
                  <a:srgbClr val="000000"/>
                </a:solidFill>
                <a:effectLst/>
                <a:latin typeface="Times New Roman" panose="02020603050405020304" pitchFamily="18" charset="0"/>
              </a:rPr>
            </a:br>
            <a:br>
              <a:rPr lang="en-US" b="0" i="0" dirty="0">
                <a:solidFill>
                  <a:srgbClr val="000000"/>
                </a:solidFill>
                <a:effectLst/>
                <a:latin typeface="Times New Roman" panose="02020603050405020304" pitchFamily="18" charset="0"/>
              </a:rPr>
            </a:br>
            <a:endParaRPr lang="en-US" dirty="0"/>
          </a:p>
        </p:txBody>
      </p:sp>
    </p:spTree>
    <p:extLst>
      <p:ext uri="{BB962C8B-B14F-4D97-AF65-F5344CB8AC3E}">
        <p14:creationId xmlns:p14="http://schemas.microsoft.com/office/powerpoint/2010/main" val="125054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6A3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9DCDD8-B323-477B-A484-CB11F85DF297}"/>
              </a:ext>
            </a:extLst>
          </p:cNvPr>
          <p:cNvSpPr/>
          <p:nvPr/>
        </p:nvSpPr>
        <p:spPr>
          <a:xfrm>
            <a:off x="2296668" y="0"/>
            <a:ext cx="7598664" cy="6327648"/>
          </a:xfrm>
          <a:prstGeom prst="rect">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lnSpc>
                <a:spcPct val="130000"/>
              </a:lnSpc>
              <a:spcBef>
                <a:spcPts val="1000"/>
              </a:spcBef>
            </a:pPr>
            <a:endParaRPr lang="en-US" sz="1400" dirty="0">
              <a:latin typeface="Arial" panose="020B0604020202020204" pitchFamily="34" charset="0"/>
              <a:cs typeface="Arial" panose="020B0604020202020204" pitchFamily="34" charset="0"/>
            </a:endParaRPr>
          </a:p>
          <a:p>
            <a:pPr algn="ctr">
              <a:lnSpc>
                <a:spcPct val="130000"/>
              </a:lnSpc>
              <a:spcBef>
                <a:spcPts val="1000"/>
              </a:spcBef>
            </a:pPr>
            <a:endParaRPr lang="en-US" sz="1400" dirty="0">
              <a:solidFill>
                <a:srgbClr val="262626"/>
              </a:solidFill>
              <a:latin typeface="+mj-lt"/>
            </a:endParaRPr>
          </a:p>
        </p:txBody>
      </p:sp>
      <p:sp>
        <p:nvSpPr>
          <p:cNvPr id="3" name="TextBox 2">
            <a:extLst>
              <a:ext uri="{FF2B5EF4-FFF2-40B4-BE49-F238E27FC236}">
                <a16:creationId xmlns:a16="http://schemas.microsoft.com/office/drawing/2014/main" id="{621BA3DC-7420-4921-A340-9F2C9984E42E}"/>
              </a:ext>
            </a:extLst>
          </p:cNvPr>
          <p:cNvSpPr txBox="1"/>
          <p:nvPr/>
        </p:nvSpPr>
        <p:spPr>
          <a:xfrm>
            <a:off x="4915520" y="1837944"/>
            <a:ext cx="2564906" cy="1040597"/>
          </a:xfrm>
          <a:prstGeom prst="rect">
            <a:avLst/>
          </a:prstGeom>
          <a:noFill/>
        </p:spPr>
        <p:txBody>
          <a:bodyPr wrap="none" lIns="0" tIns="36000" rIns="216000" bIns="36000" rtlCol="0">
            <a:spAutoFit/>
          </a:bodyPr>
          <a:lstStyle/>
          <a:p>
            <a:pPr>
              <a:lnSpc>
                <a:spcPct val="130000"/>
              </a:lnSpc>
              <a:spcBef>
                <a:spcPts val="1000"/>
              </a:spcBef>
            </a:pPr>
            <a:r>
              <a:rPr lang="en-US" sz="5400" b="1" dirty="0">
                <a:latin typeface="Arial" panose="020B0604020202020204" pitchFamily="34" charset="0"/>
                <a:cs typeface="Arial" panose="020B0604020202020204" pitchFamily="34" charset="0"/>
              </a:rPr>
              <a:t>Shared</a:t>
            </a:r>
          </a:p>
        </p:txBody>
      </p:sp>
      <p:sp>
        <p:nvSpPr>
          <p:cNvPr id="6" name="TextBox 5">
            <a:extLst>
              <a:ext uri="{FF2B5EF4-FFF2-40B4-BE49-F238E27FC236}">
                <a16:creationId xmlns:a16="http://schemas.microsoft.com/office/drawing/2014/main" id="{F73B3A67-75A7-4915-BE3C-7E52695663D4}"/>
              </a:ext>
            </a:extLst>
          </p:cNvPr>
          <p:cNvSpPr txBox="1"/>
          <p:nvPr/>
        </p:nvSpPr>
        <p:spPr>
          <a:xfrm>
            <a:off x="3015861" y="3028563"/>
            <a:ext cx="6364224" cy="2903478"/>
          </a:xfrm>
          <a:prstGeom prst="rect">
            <a:avLst/>
          </a:prstGeom>
          <a:noFill/>
        </p:spPr>
        <p:txBody>
          <a:bodyPr wrap="square" lIns="0" tIns="36000" rIns="216000" bIns="36000" rtlCol="0">
            <a:spAutoFit/>
          </a:bodyPr>
          <a:lstStyle/>
          <a:p>
            <a:pPr>
              <a:lnSpc>
                <a:spcPct val="130000"/>
              </a:lnSpc>
              <a:spcBef>
                <a:spcPts val="1000"/>
              </a:spcBef>
            </a:pPr>
            <a:r>
              <a:rPr lang="en-US" sz="2400" dirty="0">
                <a:latin typeface="Arial" panose="020B0604020202020204" pitchFamily="34" charset="0"/>
                <a:cs typeface="Arial" panose="020B0604020202020204" pitchFamily="34" charset="0"/>
              </a:rPr>
              <a:t>Grant County is ranked #1 and Harney/Lake Counties are tied for #5 most socioeconomically distressed counties in Oregon by the Oregon Secretary of State.  All three cities face economic and social decline that is familiar in rural America.</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948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97BDFEA-4C89-47CA-8C2D-FCC947936B40}"/>
              </a:ext>
            </a:extLst>
          </p:cNvPr>
          <p:cNvSpPr>
            <a:spLocks noGrp="1"/>
          </p:cNvSpPr>
          <p:nvPr>
            <p:ph type="title"/>
          </p:nvPr>
        </p:nvSpPr>
        <p:spPr>
          <a:xfrm>
            <a:off x="2012929" y="526349"/>
            <a:ext cx="9152697" cy="698661"/>
          </a:xfrm>
        </p:spPr>
        <p:txBody>
          <a:bodyPr/>
          <a:lstStyle/>
          <a:p>
            <a:r>
              <a:rPr lang="en-US" dirty="0"/>
              <a:t>Problem </a:t>
            </a:r>
            <a:r>
              <a:rPr lang="en-US" dirty="0">
                <a:solidFill>
                  <a:schemeClr val="accent1"/>
                </a:solidFill>
              </a:rPr>
              <a:t>Cost Burdened</a:t>
            </a:r>
          </a:p>
        </p:txBody>
      </p:sp>
      <p:sp>
        <p:nvSpPr>
          <p:cNvPr id="16" name="Rectangle 15">
            <a:extLst>
              <a:ext uri="{FF2B5EF4-FFF2-40B4-BE49-F238E27FC236}">
                <a16:creationId xmlns:a16="http://schemas.microsoft.com/office/drawing/2014/main" id="{9DF54DE7-2AED-4931-B333-EC4D055503DC}"/>
              </a:ext>
            </a:extLst>
          </p:cNvPr>
          <p:cNvSpPr/>
          <p:nvPr/>
        </p:nvSpPr>
        <p:spPr>
          <a:xfrm>
            <a:off x="2768580" y="4025440"/>
            <a:ext cx="9407525" cy="183893"/>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grpSp>
        <p:nvGrpSpPr>
          <p:cNvPr id="17" name="Group 16">
            <a:extLst>
              <a:ext uri="{FF2B5EF4-FFF2-40B4-BE49-F238E27FC236}">
                <a16:creationId xmlns:a16="http://schemas.microsoft.com/office/drawing/2014/main" id="{9AB20DD7-9138-4181-8687-D0761FAC9099}"/>
              </a:ext>
            </a:extLst>
          </p:cNvPr>
          <p:cNvGrpSpPr/>
          <p:nvPr/>
        </p:nvGrpSpPr>
        <p:grpSpPr>
          <a:xfrm>
            <a:off x="2573316" y="3922123"/>
            <a:ext cx="390528" cy="390526"/>
            <a:chOff x="2732086" y="3608515"/>
            <a:chExt cx="390528" cy="390526"/>
          </a:xfrm>
          <a:solidFill>
            <a:schemeClr val="bg1">
              <a:lumMod val="90000"/>
            </a:schemeClr>
          </a:solidFill>
        </p:grpSpPr>
        <p:sp>
          <p:nvSpPr>
            <p:cNvPr id="18" name="Oval 17">
              <a:extLst>
                <a:ext uri="{FF2B5EF4-FFF2-40B4-BE49-F238E27FC236}">
                  <a16:creationId xmlns:a16="http://schemas.microsoft.com/office/drawing/2014/main" id="{35BE812E-97AE-4CB0-AF40-83F74F22856F}"/>
                </a:ext>
              </a:extLst>
            </p:cNvPr>
            <p:cNvSpPr/>
            <p:nvPr/>
          </p:nvSpPr>
          <p:spPr>
            <a:xfrm>
              <a:off x="2732086" y="3608515"/>
              <a:ext cx="390528" cy="390526"/>
            </a:xfrm>
            <a:prstGeom prst="ellipse">
              <a:avLst/>
            </a:prstGeom>
            <a:solidFill>
              <a:schemeClr val="bg1">
                <a:lumMod val="75000"/>
              </a:schemeClr>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9" name="Oval 18">
              <a:extLst>
                <a:ext uri="{FF2B5EF4-FFF2-40B4-BE49-F238E27FC236}">
                  <a16:creationId xmlns:a16="http://schemas.microsoft.com/office/drawing/2014/main" id="{D5F1E609-0015-46F0-9243-E1887F4D7CA0}"/>
                </a:ext>
              </a:extLst>
            </p:cNvPr>
            <p:cNvSpPr/>
            <p:nvPr/>
          </p:nvSpPr>
          <p:spPr>
            <a:xfrm>
              <a:off x="2859752" y="3736181"/>
              <a:ext cx="135196" cy="135194"/>
            </a:xfrm>
            <a:prstGeom prst="ellipse">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grpSp>
      <p:grpSp>
        <p:nvGrpSpPr>
          <p:cNvPr id="20" name="Group 19">
            <a:extLst>
              <a:ext uri="{FF2B5EF4-FFF2-40B4-BE49-F238E27FC236}">
                <a16:creationId xmlns:a16="http://schemas.microsoft.com/office/drawing/2014/main" id="{AD2F604E-30FF-4F64-B369-C1E5DA8D2694}"/>
              </a:ext>
            </a:extLst>
          </p:cNvPr>
          <p:cNvGrpSpPr/>
          <p:nvPr/>
        </p:nvGrpSpPr>
        <p:grpSpPr>
          <a:xfrm>
            <a:off x="4385585" y="3922123"/>
            <a:ext cx="390528" cy="390526"/>
            <a:chOff x="4579885" y="3608515"/>
            <a:chExt cx="390528" cy="390526"/>
          </a:xfrm>
          <a:solidFill>
            <a:schemeClr val="bg1">
              <a:lumMod val="90000"/>
            </a:schemeClr>
          </a:solidFill>
        </p:grpSpPr>
        <p:sp>
          <p:nvSpPr>
            <p:cNvPr id="21" name="Oval 20">
              <a:extLst>
                <a:ext uri="{FF2B5EF4-FFF2-40B4-BE49-F238E27FC236}">
                  <a16:creationId xmlns:a16="http://schemas.microsoft.com/office/drawing/2014/main" id="{3F145AF0-822A-4DD7-9DAD-04D92059732C}"/>
                </a:ext>
              </a:extLst>
            </p:cNvPr>
            <p:cNvSpPr/>
            <p:nvPr/>
          </p:nvSpPr>
          <p:spPr>
            <a:xfrm>
              <a:off x="4579885" y="3608515"/>
              <a:ext cx="390528" cy="390526"/>
            </a:xfrm>
            <a:prstGeom prst="ellipse">
              <a:avLst/>
            </a:prstGeom>
            <a:solidFill>
              <a:schemeClr val="bg1">
                <a:lumMod val="75000"/>
              </a:schemeClr>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2" name="Oval 21">
              <a:extLst>
                <a:ext uri="{FF2B5EF4-FFF2-40B4-BE49-F238E27FC236}">
                  <a16:creationId xmlns:a16="http://schemas.microsoft.com/office/drawing/2014/main" id="{559A7727-96AF-43F2-9716-FF2EC8C2A726}"/>
                </a:ext>
              </a:extLst>
            </p:cNvPr>
            <p:cNvSpPr/>
            <p:nvPr/>
          </p:nvSpPr>
          <p:spPr>
            <a:xfrm>
              <a:off x="4707550" y="3736181"/>
              <a:ext cx="135196" cy="135194"/>
            </a:xfrm>
            <a:prstGeom prst="ellipse">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grpSp>
      <p:grpSp>
        <p:nvGrpSpPr>
          <p:cNvPr id="23" name="Group 22">
            <a:extLst>
              <a:ext uri="{FF2B5EF4-FFF2-40B4-BE49-F238E27FC236}">
                <a16:creationId xmlns:a16="http://schemas.microsoft.com/office/drawing/2014/main" id="{24F14B80-A82D-4201-94F1-5D849DE4E8A1}"/>
              </a:ext>
            </a:extLst>
          </p:cNvPr>
          <p:cNvGrpSpPr/>
          <p:nvPr/>
        </p:nvGrpSpPr>
        <p:grpSpPr>
          <a:xfrm>
            <a:off x="6197854" y="3922123"/>
            <a:ext cx="390528" cy="390526"/>
            <a:chOff x="6316715" y="3608515"/>
            <a:chExt cx="390528" cy="390526"/>
          </a:xfrm>
          <a:solidFill>
            <a:schemeClr val="bg1">
              <a:lumMod val="90000"/>
            </a:schemeClr>
          </a:solidFill>
        </p:grpSpPr>
        <p:sp>
          <p:nvSpPr>
            <p:cNvPr id="24" name="Oval 23">
              <a:extLst>
                <a:ext uri="{FF2B5EF4-FFF2-40B4-BE49-F238E27FC236}">
                  <a16:creationId xmlns:a16="http://schemas.microsoft.com/office/drawing/2014/main" id="{D88F7C4B-077B-4BD5-9A13-F44868F34768}"/>
                </a:ext>
              </a:extLst>
            </p:cNvPr>
            <p:cNvSpPr/>
            <p:nvPr/>
          </p:nvSpPr>
          <p:spPr>
            <a:xfrm>
              <a:off x="6316715" y="3608515"/>
              <a:ext cx="390528" cy="390526"/>
            </a:xfrm>
            <a:prstGeom prst="ellipse">
              <a:avLst/>
            </a:prstGeom>
            <a:solidFill>
              <a:schemeClr val="bg1">
                <a:lumMod val="75000"/>
              </a:schemeClr>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5" name="Oval 24">
              <a:extLst>
                <a:ext uri="{FF2B5EF4-FFF2-40B4-BE49-F238E27FC236}">
                  <a16:creationId xmlns:a16="http://schemas.microsoft.com/office/drawing/2014/main" id="{CCE7E269-B20E-4C4C-B588-18950B0EA324}"/>
                </a:ext>
              </a:extLst>
            </p:cNvPr>
            <p:cNvSpPr/>
            <p:nvPr/>
          </p:nvSpPr>
          <p:spPr>
            <a:xfrm>
              <a:off x="6440929" y="3736181"/>
              <a:ext cx="135196" cy="135194"/>
            </a:xfrm>
            <a:prstGeom prst="ellipse">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grpSp>
      <p:grpSp>
        <p:nvGrpSpPr>
          <p:cNvPr id="26" name="Group 25">
            <a:extLst>
              <a:ext uri="{FF2B5EF4-FFF2-40B4-BE49-F238E27FC236}">
                <a16:creationId xmlns:a16="http://schemas.microsoft.com/office/drawing/2014/main" id="{2547B469-AC6C-44DA-8D8F-4B0BE4579CC3}"/>
              </a:ext>
            </a:extLst>
          </p:cNvPr>
          <p:cNvGrpSpPr/>
          <p:nvPr/>
        </p:nvGrpSpPr>
        <p:grpSpPr>
          <a:xfrm>
            <a:off x="8010123" y="3922123"/>
            <a:ext cx="390528" cy="390526"/>
            <a:chOff x="8164514" y="3608515"/>
            <a:chExt cx="390528" cy="390526"/>
          </a:xfrm>
        </p:grpSpPr>
        <p:sp>
          <p:nvSpPr>
            <p:cNvPr id="27" name="Oval 26">
              <a:extLst>
                <a:ext uri="{FF2B5EF4-FFF2-40B4-BE49-F238E27FC236}">
                  <a16:creationId xmlns:a16="http://schemas.microsoft.com/office/drawing/2014/main" id="{B6B557E1-997A-4559-B865-31E4FBDBC2EC}"/>
                </a:ext>
              </a:extLst>
            </p:cNvPr>
            <p:cNvSpPr/>
            <p:nvPr/>
          </p:nvSpPr>
          <p:spPr>
            <a:xfrm>
              <a:off x="8164514" y="3608515"/>
              <a:ext cx="390528" cy="390526"/>
            </a:xfrm>
            <a:prstGeom prst="ellipse">
              <a:avLst/>
            </a:prstGeom>
            <a:solidFill>
              <a:schemeClr val="accent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28" name="Oval 27">
              <a:extLst>
                <a:ext uri="{FF2B5EF4-FFF2-40B4-BE49-F238E27FC236}">
                  <a16:creationId xmlns:a16="http://schemas.microsoft.com/office/drawing/2014/main" id="{7BF35875-267B-4D13-A414-00D340E58EC9}"/>
                </a:ext>
              </a:extLst>
            </p:cNvPr>
            <p:cNvSpPr/>
            <p:nvPr/>
          </p:nvSpPr>
          <p:spPr>
            <a:xfrm>
              <a:off x="8292179" y="3736181"/>
              <a:ext cx="135196" cy="135194"/>
            </a:xfrm>
            <a:prstGeom prst="ellipse">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grpSp>
      <p:grpSp>
        <p:nvGrpSpPr>
          <p:cNvPr id="29" name="Group 28">
            <a:extLst>
              <a:ext uri="{FF2B5EF4-FFF2-40B4-BE49-F238E27FC236}">
                <a16:creationId xmlns:a16="http://schemas.microsoft.com/office/drawing/2014/main" id="{DCB9E2CD-B374-437B-A43B-0873906D5B1B}"/>
              </a:ext>
            </a:extLst>
          </p:cNvPr>
          <p:cNvGrpSpPr/>
          <p:nvPr/>
        </p:nvGrpSpPr>
        <p:grpSpPr>
          <a:xfrm>
            <a:off x="9822393" y="3922123"/>
            <a:ext cx="390528" cy="390526"/>
            <a:chOff x="9981163" y="3608515"/>
            <a:chExt cx="390528" cy="390526"/>
          </a:xfrm>
        </p:grpSpPr>
        <p:sp>
          <p:nvSpPr>
            <p:cNvPr id="30" name="Oval 29">
              <a:extLst>
                <a:ext uri="{FF2B5EF4-FFF2-40B4-BE49-F238E27FC236}">
                  <a16:creationId xmlns:a16="http://schemas.microsoft.com/office/drawing/2014/main" id="{DFFA8BCD-7D06-4417-9B40-F47C92F97097}"/>
                </a:ext>
              </a:extLst>
            </p:cNvPr>
            <p:cNvSpPr/>
            <p:nvPr/>
          </p:nvSpPr>
          <p:spPr>
            <a:xfrm>
              <a:off x="9981163" y="3608515"/>
              <a:ext cx="390528" cy="390526"/>
            </a:xfrm>
            <a:prstGeom prst="ellipse">
              <a:avLst/>
            </a:prstGeom>
            <a:solidFill>
              <a:schemeClr val="bg1">
                <a:lumMod val="75000"/>
              </a:schemeClr>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31" name="Oval 30">
              <a:extLst>
                <a:ext uri="{FF2B5EF4-FFF2-40B4-BE49-F238E27FC236}">
                  <a16:creationId xmlns:a16="http://schemas.microsoft.com/office/drawing/2014/main" id="{5005B935-2F51-4F6D-9B6E-3498D1DDABC9}"/>
                </a:ext>
              </a:extLst>
            </p:cNvPr>
            <p:cNvSpPr/>
            <p:nvPr/>
          </p:nvSpPr>
          <p:spPr>
            <a:xfrm>
              <a:off x="10105377" y="3736181"/>
              <a:ext cx="135196" cy="135194"/>
            </a:xfrm>
            <a:prstGeom prst="ellipse">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grpSp>
      <p:sp>
        <p:nvSpPr>
          <p:cNvPr id="35" name="TextBox 34">
            <a:extLst>
              <a:ext uri="{FF2B5EF4-FFF2-40B4-BE49-F238E27FC236}">
                <a16:creationId xmlns:a16="http://schemas.microsoft.com/office/drawing/2014/main" id="{4E9BB981-7B90-443D-B357-8EF0088F4ADF}"/>
              </a:ext>
            </a:extLst>
          </p:cNvPr>
          <p:cNvSpPr txBox="1"/>
          <p:nvPr/>
        </p:nvSpPr>
        <p:spPr>
          <a:xfrm>
            <a:off x="1769773" y="4576190"/>
            <a:ext cx="1871127" cy="1540486"/>
          </a:xfrm>
          <a:prstGeom prst="rect">
            <a:avLst/>
          </a:prstGeom>
          <a:noFill/>
        </p:spPr>
        <p:txBody>
          <a:bodyPr wrap="square" lIns="0" rIns="0" rtlCol="0">
            <a:spAutoFit/>
          </a:bodyPr>
          <a:lstStyle/>
          <a:p>
            <a:pPr algn="ctr">
              <a:lnSpc>
                <a:spcPct val="130000"/>
              </a:lnSpc>
              <a:spcBef>
                <a:spcPts val="600"/>
              </a:spcBef>
            </a:pPr>
            <a:r>
              <a:rPr lang="en-US" sz="1400" b="1" dirty="0">
                <a:latin typeface="Arial" panose="020B0604020202020204" pitchFamily="34" charset="0"/>
                <a:cs typeface="Arial" panose="020B0604020202020204" pitchFamily="34" charset="0"/>
              </a:rPr>
              <a:t>Housing Needs Analyses</a:t>
            </a:r>
          </a:p>
          <a:p>
            <a:pPr algn="ctr">
              <a:lnSpc>
                <a:spcPct val="130000"/>
              </a:lnSpc>
              <a:spcBef>
                <a:spcPts val="600"/>
              </a:spcBef>
            </a:pPr>
            <a:r>
              <a:rPr lang="en-US" sz="1400" dirty="0">
                <a:solidFill>
                  <a:schemeClr val="tx1">
                    <a:alpha val="70000"/>
                  </a:schemeClr>
                </a:solidFill>
                <a:latin typeface="Arial" panose="020B0604020202020204" pitchFamily="34" charset="0"/>
                <a:cs typeface="Arial" panose="020B0604020202020204" pitchFamily="34" charset="0"/>
              </a:rPr>
              <a:t>All three cities lack quality, affordable housing</a:t>
            </a:r>
          </a:p>
        </p:txBody>
      </p:sp>
      <p:sp>
        <p:nvSpPr>
          <p:cNvPr id="36" name="TextBox 35">
            <a:extLst>
              <a:ext uri="{FF2B5EF4-FFF2-40B4-BE49-F238E27FC236}">
                <a16:creationId xmlns:a16="http://schemas.microsoft.com/office/drawing/2014/main" id="{C99BC22E-6AD5-4DE0-A34B-0D472FDEC384}"/>
              </a:ext>
            </a:extLst>
          </p:cNvPr>
          <p:cNvSpPr txBox="1"/>
          <p:nvPr/>
        </p:nvSpPr>
        <p:spPr>
          <a:xfrm>
            <a:off x="3706097" y="4576190"/>
            <a:ext cx="1744641" cy="1820563"/>
          </a:xfrm>
          <a:prstGeom prst="rect">
            <a:avLst/>
          </a:prstGeom>
          <a:noFill/>
        </p:spPr>
        <p:txBody>
          <a:bodyPr wrap="square" lIns="0" rIns="0" rtlCol="0">
            <a:spAutoFit/>
          </a:bodyPr>
          <a:lstStyle/>
          <a:p>
            <a:pPr algn="ctr">
              <a:lnSpc>
                <a:spcPct val="130000"/>
              </a:lnSpc>
              <a:spcBef>
                <a:spcPts val="600"/>
              </a:spcBef>
            </a:pPr>
            <a:r>
              <a:rPr lang="en-US" sz="1400" b="1" dirty="0">
                <a:latin typeface="Arial" panose="020B0604020202020204" pitchFamily="34" charset="0"/>
                <a:cs typeface="Arial" panose="020B0604020202020204" pitchFamily="34" charset="0"/>
              </a:rPr>
              <a:t>Demand</a:t>
            </a:r>
          </a:p>
          <a:p>
            <a:pPr algn="ctr">
              <a:lnSpc>
                <a:spcPct val="130000"/>
              </a:lnSpc>
              <a:spcBef>
                <a:spcPts val="600"/>
              </a:spcBef>
            </a:pPr>
            <a:r>
              <a:rPr lang="en-US" sz="1400" dirty="0">
                <a:solidFill>
                  <a:schemeClr val="tx1">
                    <a:alpha val="70000"/>
                  </a:schemeClr>
                </a:solidFill>
                <a:latin typeface="Arial" panose="020B0604020202020204" pitchFamily="34" charset="0"/>
                <a:cs typeface="Arial" panose="020B0604020202020204" pitchFamily="34" charset="0"/>
              </a:rPr>
              <a:t>Each city is adopting URA’s with tailored incentive plans to address the cost-disconnect</a:t>
            </a:r>
          </a:p>
        </p:txBody>
      </p:sp>
      <p:sp>
        <p:nvSpPr>
          <p:cNvPr id="37" name="TextBox 36">
            <a:extLst>
              <a:ext uri="{FF2B5EF4-FFF2-40B4-BE49-F238E27FC236}">
                <a16:creationId xmlns:a16="http://schemas.microsoft.com/office/drawing/2014/main" id="{8FB742EF-E884-47CE-845E-3E13E9F18155}"/>
              </a:ext>
            </a:extLst>
          </p:cNvPr>
          <p:cNvSpPr txBox="1"/>
          <p:nvPr/>
        </p:nvSpPr>
        <p:spPr>
          <a:xfrm>
            <a:off x="5517345" y="4576190"/>
            <a:ext cx="1744641" cy="1540486"/>
          </a:xfrm>
          <a:prstGeom prst="rect">
            <a:avLst/>
          </a:prstGeom>
          <a:noFill/>
        </p:spPr>
        <p:txBody>
          <a:bodyPr wrap="square" lIns="0" rIns="0" rtlCol="0">
            <a:spAutoFit/>
          </a:bodyPr>
          <a:lstStyle/>
          <a:p>
            <a:pPr algn="ctr">
              <a:lnSpc>
                <a:spcPct val="130000"/>
              </a:lnSpc>
              <a:spcBef>
                <a:spcPts val="600"/>
              </a:spcBef>
            </a:pPr>
            <a:r>
              <a:rPr lang="en-US" sz="1400" b="1" dirty="0">
                <a:latin typeface="Arial" panose="020B0604020202020204" pitchFamily="34" charset="0"/>
                <a:cs typeface="Arial" panose="020B0604020202020204" pitchFamily="34" charset="0"/>
              </a:rPr>
              <a:t>Lack</a:t>
            </a:r>
          </a:p>
          <a:p>
            <a:pPr algn="ctr">
              <a:lnSpc>
                <a:spcPct val="130000"/>
              </a:lnSpc>
              <a:spcBef>
                <a:spcPts val="600"/>
              </a:spcBef>
            </a:pPr>
            <a:r>
              <a:rPr lang="en-US" sz="1400" dirty="0">
                <a:solidFill>
                  <a:schemeClr val="tx1">
                    <a:alpha val="70000"/>
                  </a:schemeClr>
                </a:solidFill>
                <a:latin typeface="Arial" panose="020B0604020202020204" pitchFamily="34" charset="0"/>
                <a:cs typeface="Arial" panose="020B0604020202020204" pitchFamily="34" charset="0"/>
              </a:rPr>
              <a:t>R3 will used shared resources and processes and reduce barriers to housing.</a:t>
            </a:r>
          </a:p>
        </p:txBody>
      </p:sp>
      <p:sp>
        <p:nvSpPr>
          <p:cNvPr id="38" name="TextBox 37">
            <a:extLst>
              <a:ext uri="{FF2B5EF4-FFF2-40B4-BE49-F238E27FC236}">
                <a16:creationId xmlns:a16="http://schemas.microsoft.com/office/drawing/2014/main" id="{21795EA5-E90E-4550-81E0-07337C3BA899}"/>
              </a:ext>
            </a:extLst>
          </p:cNvPr>
          <p:cNvSpPr txBox="1"/>
          <p:nvPr/>
        </p:nvSpPr>
        <p:spPr>
          <a:xfrm>
            <a:off x="7329956" y="4576190"/>
            <a:ext cx="1744641" cy="1260410"/>
          </a:xfrm>
          <a:prstGeom prst="rect">
            <a:avLst/>
          </a:prstGeom>
          <a:noFill/>
        </p:spPr>
        <p:txBody>
          <a:bodyPr wrap="square" lIns="0" rIns="0" rtlCol="0">
            <a:spAutoFit/>
          </a:bodyPr>
          <a:lstStyle/>
          <a:p>
            <a:pPr algn="ctr">
              <a:lnSpc>
                <a:spcPct val="130000"/>
              </a:lnSpc>
              <a:spcBef>
                <a:spcPts val="600"/>
              </a:spcBef>
            </a:pPr>
            <a:r>
              <a:rPr lang="en-US" sz="1400" b="1" dirty="0">
                <a:latin typeface="Arial" panose="020B0604020202020204" pitchFamily="34" charset="0"/>
                <a:cs typeface="Arial" panose="020B0604020202020204" pitchFamily="34" charset="0"/>
              </a:rPr>
              <a:t>Poor Condition</a:t>
            </a:r>
          </a:p>
          <a:p>
            <a:pPr algn="ctr">
              <a:lnSpc>
                <a:spcPct val="130000"/>
              </a:lnSpc>
              <a:spcBef>
                <a:spcPts val="600"/>
              </a:spcBef>
            </a:pPr>
            <a:r>
              <a:rPr lang="en-US" sz="1400" dirty="0">
                <a:solidFill>
                  <a:schemeClr val="tx1">
                    <a:alpha val="70000"/>
                  </a:schemeClr>
                </a:solidFill>
                <a:latin typeface="Arial" panose="020B0604020202020204" pitchFamily="34" charset="0"/>
                <a:cs typeface="Arial" panose="020B0604020202020204" pitchFamily="34" charset="0"/>
              </a:rPr>
              <a:t>Existing housing will require rehabilitation or replacement</a:t>
            </a:r>
          </a:p>
        </p:txBody>
      </p:sp>
      <p:sp>
        <p:nvSpPr>
          <p:cNvPr id="39" name="TextBox 38">
            <a:extLst>
              <a:ext uri="{FF2B5EF4-FFF2-40B4-BE49-F238E27FC236}">
                <a16:creationId xmlns:a16="http://schemas.microsoft.com/office/drawing/2014/main" id="{8E977D3D-F255-4E3D-AC1B-1818CB0333E8}"/>
              </a:ext>
            </a:extLst>
          </p:cNvPr>
          <p:cNvSpPr txBox="1"/>
          <p:nvPr/>
        </p:nvSpPr>
        <p:spPr>
          <a:xfrm>
            <a:off x="9141204" y="4576190"/>
            <a:ext cx="1744641" cy="1540486"/>
          </a:xfrm>
          <a:prstGeom prst="rect">
            <a:avLst/>
          </a:prstGeom>
          <a:noFill/>
        </p:spPr>
        <p:txBody>
          <a:bodyPr wrap="square" lIns="0" rIns="0" rtlCol="0">
            <a:spAutoFit/>
          </a:bodyPr>
          <a:lstStyle/>
          <a:p>
            <a:pPr algn="ctr">
              <a:lnSpc>
                <a:spcPct val="130000"/>
              </a:lnSpc>
              <a:spcBef>
                <a:spcPts val="600"/>
              </a:spcBef>
            </a:pPr>
            <a:r>
              <a:rPr lang="en-US" sz="1400" b="1" dirty="0">
                <a:latin typeface="Arial" panose="020B0604020202020204" pitchFamily="34" charset="0"/>
                <a:cs typeface="Arial" panose="020B0604020202020204" pitchFamily="34" charset="0"/>
              </a:rPr>
              <a:t>Cost Burdened</a:t>
            </a:r>
          </a:p>
          <a:p>
            <a:pPr algn="ctr">
              <a:lnSpc>
                <a:spcPct val="130000"/>
              </a:lnSpc>
              <a:spcBef>
                <a:spcPts val="600"/>
              </a:spcBef>
            </a:pPr>
            <a:r>
              <a:rPr lang="en-US" sz="1400" dirty="0">
                <a:solidFill>
                  <a:schemeClr val="tx1">
                    <a:alpha val="70000"/>
                  </a:schemeClr>
                </a:solidFill>
                <a:latin typeface="Arial" panose="020B0604020202020204" pitchFamily="34" charset="0"/>
                <a:cs typeface="Arial" panose="020B0604020202020204" pitchFamily="34" charset="0"/>
              </a:rPr>
              <a:t>R3 shared staffing and processes will effectively reduce the price per square foot</a:t>
            </a:r>
          </a:p>
        </p:txBody>
      </p:sp>
      <p:grpSp>
        <p:nvGrpSpPr>
          <p:cNvPr id="134" name="Group 133">
            <a:extLst>
              <a:ext uri="{FF2B5EF4-FFF2-40B4-BE49-F238E27FC236}">
                <a16:creationId xmlns:a16="http://schemas.microsoft.com/office/drawing/2014/main" id="{ED81165B-1B0E-4C94-9718-63C1352E337B}"/>
              </a:ext>
            </a:extLst>
          </p:cNvPr>
          <p:cNvGrpSpPr/>
          <p:nvPr/>
        </p:nvGrpSpPr>
        <p:grpSpPr>
          <a:xfrm>
            <a:off x="9231855" y="1960086"/>
            <a:ext cx="1563338" cy="1801812"/>
            <a:chOff x="9247750" y="2380439"/>
            <a:chExt cx="1563338" cy="1801812"/>
          </a:xfrm>
        </p:grpSpPr>
        <p:sp>
          <p:nvSpPr>
            <p:cNvPr id="34" name="Freeform: Shape 33">
              <a:extLst>
                <a:ext uri="{FF2B5EF4-FFF2-40B4-BE49-F238E27FC236}">
                  <a16:creationId xmlns:a16="http://schemas.microsoft.com/office/drawing/2014/main" id="{93A1A4F9-D45C-4691-9D41-7C91D38863CA}"/>
                </a:ext>
              </a:extLst>
            </p:cNvPr>
            <p:cNvSpPr/>
            <p:nvPr/>
          </p:nvSpPr>
          <p:spPr>
            <a:xfrm rot="10800000">
              <a:off x="9247750" y="2380439"/>
              <a:ext cx="1563338" cy="1801812"/>
            </a:xfrm>
            <a:custGeom>
              <a:avLst/>
              <a:gdLst>
                <a:gd name="connsiteX0" fmla="*/ 842963 w 1685926"/>
                <a:gd name="connsiteY0" fmla="*/ 1943100 h 1943100"/>
                <a:gd name="connsiteX1" fmla="*/ 0 w 1685926"/>
                <a:gd name="connsiteY1" fmla="*/ 1100137 h 1943100"/>
                <a:gd name="connsiteX2" fmla="*/ 673076 w 1685926"/>
                <a:gd name="connsiteY2" fmla="*/ 274300 h 1943100"/>
                <a:gd name="connsiteX3" fmla="*/ 684919 w 1685926"/>
                <a:gd name="connsiteY3" fmla="*/ 272493 h 1943100"/>
                <a:gd name="connsiteX4" fmla="*/ 842965 w 1685926"/>
                <a:gd name="connsiteY4" fmla="*/ 0 h 1943100"/>
                <a:gd name="connsiteX5" fmla="*/ 1001011 w 1685926"/>
                <a:gd name="connsiteY5" fmla="*/ 272493 h 1943100"/>
                <a:gd name="connsiteX6" fmla="*/ 1012850 w 1685926"/>
                <a:gd name="connsiteY6" fmla="*/ 274300 h 1943100"/>
                <a:gd name="connsiteX7" fmla="*/ 1685926 w 1685926"/>
                <a:gd name="connsiteY7" fmla="*/ 1100137 h 1943100"/>
                <a:gd name="connsiteX8" fmla="*/ 842963 w 1685926"/>
                <a:gd name="connsiteY8" fmla="*/ 194310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5926" h="1943100">
                  <a:moveTo>
                    <a:pt x="842963" y="1943100"/>
                  </a:moveTo>
                  <a:cubicBezTo>
                    <a:pt x="377407" y="1943100"/>
                    <a:pt x="0" y="1565693"/>
                    <a:pt x="0" y="1100137"/>
                  </a:cubicBezTo>
                  <a:cubicBezTo>
                    <a:pt x="0" y="692776"/>
                    <a:pt x="288952" y="352903"/>
                    <a:pt x="673076" y="274300"/>
                  </a:cubicBezTo>
                  <a:lnTo>
                    <a:pt x="684919" y="272493"/>
                  </a:lnTo>
                  <a:lnTo>
                    <a:pt x="842965" y="0"/>
                  </a:lnTo>
                  <a:lnTo>
                    <a:pt x="1001011" y="272493"/>
                  </a:lnTo>
                  <a:lnTo>
                    <a:pt x="1012850" y="274300"/>
                  </a:lnTo>
                  <a:cubicBezTo>
                    <a:pt x="1396974" y="352903"/>
                    <a:pt x="1685926" y="692776"/>
                    <a:pt x="1685926" y="1100137"/>
                  </a:cubicBezTo>
                  <a:cubicBezTo>
                    <a:pt x="1685926" y="1565693"/>
                    <a:pt x="1308519" y="1943100"/>
                    <a:pt x="842963" y="1943100"/>
                  </a:cubicBezTo>
                  <a:close/>
                </a:path>
              </a:pathLst>
            </a:custGeom>
            <a:solidFill>
              <a:srgbClr val="FFFFFF"/>
            </a:solidFill>
            <a:ln w="38100" cap="rnd" cmpd="sng">
              <a:noFill/>
              <a:prstDash val="sys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grpSp>
          <p:nvGrpSpPr>
            <p:cNvPr id="120" name="Group 119">
              <a:extLst>
                <a:ext uri="{FF2B5EF4-FFF2-40B4-BE49-F238E27FC236}">
                  <a16:creationId xmlns:a16="http://schemas.microsoft.com/office/drawing/2014/main" id="{1A09D332-BEC3-4EAB-A505-0A23F864C640}"/>
                </a:ext>
              </a:extLst>
            </p:cNvPr>
            <p:cNvGrpSpPr/>
            <p:nvPr/>
          </p:nvGrpSpPr>
          <p:grpSpPr>
            <a:xfrm>
              <a:off x="9730003" y="2871259"/>
              <a:ext cx="601532" cy="578944"/>
              <a:chOff x="8943975" y="4619625"/>
              <a:chExt cx="803275" cy="773113"/>
            </a:xfrm>
          </p:grpSpPr>
          <p:sp>
            <p:nvSpPr>
              <p:cNvPr id="121" name="Freeform 438">
                <a:extLst>
                  <a:ext uri="{FF2B5EF4-FFF2-40B4-BE49-F238E27FC236}">
                    <a16:creationId xmlns:a16="http://schemas.microsoft.com/office/drawing/2014/main" id="{08CB2ACB-8232-4C16-B5A2-A9676CAE7D35}"/>
                  </a:ext>
                </a:extLst>
              </p:cNvPr>
              <p:cNvSpPr>
                <a:spLocks noEditPoints="1"/>
              </p:cNvSpPr>
              <p:nvPr/>
            </p:nvSpPr>
            <p:spPr bwMode="auto">
              <a:xfrm>
                <a:off x="8943975" y="4873625"/>
                <a:ext cx="803275" cy="519113"/>
              </a:xfrm>
              <a:custGeom>
                <a:avLst/>
                <a:gdLst>
                  <a:gd name="T0" fmla="*/ 206 w 241"/>
                  <a:gd name="T1" fmla="*/ 63 h 156"/>
                  <a:gd name="T2" fmla="*/ 146 w 241"/>
                  <a:gd name="T3" fmla="*/ 88 h 156"/>
                  <a:gd name="T4" fmla="*/ 131 w 241"/>
                  <a:gd name="T5" fmla="*/ 64 h 156"/>
                  <a:gd name="T6" fmla="*/ 108 w 241"/>
                  <a:gd name="T7" fmla="*/ 0 h 156"/>
                  <a:gd name="T8" fmla="*/ 76 w 241"/>
                  <a:gd name="T9" fmla="*/ 53 h 156"/>
                  <a:gd name="T10" fmla="*/ 28 w 241"/>
                  <a:gd name="T11" fmla="*/ 40 h 156"/>
                  <a:gd name="T12" fmla="*/ 0 w 241"/>
                  <a:gd name="T13" fmla="*/ 28 h 156"/>
                  <a:gd name="T14" fmla="*/ 28 w 241"/>
                  <a:gd name="T15" fmla="*/ 156 h 156"/>
                  <a:gd name="T16" fmla="*/ 80 w 241"/>
                  <a:gd name="T17" fmla="*/ 144 h 156"/>
                  <a:gd name="T18" fmla="*/ 156 w 241"/>
                  <a:gd name="T19" fmla="*/ 134 h 156"/>
                  <a:gd name="T20" fmla="*/ 175 w 241"/>
                  <a:gd name="T21" fmla="*/ 127 h 156"/>
                  <a:gd name="T22" fmla="*/ 236 w 241"/>
                  <a:gd name="T23" fmla="*/ 80 h 156"/>
                  <a:gd name="T24" fmla="*/ 93 w 241"/>
                  <a:gd name="T25" fmla="*/ 59 h 156"/>
                  <a:gd name="T26" fmla="*/ 108 w 241"/>
                  <a:gd name="T27" fmla="*/ 8 h 156"/>
                  <a:gd name="T28" fmla="*/ 121 w 241"/>
                  <a:gd name="T29" fmla="*/ 61 h 156"/>
                  <a:gd name="T30" fmla="*/ 118 w 241"/>
                  <a:gd name="T31" fmla="*/ 60 h 156"/>
                  <a:gd name="T32" fmla="*/ 99 w 241"/>
                  <a:gd name="T33" fmla="*/ 60 h 156"/>
                  <a:gd name="T34" fmla="*/ 20 w 241"/>
                  <a:gd name="T35" fmla="*/ 148 h 156"/>
                  <a:gd name="T36" fmla="*/ 8 w 241"/>
                  <a:gd name="T37" fmla="*/ 36 h 156"/>
                  <a:gd name="T38" fmla="*/ 20 w 241"/>
                  <a:gd name="T39" fmla="*/ 40 h 156"/>
                  <a:gd name="T40" fmla="*/ 20 w 241"/>
                  <a:gd name="T41" fmla="*/ 148 h 156"/>
                  <a:gd name="T42" fmla="*/ 170 w 241"/>
                  <a:gd name="T43" fmla="*/ 121 h 156"/>
                  <a:gd name="T44" fmla="*/ 160 w 241"/>
                  <a:gd name="T45" fmla="*/ 126 h 156"/>
                  <a:gd name="T46" fmla="*/ 103 w 241"/>
                  <a:gd name="T47" fmla="*/ 134 h 156"/>
                  <a:gd name="T48" fmla="*/ 28 w 241"/>
                  <a:gd name="T49" fmla="*/ 136 h 156"/>
                  <a:gd name="T50" fmla="*/ 71 w 241"/>
                  <a:gd name="T51" fmla="*/ 59 h 156"/>
                  <a:gd name="T52" fmla="*/ 90 w 241"/>
                  <a:gd name="T53" fmla="*/ 67 h 156"/>
                  <a:gd name="T54" fmla="*/ 91 w 241"/>
                  <a:gd name="T55" fmla="*/ 67 h 156"/>
                  <a:gd name="T56" fmla="*/ 95 w 241"/>
                  <a:gd name="T57" fmla="*/ 68 h 156"/>
                  <a:gd name="T58" fmla="*/ 114 w 241"/>
                  <a:gd name="T59" fmla="*/ 68 h 156"/>
                  <a:gd name="T60" fmla="*/ 121 w 241"/>
                  <a:gd name="T61" fmla="*/ 69 h 156"/>
                  <a:gd name="T62" fmla="*/ 138 w 241"/>
                  <a:gd name="T63" fmla="*/ 85 h 156"/>
                  <a:gd name="T64" fmla="*/ 123 w 241"/>
                  <a:gd name="T65" fmla="*/ 88 h 156"/>
                  <a:gd name="T66" fmla="*/ 64 w 241"/>
                  <a:gd name="T67" fmla="*/ 104 h 156"/>
                  <a:gd name="T68" fmla="*/ 72 w 241"/>
                  <a:gd name="T69" fmla="*/ 104 h 156"/>
                  <a:gd name="T70" fmla="*/ 123 w 241"/>
                  <a:gd name="T71" fmla="*/ 96 h 156"/>
                  <a:gd name="T72" fmla="*/ 130 w 241"/>
                  <a:gd name="T73" fmla="*/ 96 h 156"/>
                  <a:gd name="T74" fmla="*/ 210 w 241"/>
                  <a:gd name="T75" fmla="*/ 70 h 156"/>
                  <a:gd name="T76" fmla="*/ 231 w 241"/>
                  <a:gd name="T77" fmla="*/ 74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1" h="156">
                    <a:moveTo>
                      <a:pt x="238" y="64"/>
                    </a:moveTo>
                    <a:cubicBezTo>
                      <a:pt x="231" y="54"/>
                      <a:pt x="224" y="54"/>
                      <a:pt x="206" y="63"/>
                    </a:cubicBezTo>
                    <a:cubicBezTo>
                      <a:pt x="171" y="84"/>
                      <a:pt x="171" y="84"/>
                      <a:pt x="171" y="84"/>
                    </a:cubicBezTo>
                    <a:cubicBezTo>
                      <a:pt x="166" y="87"/>
                      <a:pt x="156" y="88"/>
                      <a:pt x="146" y="88"/>
                    </a:cubicBezTo>
                    <a:cubicBezTo>
                      <a:pt x="147" y="84"/>
                      <a:pt x="147" y="80"/>
                      <a:pt x="143" y="75"/>
                    </a:cubicBezTo>
                    <a:cubicBezTo>
                      <a:pt x="140" y="70"/>
                      <a:pt x="136" y="66"/>
                      <a:pt x="131" y="64"/>
                    </a:cubicBezTo>
                    <a:cubicBezTo>
                      <a:pt x="139" y="57"/>
                      <a:pt x="144" y="47"/>
                      <a:pt x="144" y="36"/>
                    </a:cubicBezTo>
                    <a:cubicBezTo>
                      <a:pt x="144" y="16"/>
                      <a:pt x="128" y="0"/>
                      <a:pt x="108" y="0"/>
                    </a:cubicBezTo>
                    <a:cubicBezTo>
                      <a:pt x="88" y="0"/>
                      <a:pt x="72" y="16"/>
                      <a:pt x="72" y="36"/>
                    </a:cubicBezTo>
                    <a:cubicBezTo>
                      <a:pt x="72" y="42"/>
                      <a:pt x="73" y="48"/>
                      <a:pt x="76" y="53"/>
                    </a:cubicBezTo>
                    <a:cubicBezTo>
                      <a:pt x="76" y="53"/>
                      <a:pt x="76" y="53"/>
                      <a:pt x="76" y="53"/>
                    </a:cubicBezTo>
                    <a:cubicBezTo>
                      <a:pt x="62" y="42"/>
                      <a:pt x="38" y="40"/>
                      <a:pt x="28" y="40"/>
                    </a:cubicBezTo>
                    <a:cubicBezTo>
                      <a:pt x="28" y="28"/>
                      <a:pt x="28" y="28"/>
                      <a:pt x="28" y="28"/>
                    </a:cubicBezTo>
                    <a:cubicBezTo>
                      <a:pt x="0" y="28"/>
                      <a:pt x="0" y="28"/>
                      <a:pt x="0" y="28"/>
                    </a:cubicBezTo>
                    <a:cubicBezTo>
                      <a:pt x="0" y="156"/>
                      <a:pt x="0" y="156"/>
                      <a:pt x="0" y="156"/>
                    </a:cubicBezTo>
                    <a:cubicBezTo>
                      <a:pt x="28" y="156"/>
                      <a:pt x="28" y="156"/>
                      <a:pt x="28" y="156"/>
                    </a:cubicBezTo>
                    <a:cubicBezTo>
                      <a:pt x="28" y="144"/>
                      <a:pt x="28" y="144"/>
                      <a:pt x="28" y="144"/>
                    </a:cubicBezTo>
                    <a:cubicBezTo>
                      <a:pt x="80" y="144"/>
                      <a:pt x="80" y="144"/>
                      <a:pt x="80" y="144"/>
                    </a:cubicBezTo>
                    <a:cubicBezTo>
                      <a:pt x="88" y="144"/>
                      <a:pt x="96" y="143"/>
                      <a:pt x="104" y="142"/>
                    </a:cubicBezTo>
                    <a:cubicBezTo>
                      <a:pt x="156" y="134"/>
                      <a:pt x="156" y="134"/>
                      <a:pt x="156" y="134"/>
                    </a:cubicBezTo>
                    <a:cubicBezTo>
                      <a:pt x="158" y="134"/>
                      <a:pt x="160" y="134"/>
                      <a:pt x="162" y="134"/>
                    </a:cubicBezTo>
                    <a:cubicBezTo>
                      <a:pt x="167" y="133"/>
                      <a:pt x="171" y="131"/>
                      <a:pt x="175" y="127"/>
                    </a:cubicBezTo>
                    <a:cubicBezTo>
                      <a:pt x="236" y="80"/>
                      <a:pt x="236" y="80"/>
                      <a:pt x="236" y="80"/>
                    </a:cubicBezTo>
                    <a:cubicBezTo>
                      <a:pt x="236" y="80"/>
                      <a:pt x="236" y="80"/>
                      <a:pt x="236" y="80"/>
                    </a:cubicBezTo>
                    <a:cubicBezTo>
                      <a:pt x="240" y="76"/>
                      <a:pt x="241" y="69"/>
                      <a:pt x="238" y="64"/>
                    </a:cubicBezTo>
                    <a:close/>
                    <a:moveTo>
                      <a:pt x="93" y="59"/>
                    </a:moveTo>
                    <a:cubicBezTo>
                      <a:pt x="85" y="54"/>
                      <a:pt x="80" y="46"/>
                      <a:pt x="80" y="36"/>
                    </a:cubicBezTo>
                    <a:cubicBezTo>
                      <a:pt x="80" y="21"/>
                      <a:pt x="93" y="8"/>
                      <a:pt x="108" y="8"/>
                    </a:cubicBezTo>
                    <a:cubicBezTo>
                      <a:pt x="123" y="8"/>
                      <a:pt x="136" y="21"/>
                      <a:pt x="136" y="36"/>
                    </a:cubicBezTo>
                    <a:cubicBezTo>
                      <a:pt x="136" y="46"/>
                      <a:pt x="130" y="56"/>
                      <a:pt x="121" y="61"/>
                    </a:cubicBezTo>
                    <a:cubicBezTo>
                      <a:pt x="121" y="60"/>
                      <a:pt x="120" y="60"/>
                      <a:pt x="120" y="60"/>
                    </a:cubicBezTo>
                    <a:cubicBezTo>
                      <a:pt x="119" y="60"/>
                      <a:pt x="119" y="60"/>
                      <a:pt x="118" y="60"/>
                    </a:cubicBezTo>
                    <a:cubicBezTo>
                      <a:pt x="117" y="60"/>
                      <a:pt x="116" y="60"/>
                      <a:pt x="114" y="60"/>
                    </a:cubicBezTo>
                    <a:cubicBezTo>
                      <a:pt x="99" y="60"/>
                      <a:pt x="99" y="60"/>
                      <a:pt x="99" y="60"/>
                    </a:cubicBezTo>
                    <a:cubicBezTo>
                      <a:pt x="97" y="60"/>
                      <a:pt x="95" y="60"/>
                      <a:pt x="93" y="59"/>
                    </a:cubicBezTo>
                    <a:close/>
                    <a:moveTo>
                      <a:pt x="20" y="148"/>
                    </a:moveTo>
                    <a:cubicBezTo>
                      <a:pt x="8" y="148"/>
                      <a:pt x="8" y="148"/>
                      <a:pt x="8" y="148"/>
                    </a:cubicBezTo>
                    <a:cubicBezTo>
                      <a:pt x="8" y="36"/>
                      <a:pt x="8" y="36"/>
                      <a:pt x="8" y="36"/>
                    </a:cubicBezTo>
                    <a:cubicBezTo>
                      <a:pt x="20" y="36"/>
                      <a:pt x="20" y="36"/>
                      <a:pt x="20" y="36"/>
                    </a:cubicBezTo>
                    <a:cubicBezTo>
                      <a:pt x="20" y="40"/>
                      <a:pt x="20" y="40"/>
                      <a:pt x="20" y="40"/>
                    </a:cubicBezTo>
                    <a:cubicBezTo>
                      <a:pt x="20" y="144"/>
                      <a:pt x="20" y="144"/>
                      <a:pt x="20" y="144"/>
                    </a:cubicBezTo>
                    <a:lnTo>
                      <a:pt x="20" y="148"/>
                    </a:lnTo>
                    <a:close/>
                    <a:moveTo>
                      <a:pt x="231" y="74"/>
                    </a:moveTo>
                    <a:cubicBezTo>
                      <a:pt x="170" y="121"/>
                      <a:pt x="170" y="121"/>
                      <a:pt x="170" y="121"/>
                    </a:cubicBezTo>
                    <a:cubicBezTo>
                      <a:pt x="170" y="121"/>
                      <a:pt x="170" y="121"/>
                      <a:pt x="170" y="121"/>
                    </a:cubicBezTo>
                    <a:cubicBezTo>
                      <a:pt x="167" y="124"/>
                      <a:pt x="164" y="125"/>
                      <a:pt x="160" y="126"/>
                    </a:cubicBezTo>
                    <a:cubicBezTo>
                      <a:pt x="159" y="126"/>
                      <a:pt x="157" y="126"/>
                      <a:pt x="156" y="126"/>
                    </a:cubicBezTo>
                    <a:cubicBezTo>
                      <a:pt x="103" y="134"/>
                      <a:pt x="103" y="134"/>
                      <a:pt x="103" y="134"/>
                    </a:cubicBezTo>
                    <a:cubicBezTo>
                      <a:pt x="96" y="135"/>
                      <a:pt x="88" y="136"/>
                      <a:pt x="80" y="136"/>
                    </a:cubicBezTo>
                    <a:cubicBezTo>
                      <a:pt x="28" y="136"/>
                      <a:pt x="28" y="136"/>
                      <a:pt x="28" y="136"/>
                    </a:cubicBezTo>
                    <a:cubicBezTo>
                      <a:pt x="28" y="48"/>
                      <a:pt x="28" y="48"/>
                      <a:pt x="28" y="48"/>
                    </a:cubicBezTo>
                    <a:cubicBezTo>
                      <a:pt x="37" y="48"/>
                      <a:pt x="59" y="50"/>
                      <a:pt x="71" y="59"/>
                    </a:cubicBezTo>
                    <a:cubicBezTo>
                      <a:pt x="76" y="63"/>
                      <a:pt x="83" y="66"/>
                      <a:pt x="90" y="67"/>
                    </a:cubicBezTo>
                    <a:cubicBezTo>
                      <a:pt x="90" y="67"/>
                      <a:pt x="90" y="67"/>
                      <a:pt x="90" y="67"/>
                    </a:cubicBezTo>
                    <a:cubicBezTo>
                      <a:pt x="91" y="67"/>
                      <a:pt x="91" y="67"/>
                      <a:pt x="91" y="67"/>
                    </a:cubicBezTo>
                    <a:cubicBezTo>
                      <a:pt x="91" y="67"/>
                      <a:pt x="91" y="67"/>
                      <a:pt x="91" y="67"/>
                    </a:cubicBezTo>
                    <a:cubicBezTo>
                      <a:pt x="92" y="67"/>
                      <a:pt x="93" y="68"/>
                      <a:pt x="95" y="68"/>
                    </a:cubicBezTo>
                    <a:cubicBezTo>
                      <a:pt x="95" y="68"/>
                      <a:pt x="95" y="68"/>
                      <a:pt x="95" y="68"/>
                    </a:cubicBezTo>
                    <a:cubicBezTo>
                      <a:pt x="96" y="68"/>
                      <a:pt x="97" y="68"/>
                      <a:pt x="99" y="68"/>
                    </a:cubicBezTo>
                    <a:cubicBezTo>
                      <a:pt x="114" y="68"/>
                      <a:pt x="114" y="68"/>
                      <a:pt x="114" y="68"/>
                    </a:cubicBezTo>
                    <a:cubicBezTo>
                      <a:pt x="117" y="68"/>
                      <a:pt x="119" y="68"/>
                      <a:pt x="121" y="69"/>
                    </a:cubicBezTo>
                    <a:cubicBezTo>
                      <a:pt x="121" y="69"/>
                      <a:pt x="121" y="69"/>
                      <a:pt x="121" y="69"/>
                    </a:cubicBezTo>
                    <a:cubicBezTo>
                      <a:pt x="128" y="70"/>
                      <a:pt x="133" y="74"/>
                      <a:pt x="137" y="79"/>
                    </a:cubicBezTo>
                    <a:cubicBezTo>
                      <a:pt x="138" y="82"/>
                      <a:pt x="139" y="84"/>
                      <a:pt x="138" y="85"/>
                    </a:cubicBezTo>
                    <a:cubicBezTo>
                      <a:pt x="137" y="87"/>
                      <a:pt x="132" y="88"/>
                      <a:pt x="127" y="88"/>
                    </a:cubicBezTo>
                    <a:cubicBezTo>
                      <a:pt x="126" y="88"/>
                      <a:pt x="124" y="88"/>
                      <a:pt x="123" y="88"/>
                    </a:cubicBezTo>
                    <a:cubicBezTo>
                      <a:pt x="84" y="88"/>
                      <a:pt x="84" y="88"/>
                      <a:pt x="84" y="88"/>
                    </a:cubicBezTo>
                    <a:cubicBezTo>
                      <a:pt x="71" y="88"/>
                      <a:pt x="64" y="94"/>
                      <a:pt x="64" y="104"/>
                    </a:cubicBezTo>
                    <a:cubicBezTo>
                      <a:pt x="64" y="106"/>
                      <a:pt x="66" y="108"/>
                      <a:pt x="68" y="108"/>
                    </a:cubicBezTo>
                    <a:cubicBezTo>
                      <a:pt x="70" y="108"/>
                      <a:pt x="72" y="106"/>
                      <a:pt x="72" y="104"/>
                    </a:cubicBezTo>
                    <a:cubicBezTo>
                      <a:pt x="72" y="102"/>
                      <a:pt x="72" y="96"/>
                      <a:pt x="84" y="96"/>
                    </a:cubicBezTo>
                    <a:cubicBezTo>
                      <a:pt x="123" y="96"/>
                      <a:pt x="123" y="96"/>
                      <a:pt x="123" y="96"/>
                    </a:cubicBezTo>
                    <a:cubicBezTo>
                      <a:pt x="124" y="96"/>
                      <a:pt x="125" y="96"/>
                      <a:pt x="128" y="96"/>
                    </a:cubicBezTo>
                    <a:cubicBezTo>
                      <a:pt x="128" y="96"/>
                      <a:pt x="129" y="96"/>
                      <a:pt x="130" y="96"/>
                    </a:cubicBezTo>
                    <a:cubicBezTo>
                      <a:pt x="149" y="96"/>
                      <a:pt x="166" y="96"/>
                      <a:pt x="175" y="91"/>
                    </a:cubicBezTo>
                    <a:cubicBezTo>
                      <a:pt x="210" y="70"/>
                      <a:pt x="210" y="70"/>
                      <a:pt x="210" y="70"/>
                    </a:cubicBezTo>
                    <a:cubicBezTo>
                      <a:pt x="226" y="62"/>
                      <a:pt x="228" y="64"/>
                      <a:pt x="231" y="69"/>
                    </a:cubicBezTo>
                    <a:cubicBezTo>
                      <a:pt x="232" y="70"/>
                      <a:pt x="232" y="72"/>
                      <a:pt x="231" y="7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439">
                <a:extLst>
                  <a:ext uri="{FF2B5EF4-FFF2-40B4-BE49-F238E27FC236}">
                    <a16:creationId xmlns:a16="http://schemas.microsoft.com/office/drawing/2014/main" id="{DCA95A25-FDCE-4513-889C-DEF62FD8876C}"/>
                  </a:ext>
                </a:extLst>
              </p:cNvPr>
              <p:cNvSpPr>
                <a:spLocks noEditPoints="1"/>
              </p:cNvSpPr>
              <p:nvPr/>
            </p:nvSpPr>
            <p:spPr bwMode="auto">
              <a:xfrm>
                <a:off x="9237663" y="4926013"/>
                <a:ext cx="133350" cy="133350"/>
              </a:xfrm>
              <a:custGeom>
                <a:avLst/>
                <a:gdLst>
                  <a:gd name="T0" fmla="*/ 40 w 40"/>
                  <a:gd name="T1" fmla="*/ 20 h 40"/>
                  <a:gd name="T2" fmla="*/ 20 w 40"/>
                  <a:gd name="T3" fmla="*/ 0 h 40"/>
                  <a:gd name="T4" fmla="*/ 0 w 40"/>
                  <a:gd name="T5" fmla="*/ 20 h 40"/>
                  <a:gd name="T6" fmla="*/ 20 w 40"/>
                  <a:gd name="T7" fmla="*/ 40 h 40"/>
                  <a:gd name="T8" fmla="*/ 40 w 40"/>
                  <a:gd name="T9" fmla="*/ 20 h 40"/>
                  <a:gd name="T10" fmla="*/ 20 w 40"/>
                  <a:gd name="T11" fmla="*/ 32 h 40"/>
                  <a:gd name="T12" fmla="*/ 8 w 40"/>
                  <a:gd name="T13" fmla="*/ 20 h 40"/>
                  <a:gd name="T14" fmla="*/ 20 w 40"/>
                  <a:gd name="T15" fmla="*/ 8 h 40"/>
                  <a:gd name="T16" fmla="*/ 32 w 40"/>
                  <a:gd name="T17" fmla="*/ 20 h 40"/>
                  <a:gd name="T18" fmla="*/ 20 w 40"/>
                  <a:gd name="T19" fmla="*/ 3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40" y="20"/>
                    </a:moveTo>
                    <a:cubicBezTo>
                      <a:pt x="40" y="9"/>
                      <a:pt x="31" y="0"/>
                      <a:pt x="20" y="0"/>
                    </a:cubicBezTo>
                    <a:cubicBezTo>
                      <a:pt x="9" y="0"/>
                      <a:pt x="0" y="9"/>
                      <a:pt x="0" y="20"/>
                    </a:cubicBezTo>
                    <a:cubicBezTo>
                      <a:pt x="0" y="31"/>
                      <a:pt x="9" y="40"/>
                      <a:pt x="20" y="40"/>
                    </a:cubicBezTo>
                    <a:cubicBezTo>
                      <a:pt x="31" y="40"/>
                      <a:pt x="40" y="31"/>
                      <a:pt x="40" y="20"/>
                    </a:cubicBezTo>
                    <a:close/>
                    <a:moveTo>
                      <a:pt x="20" y="32"/>
                    </a:moveTo>
                    <a:cubicBezTo>
                      <a:pt x="13" y="32"/>
                      <a:pt x="8" y="27"/>
                      <a:pt x="8" y="20"/>
                    </a:cubicBezTo>
                    <a:cubicBezTo>
                      <a:pt x="8" y="13"/>
                      <a:pt x="13" y="8"/>
                      <a:pt x="20" y="8"/>
                    </a:cubicBezTo>
                    <a:cubicBezTo>
                      <a:pt x="27" y="8"/>
                      <a:pt x="32" y="13"/>
                      <a:pt x="32" y="20"/>
                    </a:cubicBezTo>
                    <a:cubicBezTo>
                      <a:pt x="32" y="27"/>
                      <a:pt x="27" y="32"/>
                      <a:pt x="20" y="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440">
                <a:extLst>
                  <a:ext uri="{FF2B5EF4-FFF2-40B4-BE49-F238E27FC236}">
                    <a16:creationId xmlns:a16="http://schemas.microsoft.com/office/drawing/2014/main" id="{DF0A13C3-2006-46AD-BF68-0D96A0DBBC27}"/>
                  </a:ext>
                </a:extLst>
              </p:cNvPr>
              <p:cNvSpPr>
                <a:spLocks noEditPoints="1"/>
              </p:cNvSpPr>
              <p:nvPr/>
            </p:nvSpPr>
            <p:spPr bwMode="auto">
              <a:xfrm>
                <a:off x="9383713" y="4619625"/>
                <a:ext cx="239713" cy="239713"/>
              </a:xfrm>
              <a:custGeom>
                <a:avLst/>
                <a:gdLst>
                  <a:gd name="T0" fmla="*/ 36 w 72"/>
                  <a:gd name="T1" fmla="*/ 72 h 72"/>
                  <a:gd name="T2" fmla="*/ 72 w 72"/>
                  <a:gd name="T3" fmla="*/ 36 h 72"/>
                  <a:gd name="T4" fmla="*/ 36 w 72"/>
                  <a:gd name="T5" fmla="*/ 0 h 72"/>
                  <a:gd name="T6" fmla="*/ 0 w 72"/>
                  <a:gd name="T7" fmla="*/ 36 h 72"/>
                  <a:gd name="T8" fmla="*/ 36 w 72"/>
                  <a:gd name="T9" fmla="*/ 72 h 72"/>
                  <a:gd name="T10" fmla="*/ 36 w 72"/>
                  <a:gd name="T11" fmla="*/ 8 h 72"/>
                  <a:gd name="T12" fmla="*/ 64 w 72"/>
                  <a:gd name="T13" fmla="*/ 36 h 72"/>
                  <a:gd name="T14" fmla="*/ 36 w 72"/>
                  <a:gd name="T15" fmla="*/ 64 h 72"/>
                  <a:gd name="T16" fmla="*/ 8 w 72"/>
                  <a:gd name="T17" fmla="*/ 36 h 72"/>
                  <a:gd name="T18" fmla="*/ 36 w 72"/>
                  <a:gd name="T19" fmla="*/ 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56" y="72"/>
                      <a:pt x="72" y="56"/>
                      <a:pt x="72" y="36"/>
                    </a:cubicBezTo>
                    <a:cubicBezTo>
                      <a:pt x="72" y="16"/>
                      <a:pt x="56" y="0"/>
                      <a:pt x="36" y="0"/>
                    </a:cubicBezTo>
                    <a:cubicBezTo>
                      <a:pt x="16" y="0"/>
                      <a:pt x="0" y="16"/>
                      <a:pt x="0" y="36"/>
                    </a:cubicBezTo>
                    <a:cubicBezTo>
                      <a:pt x="0" y="56"/>
                      <a:pt x="16" y="72"/>
                      <a:pt x="36" y="72"/>
                    </a:cubicBezTo>
                    <a:close/>
                    <a:moveTo>
                      <a:pt x="36" y="8"/>
                    </a:moveTo>
                    <a:cubicBezTo>
                      <a:pt x="51" y="8"/>
                      <a:pt x="64" y="21"/>
                      <a:pt x="64" y="36"/>
                    </a:cubicBezTo>
                    <a:cubicBezTo>
                      <a:pt x="64" y="51"/>
                      <a:pt x="51" y="64"/>
                      <a:pt x="36" y="64"/>
                    </a:cubicBezTo>
                    <a:cubicBezTo>
                      <a:pt x="21" y="64"/>
                      <a:pt x="8" y="51"/>
                      <a:pt x="8" y="36"/>
                    </a:cubicBezTo>
                    <a:cubicBezTo>
                      <a:pt x="8" y="21"/>
                      <a:pt x="21" y="8"/>
                      <a:pt x="36"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441">
                <a:extLst>
                  <a:ext uri="{FF2B5EF4-FFF2-40B4-BE49-F238E27FC236}">
                    <a16:creationId xmlns:a16="http://schemas.microsoft.com/office/drawing/2014/main" id="{5F6B201A-097F-4DF6-A64C-E65F987D37E6}"/>
                  </a:ext>
                </a:extLst>
              </p:cNvPr>
              <p:cNvSpPr>
                <a:spLocks noEditPoints="1"/>
              </p:cNvSpPr>
              <p:nvPr/>
            </p:nvSpPr>
            <p:spPr bwMode="auto">
              <a:xfrm>
                <a:off x="9437688" y="4673600"/>
                <a:ext cx="133350" cy="133350"/>
              </a:xfrm>
              <a:custGeom>
                <a:avLst/>
                <a:gdLst>
                  <a:gd name="T0" fmla="*/ 20 w 40"/>
                  <a:gd name="T1" fmla="*/ 40 h 40"/>
                  <a:gd name="T2" fmla="*/ 40 w 40"/>
                  <a:gd name="T3" fmla="*/ 20 h 40"/>
                  <a:gd name="T4" fmla="*/ 20 w 40"/>
                  <a:gd name="T5" fmla="*/ 0 h 40"/>
                  <a:gd name="T6" fmla="*/ 0 w 40"/>
                  <a:gd name="T7" fmla="*/ 20 h 40"/>
                  <a:gd name="T8" fmla="*/ 20 w 40"/>
                  <a:gd name="T9" fmla="*/ 40 h 40"/>
                  <a:gd name="T10" fmla="*/ 20 w 40"/>
                  <a:gd name="T11" fmla="*/ 8 h 40"/>
                  <a:gd name="T12" fmla="*/ 32 w 40"/>
                  <a:gd name="T13" fmla="*/ 20 h 40"/>
                  <a:gd name="T14" fmla="*/ 20 w 40"/>
                  <a:gd name="T15" fmla="*/ 32 h 40"/>
                  <a:gd name="T16" fmla="*/ 8 w 40"/>
                  <a:gd name="T17" fmla="*/ 20 h 40"/>
                  <a:gd name="T18" fmla="*/ 20 w 40"/>
                  <a:gd name="T19"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0">
                    <a:moveTo>
                      <a:pt x="20" y="40"/>
                    </a:moveTo>
                    <a:cubicBezTo>
                      <a:pt x="31" y="40"/>
                      <a:pt x="40" y="31"/>
                      <a:pt x="40" y="20"/>
                    </a:cubicBezTo>
                    <a:cubicBezTo>
                      <a:pt x="40" y="9"/>
                      <a:pt x="31" y="0"/>
                      <a:pt x="20" y="0"/>
                    </a:cubicBezTo>
                    <a:cubicBezTo>
                      <a:pt x="9" y="0"/>
                      <a:pt x="0" y="9"/>
                      <a:pt x="0" y="20"/>
                    </a:cubicBezTo>
                    <a:cubicBezTo>
                      <a:pt x="0" y="31"/>
                      <a:pt x="9" y="40"/>
                      <a:pt x="20" y="40"/>
                    </a:cubicBezTo>
                    <a:close/>
                    <a:moveTo>
                      <a:pt x="20" y="8"/>
                    </a:moveTo>
                    <a:cubicBezTo>
                      <a:pt x="27" y="8"/>
                      <a:pt x="32" y="13"/>
                      <a:pt x="32" y="20"/>
                    </a:cubicBezTo>
                    <a:cubicBezTo>
                      <a:pt x="32" y="27"/>
                      <a:pt x="27" y="32"/>
                      <a:pt x="20" y="32"/>
                    </a:cubicBezTo>
                    <a:cubicBezTo>
                      <a:pt x="13" y="32"/>
                      <a:pt x="8" y="27"/>
                      <a:pt x="8" y="20"/>
                    </a:cubicBezTo>
                    <a:cubicBezTo>
                      <a:pt x="8" y="13"/>
                      <a:pt x="13" y="8"/>
                      <a:pt x="20"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30" name="Group 129">
            <a:extLst>
              <a:ext uri="{FF2B5EF4-FFF2-40B4-BE49-F238E27FC236}">
                <a16:creationId xmlns:a16="http://schemas.microsoft.com/office/drawing/2014/main" id="{98F0A9DC-700F-4237-B87D-2CE1CAEE4A15}"/>
              </a:ext>
            </a:extLst>
          </p:cNvPr>
          <p:cNvGrpSpPr/>
          <p:nvPr/>
        </p:nvGrpSpPr>
        <p:grpSpPr>
          <a:xfrm>
            <a:off x="1984821" y="1960086"/>
            <a:ext cx="1563338" cy="1801812"/>
            <a:chOff x="2000716" y="2380439"/>
            <a:chExt cx="1563338" cy="1801812"/>
          </a:xfrm>
        </p:grpSpPr>
        <p:sp>
          <p:nvSpPr>
            <p:cNvPr id="12" name="Freeform: Shape 11">
              <a:extLst>
                <a:ext uri="{FF2B5EF4-FFF2-40B4-BE49-F238E27FC236}">
                  <a16:creationId xmlns:a16="http://schemas.microsoft.com/office/drawing/2014/main" id="{CE6830E5-9AB6-43C0-84C9-C6992BCCBF2D}"/>
                </a:ext>
              </a:extLst>
            </p:cNvPr>
            <p:cNvSpPr/>
            <p:nvPr/>
          </p:nvSpPr>
          <p:spPr>
            <a:xfrm rot="10800000">
              <a:off x="2000716" y="2380439"/>
              <a:ext cx="1563338" cy="1801812"/>
            </a:xfrm>
            <a:custGeom>
              <a:avLst/>
              <a:gdLst>
                <a:gd name="connsiteX0" fmla="*/ 842963 w 1685926"/>
                <a:gd name="connsiteY0" fmla="*/ 1943100 h 1943100"/>
                <a:gd name="connsiteX1" fmla="*/ 0 w 1685926"/>
                <a:gd name="connsiteY1" fmla="*/ 1100137 h 1943100"/>
                <a:gd name="connsiteX2" fmla="*/ 673076 w 1685926"/>
                <a:gd name="connsiteY2" fmla="*/ 274300 h 1943100"/>
                <a:gd name="connsiteX3" fmla="*/ 684919 w 1685926"/>
                <a:gd name="connsiteY3" fmla="*/ 272493 h 1943100"/>
                <a:gd name="connsiteX4" fmla="*/ 842965 w 1685926"/>
                <a:gd name="connsiteY4" fmla="*/ 0 h 1943100"/>
                <a:gd name="connsiteX5" fmla="*/ 1001011 w 1685926"/>
                <a:gd name="connsiteY5" fmla="*/ 272493 h 1943100"/>
                <a:gd name="connsiteX6" fmla="*/ 1012850 w 1685926"/>
                <a:gd name="connsiteY6" fmla="*/ 274300 h 1943100"/>
                <a:gd name="connsiteX7" fmla="*/ 1685926 w 1685926"/>
                <a:gd name="connsiteY7" fmla="*/ 1100137 h 1943100"/>
                <a:gd name="connsiteX8" fmla="*/ 842963 w 1685926"/>
                <a:gd name="connsiteY8" fmla="*/ 194310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5926" h="1943100">
                  <a:moveTo>
                    <a:pt x="842963" y="1943100"/>
                  </a:moveTo>
                  <a:cubicBezTo>
                    <a:pt x="377407" y="1943100"/>
                    <a:pt x="0" y="1565693"/>
                    <a:pt x="0" y="1100137"/>
                  </a:cubicBezTo>
                  <a:cubicBezTo>
                    <a:pt x="0" y="692776"/>
                    <a:pt x="288952" y="352903"/>
                    <a:pt x="673076" y="274300"/>
                  </a:cubicBezTo>
                  <a:lnTo>
                    <a:pt x="684919" y="272493"/>
                  </a:lnTo>
                  <a:lnTo>
                    <a:pt x="842965" y="0"/>
                  </a:lnTo>
                  <a:lnTo>
                    <a:pt x="1001011" y="272493"/>
                  </a:lnTo>
                  <a:lnTo>
                    <a:pt x="1012850" y="274300"/>
                  </a:lnTo>
                  <a:cubicBezTo>
                    <a:pt x="1396974" y="352903"/>
                    <a:pt x="1685926" y="692776"/>
                    <a:pt x="1685926" y="1100137"/>
                  </a:cubicBezTo>
                  <a:cubicBezTo>
                    <a:pt x="1685926" y="1565693"/>
                    <a:pt x="1308519" y="1943100"/>
                    <a:pt x="842963" y="1943100"/>
                  </a:cubicBezTo>
                  <a:close/>
                </a:path>
              </a:pathLst>
            </a:custGeom>
            <a:solidFill>
              <a:srgbClr val="FFFFFF"/>
            </a:solidFill>
            <a:ln w="38100" cap="rnd" cmpd="sng">
              <a:noFill/>
              <a:prstDash val="sys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pic>
          <p:nvPicPr>
            <p:cNvPr id="3" name="Picture 2" descr="Shape&#10;&#10;Description automatically generated with low confidence">
              <a:extLst>
                <a:ext uri="{FF2B5EF4-FFF2-40B4-BE49-F238E27FC236}">
                  <a16:creationId xmlns:a16="http://schemas.microsoft.com/office/drawing/2014/main" id="{A849B2D6-6FFE-4747-8B4C-4CB7EEA22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907" y="2828834"/>
              <a:ext cx="694944" cy="694944"/>
            </a:xfrm>
            <a:prstGeom prst="rect">
              <a:avLst/>
            </a:prstGeom>
          </p:spPr>
        </p:pic>
      </p:grpSp>
      <p:grpSp>
        <p:nvGrpSpPr>
          <p:cNvPr id="131" name="Group 130">
            <a:extLst>
              <a:ext uri="{FF2B5EF4-FFF2-40B4-BE49-F238E27FC236}">
                <a16:creationId xmlns:a16="http://schemas.microsoft.com/office/drawing/2014/main" id="{4251E4A6-569C-4D39-8967-D5A3C4C93402}"/>
              </a:ext>
            </a:extLst>
          </p:cNvPr>
          <p:cNvGrpSpPr/>
          <p:nvPr/>
        </p:nvGrpSpPr>
        <p:grpSpPr>
          <a:xfrm>
            <a:off x="3851163" y="1977489"/>
            <a:ext cx="1563338" cy="1801812"/>
            <a:chOff x="3867058" y="2397842"/>
            <a:chExt cx="1563338" cy="1801812"/>
          </a:xfrm>
        </p:grpSpPr>
        <p:sp>
          <p:nvSpPr>
            <p:cNvPr id="15" name="Freeform: Shape 14">
              <a:extLst>
                <a:ext uri="{FF2B5EF4-FFF2-40B4-BE49-F238E27FC236}">
                  <a16:creationId xmlns:a16="http://schemas.microsoft.com/office/drawing/2014/main" id="{48C1D0B6-3ADD-4364-9217-D35F606FFDAB}"/>
                </a:ext>
              </a:extLst>
            </p:cNvPr>
            <p:cNvSpPr/>
            <p:nvPr/>
          </p:nvSpPr>
          <p:spPr>
            <a:xfrm rot="10800000">
              <a:off x="3867058" y="2397842"/>
              <a:ext cx="1563338" cy="1801812"/>
            </a:xfrm>
            <a:custGeom>
              <a:avLst/>
              <a:gdLst>
                <a:gd name="connsiteX0" fmla="*/ 842963 w 1685926"/>
                <a:gd name="connsiteY0" fmla="*/ 1943100 h 1943100"/>
                <a:gd name="connsiteX1" fmla="*/ 0 w 1685926"/>
                <a:gd name="connsiteY1" fmla="*/ 1100137 h 1943100"/>
                <a:gd name="connsiteX2" fmla="*/ 673076 w 1685926"/>
                <a:gd name="connsiteY2" fmla="*/ 274300 h 1943100"/>
                <a:gd name="connsiteX3" fmla="*/ 684919 w 1685926"/>
                <a:gd name="connsiteY3" fmla="*/ 272493 h 1943100"/>
                <a:gd name="connsiteX4" fmla="*/ 842965 w 1685926"/>
                <a:gd name="connsiteY4" fmla="*/ 0 h 1943100"/>
                <a:gd name="connsiteX5" fmla="*/ 1001011 w 1685926"/>
                <a:gd name="connsiteY5" fmla="*/ 272493 h 1943100"/>
                <a:gd name="connsiteX6" fmla="*/ 1012850 w 1685926"/>
                <a:gd name="connsiteY6" fmla="*/ 274300 h 1943100"/>
                <a:gd name="connsiteX7" fmla="*/ 1685926 w 1685926"/>
                <a:gd name="connsiteY7" fmla="*/ 1100137 h 1943100"/>
                <a:gd name="connsiteX8" fmla="*/ 842963 w 1685926"/>
                <a:gd name="connsiteY8" fmla="*/ 194310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5926" h="1943100">
                  <a:moveTo>
                    <a:pt x="842963" y="1943100"/>
                  </a:moveTo>
                  <a:cubicBezTo>
                    <a:pt x="377407" y="1943100"/>
                    <a:pt x="0" y="1565693"/>
                    <a:pt x="0" y="1100137"/>
                  </a:cubicBezTo>
                  <a:cubicBezTo>
                    <a:pt x="0" y="692776"/>
                    <a:pt x="288952" y="352903"/>
                    <a:pt x="673076" y="274300"/>
                  </a:cubicBezTo>
                  <a:lnTo>
                    <a:pt x="684919" y="272493"/>
                  </a:lnTo>
                  <a:lnTo>
                    <a:pt x="842965" y="0"/>
                  </a:lnTo>
                  <a:lnTo>
                    <a:pt x="1001011" y="272493"/>
                  </a:lnTo>
                  <a:lnTo>
                    <a:pt x="1012850" y="274300"/>
                  </a:lnTo>
                  <a:cubicBezTo>
                    <a:pt x="1396974" y="352903"/>
                    <a:pt x="1685926" y="692776"/>
                    <a:pt x="1685926" y="1100137"/>
                  </a:cubicBezTo>
                  <a:cubicBezTo>
                    <a:pt x="1685926" y="1565693"/>
                    <a:pt x="1308519" y="1943100"/>
                    <a:pt x="842963" y="1943100"/>
                  </a:cubicBezTo>
                  <a:close/>
                </a:path>
              </a:pathLst>
            </a:custGeom>
            <a:solidFill>
              <a:srgbClr val="FFFFFF"/>
            </a:solidFill>
            <a:ln w="38100" cap="rnd" cmpd="sng">
              <a:noFill/>
              <a:prstDash val="sys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pic>
          <p:nvPicPr>
            <p:cNvPr id="5" name="Picture 4" descr="Shape&#10;&#10;Description automatically generated with low confidence">
              <a:extLst>
                <a:ext uri="{FF2B5EF4-FFF2-40B4-BE49-F238E27FC236}">
                  <a16:creationId xmlns:a16="http://schemas.microsoft.com/office/drawing/2014/main" id="{B98E1A1C-1DD4-47AE-B76F-B8288F2C0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908" y="2795367"/>
              <a:ext cx="692959" cy="692959"/>
            </a:xfrm>
            <a:prstGeom prst="rect">
              <a:avLst/>
            </a:prstGeom>
          </p:spPr>
        </p:pic>
      </p:grpSp>
      <p:grpSp>
        <p:nvGrpSpPr>
          <p:cNvPr id="132" name="Group 131">
            <a:extLst>
              <a:ext uri="{FF2B5EF4-FFF2-40B4-BE49-F238E27FC236}">
                <a16:creationId xmlns:a16="http://schemas.microsoft.com/office/drawing/2014/main" id="{E5B6C33E-2D08-4FA5-A5BC-EB229884374A}"/>
              </a:ext>
            </a:extLst>
          </p:cNvPr>
          <p:cNvGrpSpPr/>
          <p:nvPr/>
        </p:nvGrpSpPr>
        <p:grpSpPr>
          <a:xfrm>
            <a:off x="5608679" y="1960086"/>
            <a:ext cx="1563338" cy="1801812"/>
            <a:chOff x="5624574" y="2380439"/>
            <a:chExt cx="1563338" cy="1801812"/>
          </a:xfrm>
        </p:grpSpPr>
        <p:sp>
          <p:nvSpPr>
            <p:cNvPr id="32" name="Freeform: Shape 31">
              <a:extLst>
                <a:ext uri="{FF2B5EF4-FFF2-40B4-BE49-F238E27FC236}">
                  <a16:creationId xmlns:a16="http://schemas.microsoft.com/office/drawing/2014/main" id="{9F646771-DAD0-4D0B-B0DE-FCE142153E23}"/>
                </a:ext>
              </a:extLst>
            </p:cNvPr>
            <p:cNvSpPr/>
            <p:nvPr/>
          </p:nvSpPr>
          <p:spPr>
            <a:xfrm rot="10800000">
              <a:off x="5624574" y="2380439"/>
              <a:ext cx="1563338" cy="1801812"/>
            </a:xfrm>
            <a:custGeom>
              <a:avLst/>
              <a:gdLst>
                <a:gd name="connsiteX0" fmla="*/ 842963 w 1685926"/>
                <a:gd name="connsiteY0" fmla="*/ 1943100 h 1943100"/>
                <a:gd name="connsiteX1" fmla="*/ 0 w 1685926"/>
                <a:gd name="connsiteY1" fmla="*/ 1100137 h 1943100"/>
                <a:gd name="connsiteX2" fmla="*/ 673076 w 1685926"/>
                <a:gd name="connsiteY2" fmla="*/ 274300 h 1943100"/>
                <a:gd name="connsiteX3" fmla="*/ 684919 w 1685926"/>
                <a:gd name="connsiteY3" fmla="*/ 272493 h 1943100"/>
                <a:gd name="connsiteX4" fmla="*/ 842965 w 1685926"/>
                <a:gd name="connsiteY4" fmla="*/ 0 h 1943100"/>
                <a:gd name="connsiteX5" fmla="*/ 1001011 w 1685926"/>
                <a:gd name="connsiteY5" fmla="*/ 272493 h 1943100"/>
                <a:gd name="connsiteX6" fmla="*/ 1012850 w 1685926"/>
                <a:gd name="connsiteY6" fmla="*/ 274300 h 1943100"/>
                <a:gd name="connsiteX7" fmla="*/ 1685926 w 1685926"/>
                <a:gd name="connsiteY7" fmla="*/ 1100137 h 1943100"/>
                <a:gd name="connsiteX8" fmla="*/ 842963 w 1685926"/>
                <a:gd name="connsiteY8" fmla="*/ 194310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5926" h="1943100">
                  <a:moveTo>
                    <a:pt x="842963" y="1943100"/>
                  </a:moveTo>
                  <a:cubicBezTo>
                    <a:pt x="377407" y="1943100"/>
                    <a:pt x="0" y="1565693"/>
                    <a:pt x="0" y="1100137"/>
                  </a:cubicBezTo>
                  <a:cubicBezTo>
                    <a:pt x="0" y="692776"/>
                    <a:pt x="288952" y="352903"/>
                    <a:pt x="673076" y="274300"/>
                  </a:cubicBezTo>
                  <a:lnTo>
                    <a:pt x="684919" y="272493"/>
                  </a:lnTo>
                  <a:lnTo>
                    <a:pt x="842965" y="0"/>
                  </a:lnTo>
                  <a:lnTo>
                    <a:pt x="1001011" y="272493"/>
                  </a:lnTo>
                  <a:lnTo>
                    <a:pt x="1012850" y="274300"/>
                  </a:lnTo>
                  <a:cubicBezTo>
                    <a:pt x="1396974" y="352903"/>
                    <a:pt x="1685926" y="692776"/>
                    <a:pt x="1685926" y="1100137"/>
                  </a:cubicBezTo>
                  <a:cubicBezTo>
                    <a:pt x="1685926" y="1565693"/>
                    <a:pt x="1308519" y="1943100"/>
                    <a:pt x="842963" y="1943100"/>
                  </a:cubicBezTo>
                  <a:close/>
                </a:path>
              </a:pathLst>
            </a:custGeom>
            <a:solidFill>
              <a:srgbClr val="FFFFFF"/>
            </a:solidFill>
            <a:ln w="38100" cap="rnd" cmpd="sng">
              <a:noFill/>
              <a:prstDash val="sys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pic>
          <p:nvPicPr>
            <p:cNvPr id="7" name="Picture 6" descr="Shape&#10;&#10;Description automatically generated with low confidence">
              <a:extLst>
                <a:ext uri="{FF2B5EF4-FFF2-40B4-BE49-F238E27FC236}">
                  <a16:creationId xmlns:a16="http://schemas.microsoft.com/office/drawing/2014/main" id="{E7864A1A-C113-4D73-84AB-41BE1AEB1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8333" y="2754217"/>
              <a:ext cx="692959" cy="692959"/>
            </a:xfrm>
            <a:prstGeom prst="rect">
              <a:avLst/>
            </a:prstGeom>
          </p:spPr>
        </p:pic>
      </p:grpSp>
      <p:grpSp>
        <p:nvGrpSpPr>
          <p:cNvPr id="133" name="Group 132">
            <a:extLst>
              <a:ext uri="{FF2B5EF4-FFF2-40B4-BE49-F238E27FC236}">
                <a16:creationId xmlns:a16="http://schemas.microsoft.com/office/drawing/2014/main" id="{8DB32D03-BD0E-4184-9AB8-A831F70FFB42}"/>
              </a:ext>
            </a:extLst>
          </p:cNvPr>
          <p:cNvGrpSpPr/>
          <p:nvPr/>
        </p:nvGrpSpPr>
        <p:grpSpPr>
          <a:xfrm>
            <a:off x="7447911" y="1960086"/>
            <a:ext cx="1563338" cy="1801812"/>
            <a:chOff x="7436503" y="2380439"/>
            <a:chExt cx="1563338" cy="1801812"/>
          </a:xfrm>
        </p:grpSpPr>
        <p:sp>
          <p:nvSpPr>
            <p:cNvPr id="33" name="Freeform: Shape 32">
              <a:extLst>
                <a:ext uri="{FF2B5EF4-FFF2-40B4-BE49-F238E27FC236}">
                  <a16:creationId xmlns:a16="http://schemas.microsoft.com/office/drawing/2014/main" id="{0741549F-DA67-4378-AB46-DF412EB1B3A3}"/>
                </a:ext>
              </a:extLst>
            </p:cNvPr>
            <p:cNvSpPr/>
            <p:nvPr/>
          </p:nvSpPr>
          <p:spPr>
            <a:xfrm rot="10800000">
              <a:off x="7436503" y="2380439"/>
              <a:ext cx="1563338" cy="1801812"/>
            </a:xfrm>
            <a:custGeom>
              <a:avLst/>
              <a:gdLst>
                <a:gd name="connsiteX0" fmla="*/ 842963 w 1685926"/>
                <a:gd name="connsiteY0" fmla="*/ 1943100 h 1943100"/>
                <a:gd name="connsiteX1" fmla="*/ 0 w 1685926"/>
                <a:gd name="connsiteY1" fmla="*/ 1100137 h 1943100"/>
                <a:gd name="connsiteX2" fmla="*/ 673076 w 1685926"/>
                <a:gd name="connsiteY2" fmla="*/ 274300 h 1943100"/>
                <a:gd name="connsiteX3" fmla="*/ 684919 w 1685926"/>
                <a:gd name="connsiteY3" fmla="*/ 272493 h 1943100"/>
                <a:gd name="connsiteX4" fmla="*/ 842965 w 1685926"/>
                <a:gd name="connsiteY4" fmla="*/ 0 h 1943100"/>
                <a:gd name="connsiteX5" fmla="*/ 1001011 w 1685926"/>
                <a:gd name="connsiteY5" fmla="*/ 272493 h 1943100"/>
                <a:gd name="connsiteX6" fmla="*/ 1012850 w 1685926"/>
                <a:gd name="connsiteY6" fmla="*/ 274300 h 1943100"/>
                <a:gd name="connsiteX7" fmla="*/ 1685926 w 1685926"/>
                <a:gd name="connsiteY7" fmla="*/ 1100137 h 1943100"/>
                <a:gd name="connsiteX8" fmla="*/ 842963 w 1685926"/>
                <a:gd name="connsiteY8" fmla="*/ 194310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5926" h="1943100">
                  <a:moveTo>
                    <a:pt x="842963" y="1943100"/>
                  </a:moveTo>
                  <a:cubicBezTo>
                    <a:pt x="377407" y="1943100"/>
                    <a:pt x="0" y="1565693"/>
                    <a:pt x="0" y="1100137"/>
                  </a:cubicBezTo>
                  <a:cubicBezTo>
                    <a:pt x="0" y="692776"/>
                    <a:pt x="288952" y="352903"/>
                    <a:pt x="673076" y="274300"/>
                  </a:cubicBezTo>
                  <a:lnTo>
                    <a:pt x="684919" y="272493"/>
                  </a:lnTo>
                  <a:lnTo>
                    <a:pt x="842965" y="0"/>
                  </a:lnTo>
                  <a:lnTo>
                    <a:pt x="1001011" y="272493"/>
                  </a:lnTo>
                  <a:lnTo>
                    <a:pt x="1012850" y="274300"/>
                  </a:lnTo>
                  <a:cubicBezTo>
                    <a:pt x="1396974" y="352903"/>
                    <a:pt x="1685926" y="692776"/>
                    <a:pt x="1685926" y="1100137"/>
                  </a:cubicBezTo>
                  <a:cubicBezTo>
                    <a:pt x="1685926" y="1565693"/>
                    <a:pt x="1308519" y="1943100"/>
                    <a:pt x="842963" y="1943100"/>
                  </a:cubicBezTo>
                  <a:close/>
                </a:path>
              </a:pathLst>
            </a:custGeom>
            <a:solidFill>
              <a:schemeClr val="accent1"/>
            </a:solidFill>
            <a:ln w="38100" cap="rnd" cmpd="sng">
              <a:noFill/>
              <a:prstDash val="sysDash"/>
              <a:miter lim="800000"/>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pic>
          <p:nvPicPr>
            <p:cNvPr id="44" name="Graphic 43" descr="Sad face outline outline">
              <a:extLst>
                <a:ext uri="{FF2B5EF4-FFF2-40B4-BE49-F238E27FC236}">
                  <a16:creationId xmlns:a16="http://schemas.microsoft.com/office/drawing/2014/main" id="{27111EE4-1453-45A8-9479-1CF0DCE137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68034" y="2797906"/>
              <a:ext cx="694944" cy="694944"/>
            </a:xfrm>
            <a:prstGeom prst="rect">
              <a:avLst/>
            </a:prstGeom>
          </p:spPr>
        </p:pic>
      </p:grpSp>
    </p:spTree>
    <p:extLst>
      <p:ext uri="{BB962C8B-B14F-4D97-AF65-F5344CB8AC3E}">
        <p14:creationId xmlns:p14="http://schemas.microsoft.com/office/powerpoint/2010/main" val="71966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750"/>
                                  </p:stCondLst>
                                  <p:childTnLst>
                                    <p:set>
                                      <p:cBhvr>
                                        <p:cTn id="6" dur="1" fill="hold">
                                          <p:stCondLst>
                                            <p:cond delay="0"/>
                                          </p:stCondLst>
                                        </p:cTn>
                                        <p:tgtEl>
                                          <p:spTgt spid="17"/>
                                        </p:tgtEl>
                                        <p:attrNameLst>
                                          <p:attrName>style.visibility</p:attrName>
                                        </p:attrNameLst>
                                      </p:cBhvr>
                                      <p:to>
                                        <p:strVal val="visible"/>
                                      </p:to>
                                    </p:set>
                                    <p:animEffect transition="in" filter="circle(out)">
                                      <p:cBhvr>
                                        <p:cTn id="7" dur="750"/>
                                        <p:tgtEl>
                                          <p:spTgt spid="17"/>
                                        </p:tgtEl>
                                      </p:cBhvr>
                                    </p:animEffect>
                                  </p:childTnLst>
                                </p:cTn>
                              </p:par>
                              <p:par>
                                <p:cTn id="8" presetID="6" presetClass="entr" presetSubtype="32" fill="hold" nodeType="withEffect">
                                  <p:stCondLst>
                                    <p:cond delay="1000"/>
                                  </p:stCondLst>
                                  <p:childTnLst>
                                    <p:set>
                                      <p:cBhvr>
                                        <p:cTn id="9" dur="1" fill="hold">
                                          <p:stCondLst>
                                            <p:cond delay="0"/>
                                          </p:stCondLst>
                                        </p:cTn>
                                        <p:tgtEl>
                                          <p:spTgt spid="20"/>
                                        </p:tgtEl>
                                        <p:attrNameLst>
                                          <p:attrName>style.visibility</p:attrName>
                                        </p:attrNameLst>
                                      </p:cBhvr>
                                      <p:to>
                                        <p:strVal val="visible"/>
                                      </p:to>
                                    </p:set>
                                    <p:animEffect transition="in" filter="circle(out)">
                                      <p:cBhvr>
                                        <p:cTn id="10" dur="750"/>
                                        <p:tgtEl>
                                          <p:spTgt spid="20"/>
                                        </p:tgtEl>
                                      </p:cBhvr>
                                    </p:animEffect>
                                  </p:childTnLst>
                                </p:cTn>
                              </p:par>
                              <p:par>
                                <p:cTn id="11" presetID="6" presetClass="entr" presetSubtype="32" fill="hold" nodeType="withEffect">
                                  <p:stCondLst>
                                    <p:cond delay="1250"/>
                                  </p:stCondLst>
                                  <p:childTnLst>
                                    <p:set>
                                      <p:cBhvr>
                                        <p:cTn id="12" dur="1" fill="hold">
                                          <p:stCondLst>
                                            <p:cond delay="0"/>
                                          </p:stCondLst>
                                        </p:cTn>
                                        <p:tgtEl>
                                          <p:spTgt spid="23"/>
                                        </p:tgtEl>
                                        <p:attrNameLst>
                                          <p:attrName>style.visibility</p:attrName>
                                        </p:attrNameLst>
                                      </p:cBhvr>
                                      <p:to>
                                        <p:strVal val="visible"/>
                                      </p:to>
                                    </p:set>
                                    <p:animEffect transition="in" filter="circle(out)">
                                      <p:cBhvr>
                                        <p:cTn id="13" dur="750"/>
                                        <p:tgtEl>
                                          <p:spTgt spid="23"/>
                                        </p:tgtEl>
                                      </p:cBhvr>
                                    </p:animEffect>
                                  </p:childTnLst>
                                </p:cTn>
                              </p:par>
                              <p:par>
                                <p:cTn id="14" presetID="6" presetClass="entr" presetSubtype="32" fill="hold" nodeType="withEffect">
                                  <p:stCondLst>
                                    <p:cond delay="1500"/>
                                  </p:stCondLst>
                                  <p:childTnLst>
                                    <p:set>
                                      <p:cBhvr>
                                        <p:cTn id="15" dur="1" fill="hold">
                                          <p:stCondLst>
                                            <p:cond delay="0"/>
                                          </p:stCondLst>
                                        </p:cTn>
                                        <p:tgtEl>
                                          <p:spTgt spid="26"/>
                                        </p:tgtEl>
                                        <p:attrNameLst>
                                          <p:attrName>style.visibility</p:attrName>
                                        </p:attrNameLst>
                                      </p:cBhvr>
                                      <p:to>
                                        <p:strVal val="visible"/>
                                      </p:to>
                                    </p:set>
                                    <p:animEffect transition="in" filter="circle(out)">
                                      <p:cBhvr>
                                        <p:cTn id="16" dur="750"/>
                                        <p:tgtEl>
                                          <p:spTgt spid="26"/>
                                        </p:tgtEl>
                                      </p:cBhvr>
                                    </p:animEffect>
                                  </p:childTnLst>
                                </p:cTn>
                              </p:par>
                              <p:par>
                                <p:cTn id="17" presetID="6" presetClass="entr" presetSubtype="32" fill="hold" nodeType="withEffect">
                                  <p:stCondLst>
                                    <p:cond delay="1750"/>
                                  </p:stCondLst>
                                  <p:childTnLst>
                                    <p:set>
                                      <p:cBhvr>
                                        <p:cTn id="18" dur="1" fill="hold">
                                          <p:stCondLst>
                                            <p:cond delay="0"/>
                                          </p:stCondLst>
                                        </p:cTn>
                                        <p:tgtEl>
                                          <p:spTgt spid="29"/>
                                        </p:tgtEl>
                                        <p:attrNameLst>
                                          <p:attrName>style.visibility</p:attrName>
                                        </p:attrNameLst>
                                      </p:cBhvr>
                                      <p:to>
                                        <p:strVal val="visible"/>
                                      </p:to>
                                    </p:set>
                                    <p:animEffect transition="in" filter="circle(out)">
                                      <p:cBhvr>
                                        <p:cTn id="19" dur="750"/>
                                        <p:tgtEl>
                                          <p:spTgt spid="29"/>
                                        </p:tgtEl>
                                      </p:cBhvr>
                                    </p:animEffect>
                                  </p:childTnLst>
                                </p:cTn>
                              </p:par>
                              <p:par>
                                <p:cTn id="20" presetID="2" presetClass="entr" presetSubtype="4" decel="66667" fill="hold" grpId="0" nodeType="withEffect">
                                  <p:stCondLst>
                                    <p:cond delay="4250"/>
                                  </p:stCondLst>
                                  <p:childTnLst>
                                    <p:set>
                                      <p:cBhvr>
                                        <p:cTn id="21" dur="1" fill="hold">
                                          <p:stCondLst>
                                            <p:cond delay="0"/>
                                          </p:stCondLst>
                                        </p:cTn>
                                        <p:tgtEl>
                                          <p:spTgt spid="35"/>
                                        </p:tgtEl>
                                        <p:attrNameLst>
                                          <p:attrName>style.visibility</p:attrName>
                                        </p:attrNameLst>
                                      </p:cBhvr>
                                      <p:to>
                                        <p:strVal val="visible"/>
                                      </p:to>
                                    </p:set>
                                    <p:anim calcmode="lin" valueType="num">
                                      <p:cBhvr additive="base">
                                        <p:cTn id="22" dur="750" fill="hold"/>
                                        <p:tgtEl>
                                          <p:spTgt spid="35"/>
                                        </p:tgtEl>
                                        <p:attrNameLst>
                                          <p:attrName>ppt_x</p:attrName>
                                        </p:attrNameLst>
                                      </p:cBhvr>
                                      <p:tavLst>
                                        <p:tav tm="0">
                                          <p:val>
                                            <p:strVal val="#ppt_x"/>
                                          </p:val>
                                        </p:tav>
                                        <p:tav tm="100000">
                                          <p:val>
                                            <p:strVal val="#ppt_x"/>
                                          </p:val>
                                        </p:tav>
                                      </p:tavLst>
                                    </p:anim>
                                    <p:anim calcmode="lin" valueType="num">
                                      <p:cBhvr additive="base">
                                        <p:cTn id="23" dur="750" fill="hold"/>
                                        <p:tgtEl>
                                          <p:spTgt spid="35"/>
                                        </p:tgtEl>
                                        <p:attrNameLst>
                                          <p:attrName>ppt_y</p:attrName>
                                        </p:attrNameLst>
                                      </p:cBhvr>
                                      <p:tavLst>
                                        <p:tav tm="0">
                                          <p:val>
                                            <p:strVal val="1+#ppt_h/2"/>
                                          </p:val>
                                        </p:tav>
                                        <p:tav tm="100000">
                                          <p:val>
                                            <p:strVal val="#ppt_y"/>
                                          </p:val>
                                        </p:tav>
                                      </p:tavLst>
                                    </p:anim>
                                  </p:childTnLst>
                                </p:cTn>
                              </p:par>
                              <p:par>
                                <p:cTn id="24" presetID="2" presetClass="entr" presetSubtype="4" decel="66667" fill="hold" grpId="0" nodeType="withEffect">
                                  <p:stCondLst>
                                    <p:cond delay="450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750" fill="hold"/>
                                        <p:tgtEl>
                                          <p:spTgt spid="36"/>
                                        </p:tgtEl>
                                        <p:attrNameLst>
                                          <p:attrName>ppt_x</p:attrName>
                                        </p:attrNameLst>
                                      </p:cBhvr>
                                      <p:tavLst>
                                        <p:tav tm="0">
                                          <p:val>
                                            <p:strVal val="#ppt_x"/>
                                          </p:val>
                                        </p:tav>
                                        <p:tav tm="100000">
                                          <p:val>
                                            <p:strVal val="#ppt_x"/>
                                          </p:val>
                                        </p:tav>
                                      </p:tavLst>
                                    </p:anim>
                                    <p:anim calcmode="lin" valueType="num">
                                      <p:cBhvr additive="base">
                                        <p:cTn id="27" dur="750" fill="hold"/>
                                        <p:tgtEl>
                                          <p:spTgt spid="36"/>
                                        </p:tgtEl>
                                        <p:attrNameLst>
                                          <p:attrName>ppt_y</p:attrName>
                                        </p:attrNameLst>
                                      </p:cBhvr>
                                      <p:tavLst>
                                        <p:tav tm="0">
                                          <p:val>
                                            <p:strVal val="1+#ppt_h/2"/>
                                          </p:val>
                                        </p:tav>
                                        <p:tav tm="100000">
                                          <p:val>
                                            <p:strVal val="#ppt_y"/>
                                          </p:val>
                                        </p:tav>
                                      </p:tavLst>
                                    </p:anim>
                                  </p:childTnLst>
                                </p:cTn>
                              </p:par>
                              <p:par>
                                <p:cTn id="28" presetID="2" presetClass="entr" presetSubtype="4" decel="66667" fill="hold" grpId="0" nodeType="withEffect">
                                  <p:stCondLst>
                                    <p:cond delay="475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750" fill="hold"/>
                                        <p:tgtEl>
                                          <p:spTgt spid="37"/>
                                        </p:tgtEl>
                                        <p:attrNameLst>
                                          <p:attrName>ppt_x</p:attrName>
                                        </p:attrNameLst>
                                      </p:cBhvr>
                                      <p:tavLst>
                                        <p:tav tm="0">
                                          <p:val>
                                            <p:strVal val="#ppt_x"/>
                                          </p:val>
                                        </p:tav>
                                        <p:tav tm="100000">
                                          <p:val>
                                            <p:strVal val="#ppt_x"/>
                                          </p:val>
                                        </p:tav>
                                      </p:tavLst>
                                    </p:anim>
                                    <p:anim calcmode="lin" valueType="num">
                                      <p:cBhvr additive="base">
                                        <p:cTn id="31" dur="750" fill="hold"/>
                                        <p:tgtEl>
                                          <p:spTgt spid="37"/>
                                        </p:tgtEl>
                                        <p:attrNameLst>
                                          <p:attrName>ppt_y</p:attrName>
                                        </p:attrNameLst>
                                      </p:cBhvr>
                                      <p:tavLst>
                                        <p:tav tm="0">
                                          <p:val>
                                            <p:strVal val="1+#ppt_h/2"/>
                                          </p:val>
                                        </p:tav>
                                        <p:tav tm="100000">
                                          <p:val>
                                            <p:strVal val="#ppt_y"/>
                                          </p:val>
                                        </p:tav>
                                      </p:tavLst>
                                    </p:anim>
                                  </p:childTnLst>
                                </p:cTn>
                              </p:par>
                              <p:par>
                                <p:cTn id="32" presetID="2" presetClass="entr" presetSubtype="4" decel="66667" fill="hold" grpId="0" nodeType="withEffect">
                                  <p:stCondLst>
                                    <p:cond delay="500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750" fill="hold"/>
                                        <p:tgtEl>
                                          <p:spTgt spid="38"/>
                                        </p:tgtEl>
                                        <p:attrNameLst>
                                          <p:attrName>ppt_x</p:attrName>
                                        </p:attrNameLst>
                                      </p:cBhvr>
                                      <p:tavLst>
                                        <p:tav tm="0">
                                          <p:val>
                                            <p:strVal val="#ppt_x"/>
                                          </p:val>
                                        </p:tav>
                                        <p:tav tm="100000">
                                          <p:val>
                                            <p:strVal val="#ppt_x"/>
                                          </p:val>
                                        </p:tav>
                                      </p:tavLst>
                                    </p:anim>
                                    <p:anim calcmode="lin" valueType="num">
                                      <p:cBhvr additive="base">
                                        <p:cTn id="35" dur="750" fill="hold"/>
                                        <p:tgtEl>
                                          <p:spTgt spid="38"/>
                                        </p:tgtEl>
                                        <p:attrNameLst>
                                          <p:attrName>ppt_y</p:attrName>
                                        </p:attrNameLst>
                                      </p:cBhvr>
                                      <p:tavLst>
                                        <p:tav tm="0">
                                          <p:val>
                                            <p:strVal val="1+#ppt_h/2"/>
                                          </p:val>
                                        </p:tav>
                                        <p:tav tm="100000">
                                          <p:val>
                                            <p:strVal val="#ppt_y"/>
                                          </p:val>
                                        </p:tav>
                                      </p:tavLst>
                                    </p:anim>
                                  </p:childTnLst>
                                </p:cTn>
                              </p:par>
                              <p:par>
                                <p:cTn id="36" presetID="2" presetClass="entr" presetSubtype="4" decel="66667" fill="hold" grpId="0" nodeType="withEffect">
                                  <p:stCondLst>
                                    <p:cond delay="5250"/>
                                  </p:stCondLst>
                                  <p:childTnLst>
                                    <p:set>
                                      <p:cBhvr>
                                        <p:cTn id="37" dur="1" fill="hold">
                                          <p:stCondLst>
                                            <p:cond delay="0"/>
                                          </p:stCondLst>
                                        </p:cTn>
                                        <p:tgtEl>
                                          <p:spTgt spid="39"/>
                                        </p:tgtEl>
                                        <p:attrNameLst>
                                          <p:attrName>style.visibility</p:attrName>
                                        </p:attrNameLst>
                                      </p:cBhvr>
                                      <p:to>
                                        <p:strVal val="visible"/>
                                      </p:to>
                                    </p:set>
                                    <p:anim calcmode="lin" valueType="num">
                                      <p:cBhvr additive="base">
                                        <p:cTn id="38" dur="750" fill="hold"/>
                                        <p:tgtEl>
                                          <p:spTgt spid="39"/>
                                        </p:tgtEl>
                                        <p:attrNameLst>
                                          <p:attrName>ppt_x</p:attrName>
                                        </p:attrNameLst>
                                      </p:cBhvr>
                                      <p:tavLst>
                                        <p:tav tm="0">
                                          <p:val>
                                            <p:strVal val="#ppt_x"/>
                                          </p:val>
                                        </p:tav>
                                        <p:tav tm="100000">
                                          <p:val>
                                            <p:strVal val="#ppt_x"/>
                                          </p:val>
                                        </p:tav>
                                      </p:tavLst>
                                    </p:anim>
                                    <p:anim calcmode="lin" valueType="num">
                                      <p:cBhvr additive="base">
                                        <p:cTn id="39" dur="750" fill="hold"/>
                                        <p:tgtEl>
                                          <p:spTgt spid="39"/>
                                        </p:tgtEl>
                                        <p:attrNameLst>
                                          <p:attrName>ppt_y</p:attrName>
                                        </p:attrNameLst>
                                      </p:cBhvr>
                                      <p:tavLst>
                                        <p:tav tm="0">
                                          <p:val>
                                            <p:strVal val="1+#ppt_h/2"/>
                                          </p:val>
                                        </p:tav>
                                        <p:tav tm="100000">
                                          <p:val>
                                            <p:strVal val="#ppt_y"/>
                                          </p:val>
                                        </p:tav>
                                      </p:tavLst>
                                    </p:anim>
                                  </p:childTnLst>
                                </p:cTn>
                              </p:par>
                              <p:par>
                                <p:cTn id="40" presetID="22" presetClass="entr" presetSubtype="1" fill="hold" nodeType="withEffect">
                                  <p:stCondLst>
                                    <p:cond delay="3000"/>
                                  </p:stCondLst>
                                  <p:childTnLst>
                                    <p:set>
                                      <p:cBhvr>
                                        <p:cTn id="41" dur="1" fill="hold">
                                          <p:stCondLst>
                                            <p:cond delay="0"/>
                                          </p:stCondLst>
                                        </p:cTn>
                                        <p:tgtEl>
                                          <p:spTgt spid="134"/>
                                        </p:tgtEl>
                                        <p:attrNameLst>
                                          <p:attrName>style.visibility</p:attrName>
                                        </p:attrNameLst>
                                      </p:cBhvr>
                                      <p:to>
                                        <p:strVal val="visible"/>
                                      </p:to>
                                    </p:set>
                                    <p:animEffect transition="in" filter="wipe(up)">
                                      <p:cBhvr>
                                        <p:cTn id="42" dur="750"/>
                                        <p:tgtEl>
                                          <p:spTgt spid="134"/>
                                        </p:tgtEl>
                                      </p:cBhvr>
                                    </p:animEffect>
                                  </p:childTnLst>
                                </p:cTn>
                              </p:par>
                              <p:par>
                                <p:cTn id="43" presetID="22" presetClass="entr" presetSubtype="1" fill="hold" nodeType="withEffect">
                                  <p:stCondLst>
                                    <p:cond delay="2750"/>
                                  </p:stCondLst>
                                  <p:childTnLst>
                                    <p:set>
                                      <p:cBhvr>
                                        <p:cTn id="44" dur="1" fill="hold">
                                          <p:stCondLst>
                                            <p:cond delay="0"/>
                                          </p:stCondLst>
                                        </p:cTn>
                                        <p:tgtEl>
                                          <p:spTgt spid="133"/>
                                        </p:tgtEl>
                                        <p:attrNameLst>
                                          <p:attrName>style.visibility</p:attrName>
                                        </p:attrNameLst>
                                      </p:cBhvr>
                                      <p:to>
                                        <p:strVal val="visible"/>
                                      </p:to>
                                    </p:set>
                                    <p:animEffect transition="in" filter="wipe(up)">
                                      <p:cBhvr>
                                        <p:cTn id="45" dur="750"/>
                                        <p:tgtEl>
                                          <p:spTgt spid="133"/>
                                        </p:tgtEl>
                                      </p:cBhvr>
                                    </p:animEffect>
                                  </p:childTnLst>
                                </p:cTn>
                              </p:par>
                              <p:par>
                                <p:cTn id="46" presetID="22" presetClass="entr" presetSubtype="1" fill="hold" nodeType="withEffect">
                                  <p:stCondLst>
                                    <p:cond delay="2500"/>
                                  </p:stCondLst>
                                  <p:childTnLst>
                                    <p:set>
                                      <p:cBhvr>
                                        <p:cTn id="47" dur="1" fill="hold">
                                          <p:stCondLst>
                                            <p:cond delay="0"/>
                                          </p:stCondLst>
                                        </p:cTn>
                                        <p:tgtEl>
                                          <p:spTgt spid="132"/>
                                        </p:tgtEl>
                                        <p:attrNameLst>
                                          <p:attrName>style.visibility</p:attrName>
                                        </p:attrNameLst>
                                      </p:cBhvr>
                                      <p:to>
                                        <p:strVal val="visible"/>
                                      </p:to>
                                    </p:set>
                                    <p:animEffect transition="in" filter="wipe(up)">
                                      <p:cBhvr>
                                        <p:cTn id="48" dur="750"/>
                                        <p:tgtEl>
                                          <p:spTgt spid="132"/>
                                        </p:tgtEl>
                                      </p:cBhvr>
                                    </p:animEffect>
                                  </p:childTnLst>
                                </p:cTn>
                              </p:par>
                              <p:par>
                                <p:cTn id="49" presetID="22" presetClass="entr" presetSubtype="1" fill="hold" nodeType="withEffect">
                                  <p:stCondLst>
                                    <p:cond delay="2000"/>
                                  </p:stCondLst>
                                  <p:childTnLst>
                                    <p:set>
                                      <p:cBhvr>
                                        <p:cTn id="50" dur="1" fill="hold">
                                          <p:stCondLst>
                                            <p:cond delay="0"/>
                                          </p:stCondLst>
                                        </p:cTn>
                                        <p:tgtEl>
                                          <p:spTgt spid="130"/>
                                        </p:tgtEl>
                                        <p:attrNameLst>
                                          <p:attrName>style.visibility</p:attrName>
                                        </p:attrNameLst>
                                      </p:cBhvr>
                                      <p:to>
                                        <p:strVal val="visible"/>
                                      </p:to>
                                    </p:set>
                                    <p:animEffect transition="in" filter="wipe(up)">
                                      <p:cBhvr>
                                        <p:cTn id="51" dur="750"/>
                                        <p:tgtEl>
                                          <p:spTgt spid="130"/>
                                        </p:tgtEl>
                                      </p:cBhvr>
                                    </p:animEffect>
                                  </p:childTnLst>
                                </p:cTn>
                              </p:par>
                              <p:par>
                                <p:cTn id="52" presetID="22" presetClass="entr" presetSubtype="1" fill="hold" grpId="0" nodeType="withEffect">
                                  <p:stCondLst>
                                    <p:cond delay="2250"/>
                                  </p:stCondLst>
                                  <p:childTnLst>
                                    <p:set>
                                      <p:cBhvr>
                                        <p:cTn id="53" dur="1" fill="hold">
                                          <p:stCondLst>
                                            <p:cond delay="0"/>
                                          </p:stCondLst>
                                        </p:cTn>
                                        <p:tgtEl>
                                          <p:spTgt spid="14"/>
                                        </p:tgtEl>
                                        <p:attrNameLst>
                                          <p:attrName>style.visibility</p:attrName>
                                        </p:attrNameLst>
                                      </p:cBhvr>
                                      <p:to>
                                        <p:strVal val="visible"/>
                                      </p:to>
                                    </p:set>
                                    <p:animEffect transition="in" filter="wipe(up)">
                                      <p:cBhvr>
                                        <p:cTn id="54" dur="750"/>
                                        <p:tgtEl>
                                          <p:spTgt spid="14"/>
                                        </p:tgtEl>
                                      </p:cBhvr>
                                    </p:animEffect>
                                  </p:childTnLst>
                                </p:cTn>
                              </p:par>
                              <p:par>
                                <p:cTn id="55" presetID="22" presetClass="entr" presetSubtype="1" fill="hold" nodeType="withEffect">
                                  <p:stCondLst>
                                    <p:cond delay="2250"/>
                                  </p:stCondLst>
                                  <p:childTnLst>
                                    <p:set>
                                      <p:cBhvr>
                                        <p:cTn id="56" dur="1" fill="hold">
                                          <p:stCondLst>
                                            <p:cond delay="0"/>
                                          </p:stCondLst>
                                        </p:cTn>
                                        <p:tgtEl>
                                          <p:spTgt spid="131"/>
                                        </p:tgtEl>
                                        <p:attrNameLst>
                                          <p:attrName>style.visibility</p:attrName>
                                        </p:attrNameLst>
                                      </p:cBhvr>
                                      <p:to>
                                        <p:strVal val="visible"/>
                                      </p:to>
                                    </p:set>
                                    <p:animEffect transition="in" filter="wipe(up)">
                                      <p:cBhvr>
                                        <p:cTn id="57" dur="75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35" grpId="0"/>
      <p:bldP spid="36" grpId="0"/>
      <p:bldP spid="37" grpId="0"/>
      <p:bldP spid="38"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C02B45-5605-4CBB-AED7-A6067984D028}"/>
              </a:ext>
            </a:extLst>
          </p:cNvPr>
          <p:cNvSpPr/>
          <p:nvPr/>
        </p:nvSpPr>
        <p:spPr>
          <a:xfrm>
            <a:off x="0" y="4055176"/>
            <a:ext cx="9407525" cy="183893"/>
          </a:xfrm>
          <a:prstGeom prst="rect">
            <a:avLst/>
          </a:prstGeom>
          <a:solidFill>
            <a:schemeClr val="bg2"/>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grpSp>
        <p:nvGrpSpPr>
          <p:cNvPr id="3" name="Group 2">
            <a:extLst>
              <a:ext uri="{FF2B5EF4-FFF2-40B4-BE49-F238E27FC236}">
                <a16:creationId xmlns:a16="http://schemas.microsoft.com/office/drawing/2014/main" id="{993197AC-1B3A-46C2-8B3F-439EF83DEBC4}"/>
              </a:ext>
            </a:extLst>
          </p:cNvPr>
          <p:cNvGrpSpPr/>
          <p:nvPr/>
        </p:nvGrpSpPr>
        <p:grpSpPr>
          <a:xfrm>
            <a:off x="2096341" y="3951859"/>
            <a:ext cx="390528" cy="390526"/>
            <a:chOff x="2732086" y="3608515"/>
            <a:chExt cx="390528" cy="390526"/>
          </a:xfrm>
        </p:grpSpPr>
        <p:sp>
          <p:nvSpPr>
            <p:cNvPr id="4" name="Oval 3">
              <a:extLst>
                <a:ext uri="{FF2B5EF4-FFF2-40B4-BE49-F238E27FC236}">
                  <a16:creationId xmlns:a16="http://schemas.microsoft.com/office/drawing/2014/main" id="{1E75A2B7-A80D-455D-8E8A-4976557C3620}"/>
                </a:ext>
              </a:extLst>
            </p:cNvPr>
            <p:cNvSpPr/>
            <p:nvPr/>
          </p:nvSpPr>
          <p:spPr>
            <a:xfrm>
              <a:off x="2732086" y="3608515"/>
              <a:ext cx="390528" cy="390526"/>
            </a:xfrm>
            <a:prstGeom prst="ellipse">
              <a:avLst/>
            </a:prstGeom>
            <a:solidFill>
              <a:schemeClr val="accent1"/>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5" name="Oval 4">
              <a:extLst>
                <a:ext uri="{FF2B5EF4-FFF2-40B4-BE49-F238E27FC236}">
                  <a16:creationId xmlns:a16="http://schemas.microsoft.com/office/drawing/2014/main" id="{35C6DEDB-BF6A-4324-8E22-6CA315E73104}"/>
                </a:ext>
              </a:extLst>
            </p:cNvPr>
            <p:cNvSpPr/>
            <p:nvPr/>
          </p:nvSpPr>
          <p:spPr>
            <a:xfrm>
              <a:off x="2859752" y="3736181"/>
              <a:ext cx="135196" cy="135194"/>
            </a:xfrm>
            <a:prstGeom prst="ellipse">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grpSp>
      <p:grpSp>
        <p:nvGrpSpPr>
          <p:cNvPr id="36" name="Group 35">
            <a:extLst>
              <a:ext uri="{FF2B5EF4-FFF2-40B4-BE49-F238E27FC236}">
                <a16:creationId xmlns:a16="http://schemas.microsoft.com/office/drawing/2014/main" id="{8D2DC363-B3B6-4232-BD82-C05AFDBF8E4D}"/>
              </a:ext>
            </a:extLst>
          </p:cNvPr>
          <p:cNvGrpSpPr/>
          <p:nvPr/>
        </p:nvGrpSpPr>
        <p:grpSpPr>
          <a:xfrm>
            <a:off x="3908610" y="3951859"/>
            <a:ext cx="390528" cy="390526"/>
            <a:chOff x="3908610" y="4342476"/>
            <a:chExt cx="390528" cy="390526"/>
          </a:xfrm>
        </p:grpSpPr>
        <p:sp>
          <p:nvSpPr>
            <p:cNvPr id="7" name="Oval 6">
              <a:extLst>
                <a:ext uri="{FF2B5EF4-FFF2-40B4-BE49-F238E27FC236}">
                  <a16:creationId xmlns:a16="http://schemas.microsoft.com/office/drawing/2014/main" id="{E40C87B3-727B-44E3-9477-DC84B3462D7D}"/>
                </a:ext>
              </a:extLst>
            </p:cNvPr>
            <p:cNvSpPr/>
            <p:nvPr/>
          </p:nvSpPr>
          <p:spPr>
            <a:xfrm>
              <a:off x="3908610" y="4342476"/>
              <a:ext cx="390528" cy="390526"/>
            </a:xfrm>
            <a:prstGeom prst="ellipse">
              <a:avLst/>
            </a:prstGeom>
            <a:solidFill>
              <a:schemeClr val="bg1">
                <a:lumMod val="75000"/>
              </a:schemeClr>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8" name="Oval 7">
              <a:extLst>
                <a:ext uri="{FF2B5EF4-FFF2-40B4-BE49-F238E27FC236}">
                  <a16:creationId xmlns:a16="http://schemas.microsoft.com/office/drawing/2014/main" id="{E5F9C007-FA7E-4936-9197-6B1EC25C876E}"/>
                </a:ext>
              </a:extLst>
            </p:cNvPr>
            <p:cNvSpPr/>
            <p:nvPr/>
          </p:nvSpPr>
          <p:spPr>
            <a:xfrm>
              <a:off x="4036275" y="4470142"/>
              <a:ext cx="135196" cy="135194"/>
            </a:xfrm>
            <a:prstGeom prst="ellipse">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grpSp>
      <p:grpSp>
        <p:nvGrpSpPr>
          <p:cNvPr id="35" name="Group 34">
            <a:extLst>
              <a:ext uri="{FF2B5EF4-FFF2-40B4-BE49-F238E27FC236}">
                <a16:creationId xmlns:a16="http://schemas.microsoft.com/office/drawing/2014/main" id="{FEF976F8-3AB4-41EB-BFA0-2EBE322D26DF}"/>
              </a:ext>
            </a:extLst>
          </p:cNvPr>
          <p:cNvGrpSpPr/>
          <p:nvPr/>
        </p:nvGrpSpPr>
        <p:grpSpPr>
          <a:xfrm>
            <a:off x="5720879" y="3951859"/>
            <a:ext cx="390528" cy="390526"/>
            <a:chOff x="5720879" y="4342476"/>
            <a:chExt cx="390528" cy="390526"/>
          </a:xfrm>
        </p:grpSpPr>
        <p:sp>
          <p:nvSpPr>
            <p:cNvPr id="10" name="Oval 9">
              <a:extLst>
                <a:ext uri="{FF2B5EF4-FFF2-40B4-BE49-F238E27FC236}">
                  <a16:creationId xmlns:a16="http://schemas.microsoft.com/office/drawing/2014/main" id="{FDE8F2CE-DB05-410D-ABEA-663E8827806E}"/>
                </a:ext>
              </a:extLst>
            </p:cNvPr>
            <p:cNvSpPr/>
            <p:nvPr/>
          </p:nvSpPr>
          <p:spPr>
            <a:xfrm>
              <a:off x="5720879" y="4342476"/>
              <a:ext cx="390528" cy="390526"/>
            </a:xfrm>
            <a:prstGeom prst="ellipse">
              <a:avLst/>
            </a:prstGeom>
            <a:solidFill>
              <a:schemeClr val="bg1">
                <a:lumMod val="75000"/>
              </a:schemeClr>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1" name="Oval 10">
              <a:extLst>
                <a:ext uri="{FF2B5EF4-FFF2-40B4-BE49-F238E27FC236}">
                  <a16:creationId xmlns:a16="http://schemas.microsoft.com/office/drawing/2014/main" id="{ECB20992-C948-4876-A174-4840CC9E7192}"/>
                </a:ext>
              </a:extLst>
            </p:cNvPr>
            <p:cNvSpPr/>
            <p:nvPr/>
          </p:nvSpPr>
          <p:spPr>
            <a:xfrm>
              <a:off x="5845093" y="4470142"/>
              <a:ext cx="135196" cy="135194"/>
            </a:xfrm>
            <a:prstGeom prst="ellipse">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grpSp>
      <p:grpSp>
        <p:nvGrpSpPr>
          <p:cNvPr id="34" name="Group 33">
            <a:extLst>
              <a:ext uri="{FF2B5EF4-FFF2-40B4-BE49-F238E27FC236}">
                <a16:creationId xmlns:a16="http://schemas.microsoft.com/office/drawing/2014/main" id="{DE5F72A0-9566-42FF-BA5E-15C95D8AC16D}"/>
              </a:ext>
            </a:extLst>
          </p:cNvPr>
          <p:cNvGrpSpPr/>
          <p:nvPr/>
        </p:nvGrpSpPr>
        <p:grpSpPr>
          <a:xfrm>
            <a:off x="7533148" y="3951859"/>
            <a:ext cx="390528" cy="390526"/>
            <a:chOff x="7533148" y="4342476"/>
            <a:chExt cx="390528" cy="390526"/>
          </a:xfrm>
        </p:grpSpPr>
        <p:sp>
          <p:nvSpPr>
            <p:cNvPr id="14" name="Oval 13">
              <a:extLst>
                <a:ext uri="{FF2B5EF4-FFF2-40B4-BE49-F238E27FC236}">
                  <a16:creationId xmlns:a16="http://schemas.microsoft.com/office/drawing/2014/main" id="{07923699-9F07-43C2-8285-9C01A7C80938}"/>
                </a:ext>
              </a:extLst>
            </p:cNvPr>
            <p:cNvSpPr/>
            <p:nvPr/>
          </p:nvSpPr>
          <p:spPr>
            <a:xfrm>
              <a:off x="7533148" y="4342476"/>
              <a:ext cx="390528" cy="390526"/>
            </a:xfrm>
            <a:prstGeom prst="ellipse">
              <a:avLst/>
            </a:prstGeom>
            <a:solidFill>
              <a:schemeClr val="bg1">
                <a:lumMod val="75000"/>
              </a:schemeClr>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5" name="Oval 14">
              <a:extLst>
                <a:ext uri="{FF2B5EF4-FFF2-40B4-BE49-F238E27FC236}">
                  <a16:creationId xmlns:a16="http://schemas.microsoft.com/office/drawing/2014/main" id="{ABAFF3B4-0DDE-40B5-BCF9-FA385F64B182}"/>
                </a:ext>
              </a:extLst>
            </p:cNvPr>
            <p:cNvSpPr/>
            <p:nvPr/>
          </p:nvSpPr>
          <p:spPr>
            <a:xfrm>
              <a:off x="7660813" y="4470142"/>
              <a:ext cx="135196" cy="135194"/>
            </a:xfrm>
            <a:prstGeom prst="ellipse">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grpSp>
      <p:grpSp>
        <p:nvGrpSpPr>
          <p:cNvPr id="27" name="Group 26">
            <a:extLst>
              <a:ext uri="{FF2B5EF4-FFF2-40B4-BE49-F238E27FC236}">
                <a16:creationId xmlns:a16="http://schemas.microsoft.com/office/drawing/2014/main" id="{ED06F549-FB54-4F03-A162-AD6EF8F3EEC5}"/>
              </a:ext>
            </a:extLst>
          </p:cNvPr>
          <p:cNvGrpSpPr/>
          <p:nvPr/>
        </p:nvGrpSpPr>
        <p:grpSpPr>
          <a:xfrm>
            <a:off x="9345418" y="3951859"/>
            <a:ext cx="390528" cy="390526"/>
            <a:chOff x="9345418" y="4342476"/>
            <a:chExt cx="390528" cy="390526"/>
          </a:xfrm>
        </p:grpSpPr>
        <p:sp>
          <p:nvSpPr>
            <p:cNvPr id="18" name="Oval 17">
              <a:extLst>
                <a:ext uri="{FF2B5EF4-FFF2-40B4-BE49-F238E27FC236}">
                  <a16:creationId xmlns:a16="http://schemas.microsoft.com/office/drawing/2014/main" id="{C6737231-0FF0-430A-9D98-C45D59B02ACF}"/>
                </a:ext>
              </a:extLst>
            </p:cNvPr>
            <p:cNvSpPr/>
            <p:nvPr/>
          </p:nvSpPr>
          <p:spPr>
            <a:xfrm>
              <a:off x="9345418" y="4342476"/>
              <a:ext cx="390528" cy="390526"/>
            </a:xfrm>
            <a:prstGeom prst="ellipse">
              <a:avLst/>
            </a:prstGeom>
            <a:solidFill>
              <a:schemeClr val="bg1">
                <a:lumMod val="75000"/>
              </a:schemeClr>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19" name="Oval 18">
              <a:extLst>
                <a:ext uri="{FF2B5EF4-FFF2-40B4-BE49-F238E27FC236}">
                  <a16:creationId xmlns:a16="http://schemas.microsoft.com/office/drawing/2014/main" id="{D17DD810-7F35-4508-B5E7-4740C23EFE39}"/>
                </a:ext>
              </a:extLst>
            </p:cNvPr>
            <p:cNvSpPr/>
            <p:nvPr/>
          </p:nvSpPr>
          <p:spPr>
            <a:xfrm>
              <a:off x="9469632" y="4470142"/>
              <a:ext cx="135196" cy="135194"/>
            </a:xfrm>
            <a:prstGeom prst="ellipse">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grpSp>
      <p:sp>
        <p:nvSpPr>
          <p:cNvPr id="23" name="TextBox 22">
            <a:extLst>
              <a:ext uri="{FF2B5EF4-FFF2-40B4-BE49-F238E27FC236}">
                <a16:creationId xmlns:a16="http://schemas.microsoft.com/office/drawing/2014/main" id="{82EA9701-9D18-4D33-8056-77BF44F40655}"/>
              </a:ext>
            </a:extLst>
          </p:cNvPr>
          <p:cNvSpPr txBox="1"/>
          <p:nvPr/>
        </p:nvSpPr>
        <p:spPr>
          <a:xfrm>
            <a:off x="1419284" y="4605926"/>
            <a:ext cx="1744641" cy="1820563"/>
          </a:xfrm>
          <a:prstGeom prst="rect">
            <a:avLst/>
          </a:prstGeom>
          <a:noFill/>
        </p:spPr>
        <p:txBody>
          <a:bodyPr wrap="square" lIns="0" rIns="0" rtlCol="0">
            <a:spAutoFit/>
          </a:bodyPr>
          <a:lstStyle/>
          <a:p>
            <a:pPr algn="ctr">
              <a:lnSpc>
                <a:spcPct val="130000"/>
              </a:lnSpc>
              <a:spcBef>
                <a:spcPts val="600"/>
              </a:spcBef>
            </a:pPr>
            <a:r>
              <a:rPr lang="en-US" sz="1400" b="1" dirty="0">
                <a:latin typeface="Arial" panose="020B0604020202020204" pitchFamily="34" charset="0"/>
                <a:cs typeface="Arial" panose="020B0604020202020204" pitchFamily="34" charset="0"/>
              </a:rPr>
              <a:t>Innovate</a:t>
            </a:r>
          </a:p>
          <a:p>
            <a:pPr algn="ctr">
              <a:lnSpc>
                <a:spcPct val="130000"/>
              </a:lnSpc>
              <a:spcBef>
                <a:spcPts val="600"/>
              </a:spcBef>
            </a:pPr>
            <a:r>
              <a:rPr lang="en-US" sz="1400" dirty="0">
                <a:solidFill>
                  <a:schemeClr val="tx1">
                    <a:alpha val="70000"/>
                  </a:schemeClr>
                </a:solidFill>
                <a:latin typeface="Arial" panose="020B0604020202020204" pitchFamily="34" charset="0"/>
                <a:cs typeface="Arial" panose="020B0604020202020204" pitchFamily="34" charset="0"/>
              </a:rPr>
              <a:t>R3 proposed  innovate affordable housing at scale by bringing 3D printing housing technology.</a:t>
            </a:r>
          </a:p>
        </p:txBody>
      </p:sp>
      <p:sp>
        <p:nvSpPr>
          <p:cNvPr id="24" name="TextBox 23">
            <a:extLst>
              <a:ext uri="{FF2B5EF4-FFF2-40B4-BE49-F238E27FC236}">
                <a16:creationId xmlns:a16="http://schemas.microsoft.com/office/drawing/2014/main" id="{1D6DC4FC-9C6C-40FB-BE9E-E852C8ED2BE2}"/>
              </a:ext>
            </a:extLst>
          </p:cNvPr>
          <p:cNvSpPr txBox="1"/>
          <p:nvPr/>
        </p:nvSpPr>
        <p:spPr>
          <a:xfrm>
            <a:off x="3229122" y="4605926"/>
            <a:ext cx="1744641" cy="1820563"/>
          </a:xfrm>
          <a:prstGeom prst="rect">
            <a:avLst/>
          </a:prstGeom>
          <a:noFill/>
        </p:spPr>
        <p:txBody>
          <a:bodyPr wrap="square" lIns="0" rIns="0" rtlCol="0">
            <a:spAutoFit/>
          </a:bodyPr>
          <a:lstStyle/>
          <a:p>
            <a:pPr algn="ctr">
              <a:lnSpc>
                <a:spcPct val="130000"/>
              </a:lnSpc>
              <a:spcBef>
                <a:spcPts val="600"/>
              </a:spcBef>
            </a:pPr>
            <a:r>
              <a:rPr lang="en-US" sz="1400" b="1" dirty="0">
                <a:latin typeface="Arial" panose="020B0604020202020204" pitchFamily="34" charset="0"/>
                <a:cs typeface="Arial" panose="020B0604020202020204" pitchFamily="34" charset="0"/>
              </a:rPr>
              <a:t>Land Use</a:t>
            </a:r>
          </a:p>
          <a:p>
            <a:pPr algn="ctr">
              <a:lnSpc>
                <a:spcPct val="130000"/>
              </a:lnSpc>
              <a:spcBef>
                <a:spcPts val="600"/>
              </a:spcBef>
            </a:pPr>
            <a:r>
              <a:rPr lang="en-US" sz="1400" dirty="0">
                <a:solidFill>
                  <a:schemeClr val="tx1">
                    <a:alpha val="70000"/>
                  </a:schemeClr>
                </a:solidFill>
                <a:latin typeface="Arial" panose="020B0604020202020204" pitchFamily="34" charset="0"/>
                <a:cs typeface="Arial" panose="020B0604020202020204" pitchFamily="34" charset="0"/>
              </a:rPr>
              <a:t>R3 will coordinate land use entitlement w/DLCD and DCBS Building Codes Division.</a:t>
            </a:r>
          </a:p>
        </p:txBody>
      </p:sp>
      <p:sp>
        <p:nvSpPr>
          <p:cNvPr id="25" name="TextBox 24">
            <a:extLst>
              <a:ext uri="{FF2B5EF4-FFF2-40B4-BE49-F238E27FC236}">
                <a16:creationId xmlns:a16="http://schemas.microsoft.com/office/drawing/2014/main" id="{85C6BFE3-2E4D-4666-B6D3-94A9F88C2D4F}"/>
              </a:ext>
            </a:extLst>
          </p:cNvPr>
          <p:cNvSpPr txBox="1"/>
          <p:nvPr/>
        </p:nvSpPr>
        <p:spPr>
          <a:xfrm>
            <a:off x="5040370" y="4605926"/>
            <a:ext cx="1744641" cy="1540486"/>
          </a:xfrm>
          <a:prstGeom prst="rect">
            <a:avLst/>
          </a:prstGeom>
          <a:noFill/>
        </p:spPr>
        <p:txBody>
          <a:bodyPr wrap="square" lIns="0" rIns="0" rtlCol="0">
            <a:spAutoFit/>
          </a:bodyPr>
          <a:lstStyle/>
          <a:p>
            <a:pPr algn="ctr">
              <a:lnSpc>
                <a:spcPct val="130000"/>
              </a:lnSpc>
              <a:spcBef>
                <a:spcPts val="600"/>
              </a:spcBef>
            </a:pPr>
            <a:r>
              <a:rPr lang="en-US" sz="1400" b="1" dirty="0">
                <a:latin typeface="Arial" panose="020B0604020202020204" pitchFamily="34" charset="0"/>
                <a:cs typeface="Arial" panose="020B0604020202020204" pitchFamily="34" charset="0"/>
              </a:rPr>
              <a:t>Concept/Design</a:t>
            </a:r>
          </a:p>
          <a:p>
            <a:pPr algn="ctr">
              <a:lnSpc>
                <a:spcPct val="130000"/>
              </a:lnSpc>
              <a:spcBef>
                <a:spcPts val="600"/>
              </a:spcBef>
            </a:pPr>
            <a:r>
              <a:rPr lang="en-US" sz="1400" dirty="0">
                <a:solidFill>
                  <a:schemeClr val="tx1">
                    <a:lumMod val="75000"/>
                    <a:lumOff val="25000"/>
                  </a:schemeClr>
                </a:solidFill>
                <a:latin typeface="Arial" panose="020B0604020202020204" pitchFamily="34" charset="0"/>
                <a:cs typeface="Arial" panose="020B0604020202020204" pitchFamily="34" charset="0"/>
              </a:rPr>
              <a:t>R3 will refine concepts through preliminary engineering</a:t>
            </a:r>
          </a:p>
        </p:txBody>
      </p:sp>
      <p:sp>
        <p:nvSpPr>
          <p:cNvPr id="26" name="TextBox 25">
            <a:extLst>
              <a:ext uri="{FF2B5EF4-FFF2-40B4-BE49-F238E27FC236}">
                <a16:creationId xmlns:a16="http://schemas.microsoft.com/office/drawing/2014/main" id="{8A73F4EB-E1A5-4819-86CD-5B449ADF01FA}"/>
              </a:ext>
            </a:extLst>
          </p:cNvPr>
          <p:cNvSpPr txBox="1"/>
          <p:nvPr/>
        </p:nvSpPr>
        <p:spPr>
          <a:xfrm>
            <a:off x="6852981" y="4605926"/>
            <a:ext cx="1744641" cy="1540486"/>
          </a:xfrm>
          <a:prstGeom prst="rect">
            <a:avLst/>
          </a:prstGeom>
          <a:noFill/>
        </p:spPr>
        <p:txBody>
          <a:bodyPr wrap="square" lIns="0" rIns="0" rtlCol="0">
            <a:spAutoFit/>
          </a:bodyPr>
          <a:lstStyle/>
          <a:p>
            <a:pPr algn="ctr">
              <a:lnSpc>
                <a:spcPct val="130000"/>
              </a:lnSpc>
              <a:spcBef>
                <a:spcPts val="600"/>
              </a:spcBef>
            </a:pPr>
            <a:r>
              <a:rPr lang="en-US" sz="1400" b="1" dirty="0">
                <a:latin typeface="Arial" panose="020B0604020202020204" pitchFamily="34" charset="0"/>
                <a:cs typeface="Arial" panose="020B0604020202020204" pitchFamily="34" charset="0"/>
              </a:rPr>
              <a:t>Manage</a:t>
            </a:r>
          </a:p>
          <a:p>
            <a:pPr algn="ctr">
              <a:lnSpc>
                <a:spcPct val="130000"/>
              </a:lnSpc>
              <a:spcBef>
                <a:spcPts val="600"/>
              </a:spcBef>
            </a:pPr>
            <a:r>
              <a:rPr lang="en-US" sz="1400" dirty="0">
                <a:solidFill>
                  <a:schemeClr val="tx1">
                    <a:alpha val="70000"/>
                  </a:schemeClr>
                </a:solidFill>
                <a:latin typeface="Arial" panose="020B0604020202020204" pitchFamily="34" charset="0"/>
                <a:cs typeface="Arial" panose="020B0604020202020204" pitchFamily="34" charset="0"/>
              </a:rPr>
              <a:t>Expectations will be managed through </a:t>
            </a:r>
            <a:r>
              <a:rPr lang="en-US" sz="1400" b="1" dirty="0">
                <a:solidFill>
                  <a:schemeClr val="tx1">
                    <a:alpha val="70000"/>
                  </a:schemeClr>
                </a:solidFill>
                <a:latin typeface="Arial" panose="020B0604020202020204" pitchFamily="34" charset="0"/>
                <a:cs typeface="Arial" panose="020B0604020202020204" pitchFamily="34" charset="0"/>
              </a:rPr>
              <a:t>contractual</a:t>
            </a:r>
            <a:r>
              <a:rPr lang="en-US" sz="1400" dirty="0">
                <a:solidFill>
                  <a:schemeClr val="tx1">
                    <a:alpha val="70000"/>
                  </a:schemeClr>
                </a:solidFill>
                <a:latin typeface="Arial" panose="020B0604020202020204" pitchFamily="34" charset="0"/>
                <a:cs typeface="Arial" panose="020B0604020202020204" pitchFamily="34" charset="0"/>
              </a:rPr>
              <a:t> agreements</a:t>
            </a:r>
          </a:p>
        </p:txBody>
      </p:sp>
      <p:sp>
        <p:nvSpPr>
          <p:cNvPr id="33" name="Title 32">
            <a:extLst>
              <a:ext uri="{FF2B5EF4-FFF2-40B4-BE49-F238E27FC236}">
                <a16:creationId xmlns:a16="http://schemas.microsoft.com/office/drawing/2014/main" id="{416E558B-52D5-48B3-881E-FAFC9E7F9557}"/>
              </a:ext>
            </a:extLst>
          </p:cNvPr>
          <p:cNvSpPr>
            <a:spLocks noGrp="1"/>
          </p:cNvSpPr>
          <p:nvPr>
            <p:ph type="title" idx="4294967295"/>
          </p:nvPr>
        </p:nvSpPr>
        <p:spPr>
          <a:xfrm>
            <a:off x="1507845" y="556085"/>
            <a:ext cx="8201026" cy="1249845"/>
          </a:xfrm>
        </p:spPr>
        <p:txBody>
          <a:bodyPr/>
          <a:lstStyle/>
          <a:p>
            <a:r>
              <a:rPr lang="en-US" dirty="0"/>
              <a:t>Urban Renewal </a:t>
            </a:r>
            <a:r>
              <a:rPr lang="en-US" dirty="0">
                <a:solidFill>
                  <a:schemeClr val="accent1"/>
                </a:solidFill>
              </a:rPr>
              <a:t>Area</a:t>
            </a:r>
            <a:endParaRPr lang="en-US" dirty="0"/>
          </a:p>
        </p:txBody>
      </p:sp>
      <p:sp>
        <p:nvSpPr>
          <p:cNvPr id="37" name="TextBox 36">
            <a:extLst>
              <a:ext uri="{FF2B5EF4-FFF2-40B4-BE49-F238E27FC236}">
                <a16:creationId xmlns:a16="http://schemas.microsoft.com/office/drawing/2014/main" id="{6BC150EF-FC25-452D-AEFF-D904468532DC}"/>
              </a:ext>
            </a:extLst>
          </p:cNvPr>
          <p:cNvSpPr txBox="1"/>
          <p:nvPr/>
        </p:nvSpPr>
        <p:spPr>
          <a:xfrm>
            <a:off x="8664229" y="4605926"/>
            <a:ext cx="1744641" cy="1820563"/>
          </a:xfrm>
          <a:prstGeom prst="rect">
            <a:avLst/>
          </a:prstGeom>
          <a:noFill/>
        </p:spPr>
        <p:txBody>
          <a:bodyPr wrap="square" lIns="0" rIns="0" rtlCol="0">
            <a:spAutoFit/>
          </a:bodyPr>
          <a:lstStyle/>
          <a:p>
            <a:pPr algn="ctr">
              <a:lnSpc>
                <a:spcPct val="130000"/>
              </a:lnSpc>
              <a:spcBef>
                <a:spcPts val="600"/>
              </a:spcBef>
            </a:pPr>
            <a:r>
              <a:rPr lang="en-US" sz="1400" b="1" dirty="0">
                <a:latin typeface="Arial" panose="020B0604020202020204" pitchFamily="34" charset="0"/>
                <a:cs typeface="Arial" panose="020B0604020202020204" pitchFamily="34" charset="0"/>
              </a:rPr>
              <a:t>2021-2023</a:t>
            </a:r>
          </a:p>
          <a:p>
            <a:pPr algn="ctr">
              <a:lnSpc>
                <a:spcPct val="130000"/>
              </a:lnSpc>
              <a:spcBef>
                <a:spcPts val="600"/>
              </a:spcBef>
            </a:pPr>
            <a:r>
              <a:rPr lang="en-US" sz="1400" dirty="0">
                <a:solidFill>
                  <a:schemeClr val="tx1">
                    <a:alpha val="70000"/>
                  </a:schemeClr>
                </a:solidFill>
                <a:latin typeface="Arial" panose="020B0604020202020204" pitchFamily="34" charset="0"/>
                <a:cs typeface="Arial" panose="020B0604020202020204" pitchFamily="34" charset="0"/>
              </a:rPr>
              <a:t>R3 will gain efficiencies, economies of scale to provide the gold standard</a:t>
            </a:r>
          </a:p>
        </p:txBody>
      </p:sp>
      <p:grpSp>
        <p:nvGrpSpPr>
          <p:cNvPr id="128" name="Group 127">
            <a:extLst>
              <a:ext uri="{FF2B5EF4-FFF2-40B4-BE49-F238E27FC236}">
                <a16:creationId xmlns:a16="http://schemas.microsoft.com/office/drawing/2014/main" id="{9D7186B4-3FDC-4928-951B-62797D53B73C}"/>
              </a:ext>
            </a:extLst>
          </p:cNvPr>
          <p:cNvGrpSpPr/>
          <p:nvPr/>
        </p:nvGrpSpPr>
        <p:grpSpPr>
          <a:xfrm>
            <a:off x="8754880" y="1989822"/>
            <a:ext cx="1563338" cy="1801812"/>
            <a:chOff x="8754880" y="2380439"/>
            <a:chExt cx="1563338" cy="1801812"/>
          </a:xfrm>
        </p:grpSpPr>
        <p:sp>
          <p:nvSpPr>
            <p:cNvPr id="22" name="Freeform: Shape 21">
              <a:extLst>
                <a:ext uri="{FF2B5EF4-FFF2-40B4-BE49-F238E27FC236}">
                  <a16:creationId xmlns:a16="http://schemas.microsoft.com/office/drawing/2014/main" id="{95ECFFE1-308A-4387-8E7A-39F1EE39DC5C}"/>
                </a:ext>
              </a:extLst>
            </p:cNvPr>
            <p:cNvSpPr/>
            <p:nvPr/>
          </p:nvSpPr>
          <p:spPr>
            <a:xfrm rot="10800000">
              <a:off x="8754880" y="2380439"/>
              <a:ext cx="1563338" cy="1801812"/>
            </a:xfrm>
            <a:custGeom>
              <a:avLst/>
              <a:gdLst>
                <a:gd name="connsiteX0" fmla="*/ 842963 w 1685926"/>
                <a:gd name="connsiteY0" fmla="*/ 1943100 h 1943100"/>
                <a:gd name="connsiteX1" fmla="*/ 0 w 1685926"/>
                <a:gd name="connsiteY1" fmla="*/ 1100137 h 1943100"/>
                <a:gd name="connsiteX2" fmla="*/ 673076 w 1685926"/>
                <a:gd name="connsiteY2" fmla="*/ 274300 h 1943100"/>
                <a:gd name="connsiteX3" fmla="*/ 684919 w 1685926"/>
                <a:gd name="connsiteY3" fmla="*/ 272493 h 1943100"/>
                <a:gd name="connsiteX4" fmla="*/ 842965 w 1685926"/>
                <a:gd name="connsiteY4" fmla="*/ 0 h 1943100"/>
                <a:gd name="connsiteX5" fmla="*/ 1001011 w 1685926"/>
                <a:gd name="connsiteY5" fmla="*/ 272493 h 1943100"/>
                <a:gd name="connsiteX6" fmla="*/ 1012850 w 1685926"/>
                <a:gd name="connsiteY6" fmla="*/ 274300 h 1943100"/>
                <a:gd name="connsiteX7" fmla="*/ 1685926 w 1685926"/>
                <a:gd name="connsiteY7" fmla="*/ 1100137 h 1943100"/>
                <a:gd name="connsiteX8" fmla="*/ 842963 w 1685926"/>
                <a:gd name="connsiteY8" fmla="*/ 194310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5926" h="1943100">
                  <a:moveTo>
                    <a:pt x="842963" y="1943100"/>
                  </a:moveTo>
                  <a:cubicBezTo>
                    <a:pt x="377407" y="1943100"/>
                    <a:pt x="0" y="1565693"/>
                    <a:pt x="0" y="1100137"/>
                  </a:cubicBezTo>
                  <a:cubicBezTo>
                    <a:pt x="0" y="692776"/>
                    <a:pt x="288952" y="352903"/>
                    <a:pt x="673076" y="274300"/>
                  </a:cubicBezTo>
                  <a:lnTo>
                    <a:pt x="684919" y="272493"/>
                  </a:lnTo>
                  <a:lnTo>
                    <a:pt x="842965" y="0"/>
                  </a:lnTo>
                  <a:lnTo>
                    <a:pt x="1001011" y="272493"/>
                  </a:lnTo>
                  <a:lnTo>
                    <a:pt x="1012850" y="274300"/>
                  </a:lnTo>
                  <a:cubicBezTo>
                    <a:pt x="1396974" y="352903"/>
                    <a:pt x="1685926" y="692776"/>
                    <a:pt x="1685926" y="1100137"/>
                  </a:cubicBezTo>
                  <a:cubicBezTo>
                    <a:pt x="1685926" y="1565693"/>
                    <a:pt x="1308519" y="1943100"/>
                    <a:pt x="842963" y="1943100"/>
                  </a:cubicBezTo>
                  <a:close/>
                </a:path>
              </a:pathLst>
            </a:custGeom>
            <a:solidFill>
              <a:srgbClr val="FFFFFF"/>
            </a:solidFill>
            <a:ln w="38100" cap="rnd" cmpd="sng">
              <a:noFill/>
              <a:prstDash val="sys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pic>
          <p:nvPicPr>
            <p:cNvPr id="9" name="Graphic 8" descr="Group success with solid fill">
              <a:extLst>
                <a:ext uri="{FF2B5EF4-FFF2-40B4-BE49-F238E27FC236}">
                  <a16:creationId xmlns:a16="http://schemas.microsoft.com/office/drawing/2014/main" id="{430D6CF1-2472-4231-8B13-C9CEA4FA79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59626" y="2832758"/>
              <a:ext cx="694944" cy="694944"/>
            </a:xfrm>
            <a:prstGeom prst="rect">
              <a:avLst/>
            </a:prstGeom>
          </p:spPr>
        </p:pic>
      </p:grpSp>
      <p:grpSp>
        <p:nvGrpSpPr>
          <p:cNvPr id="127" name="Group 126">
            <a:extLst>
              <a:ext uri="{FF2B5EF4-FFF2-40B4-BE49-F238E27FC236}">
                <a16:creationId xmlns:a16="http://schemas.microsoft.com/office/drawing/2014/main" id="{A9B0E04D-F0DF-4060-B3F3-FD0B9792590D}"/>
              </a:ext>
            </a:extLst>
          </p:cNvPr>
          <p:cNvGrpSpPr/>
          <p:nvPr/>
        </p:nvGrpSpPr>
        <p:grpSpPr>
          <a:xfrm>
            <a:off x="6942951" y="2069936"/>
            <a:ext cx="1563338" cy="1801812"/>
            <a:chOff x="6943633" y="2500169"/>
            <a:chExt cx="1563338" cy="1801812"/>
          </a:xfrm>
        </p:grpSpPr>
        <p:sp>
          <p:nvSpPr>
            <p:cNvPr id="21" name="Freeform: Shape 20">
              <a:extLst>
                <a:ext uri="{FF2B5EF4-FFF2-40B4-BE49-F238E27FC236}">
                  <a16:creationId xmlns:a16="http://schemas.microsoft.com/office/drawing/2014/main" id="{23BE49F0-39E6-4CE5-8098-E3A4714DFB10}"/>
                </a:ext>
              </a:extLst>
            </p:cNvPr>
            <p:cNvSpPr/>
            <p:nvPr/>
          </p:nvSpPr>
          <p:spPr>
            <a:xfrm rot="10800000">
              <a:off x="6943633" y="2500169"/>
              <a:ext cx="1563338" cy="1801812"/>
            </a:xfrm>
            <a:custGeom>
              <a:avLst/>
              <a:gdLst>
                <a:gd name="connsiteX0" fmla="*/ 842963 w 1685926"/>
                <a:gd name="connsiteY0" fmla="*/ 1943100 h 1943100"/>
                <a:gd name="connsiteX1" fmla="*/ 0 w 1685926"/>
                <a:gd name="connsiteY1" fmla="*/ 1100137 h 1943100"/>
                <a:gd name="connsiteX2" fmla="*/ 673076 w 1685926"/>
                <a:gd name="connsiteY2" fmla="*/ 274300 h 1943100"/>
                <a:gd name="connsiteX3" fmla="*/ 684919 w 1685926"/>
                <a:gd name="connsiteY3" fmla="*/ 272493 h 1943100"/>
                <a:gd name="connsiteX4" fmla="*/ 842965 w 1685926"/>
                <a:gd name="connsiteY4" fmla="*/ 0 h 1943100"/>
                <a:gd name="connsiteX5" fmla="*/ 1001011 w 1685926"/>
                <a:gd name="connsiteY5" fmla="*/ 272493 h 1943100"/>
                <a:gd name="connsiteX6" fmla="*/ 1012850 w 1685926"/>
                <a:gd name="connsiteY6" fmla="*/ 274300 h 1943100"/>
                <a:gd name="connsiteX7" fmla="*/ 1685926 w 1685926"/>
                <a:gd name="connsiteY7" fmla="*/ 1100137 h 1943100"/>
                <a:gd name="connsiteX8" fmla="*/ 842963 w 1685926"/>
                <a:gd name="connsiteY8" fmla="*/ 194310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5926" h="1943100">
                  <a:moveTo>
                    <a:pt x="842963" y="1943100"/>
                  </a:moveTo>
                  <a:cubicBezTo>
                    <a:pt x="377407" y="1943100"/>
                    <a:pt x="0" y="1565693"/>
                    <a:pt x="0" y="1100137"/>
                  </a:cubicBezTo>
                  <a:cubicBezTo>
                    <a:pt x="0" y="692776"/>
                    <a:pt x="288952" y="352903"/>
                    <a:pt x="673076" y="274300"/>
                  </a:cubicBezTo>
                  <a:lnTo>
                    <a:pt x="684919" y="272493"/>
                  </a:lnTo>
                  <a:lnTo>
                    <a:pt x="842965" y="0"/>
                  </a:lnTo>
                  <a:lnTo>
                    <a:pt x="1001011" y="272493"/>
                  </a:lnTo>
                  <a:lnTo>
                    <a:pt x="1012850" y="274300"/>
                  </a:lnTo>
                  <a:cubicBezTo>
                    <a:pt x="1396974" y="352903"/>
                    <a:pt x="1685926" y="692776"/>
                    <a:pt x="1685926" y="1100137"/>
                  </a:cubicBezTo>
                  <a:cubicBezTo>
                    <a:pt x="1685926" y="1565693"/>
                    <a:pt x="1308519" y="1943100"/>
                    <a:pt x="842963" y="1943100"/>
                  </a:cubicBezTo>
                  <a:close/>
                </a:path>
              </a:pathLst>
            </a:custGeom>
            <a:solidFill>
              <a:srgbClr val="FFFFFF"/>
            </a:solidFill>
            <a:ln w="38100" cap="rnd" cmpd="sng">
              <a:noFill/>
              <a:prstDash val="sys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pic>
          <p:nvPicPr>
            <p:cNvPr id="17" name="Graphic 16" descr="Playbook with solid fill">
              <a:extLst>
                <a:ext uri="{FF2B5EF4-FFF2-40B4-BE49-F238E27FC236}">
                  <a16:creationId xmlns:a16="http://schemas.microsoft.com/office/drawing/2014/main" id="{4B2C916B-10DB-4014-95EC-5AAFF12885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77829" y="2872068"/>
              <a:ext cx="694944" cy="694944"/>
            </a:xfrm>
            <a:prstGeom prst="rect">
              <a:avLst/>
            </a:prstGeom>
          </p:spPr>
        </p:pic>
      </p:grpSp>
      <p:grpSp>
        <p:nvGrpSpPr>
          <p:cNvPr id="124" name="Group 123">
            <a:extLst>
              <a:ext uri="{FF2B5EF4-FFF2-40B4-BE49-F238E27FC236}">
                <a16:creationId xmlns:a16="http://schemas.microsoft.com/office/drawing/2014/main" id="{370064AB-4A0C-45CD-8400-DD0331372726}"/>
              </a:ext>
            </a:extLst>
          </p:cNvPr>
          <p:cNvGrpSpPr/>
          <p:nvPr/>
        </p:nvGrpSpPr>
        <p:grpSpPr>
          <a:xfrm>
            <a:off x="1507846" y="1989822"/>
            <a:ext cx="1563338" cy="1801812"/>
            <a:chOff x="1507846" y="2380439"/>
            <a:chExt cx="1563338" cy="1801812"/>
          </a:xfrm>
        </p:grpSpPr>
        <p:sp>
          <p:nvSpPr>
            <p:cNvPr id="12" name="Freeform: Shape 11">
              <a:extLst>
                <a:ext uri="{FF2B5EF4-FFF2-40B4-BE49-F238E27FC236}">
                  <a16:creationId xmlns:a16="http://schemas.microsoft.com/office/drawing/2014/main" id="{89662ED9-B9E7-4F81-BE61-24574EC0C72C}"/>
                </a:ext>
              </a:extLst>
            </p:cNvPr>
            <p:cNvSpPr/>
            <p:nvPr/>
          </p:nvSpPr>
          <p:spPr>
            <a:xfrm rot="10800000">
              <a:off x="1507846" y="2380439"/>
              <a:ext cx="1563338" cy="1801812"/>
            </a:xfrm>
            <a:custGeom>
              <a:avLst/>
              <a:gdLst>
                <a:gd name="connsiteX0" fmla="*/ 842963 w 1685926"/>
                <a:gd name="connsiteY0" fmla="*/ 1943100 h 1943100"/>
                <a:gd name="connsiteX1" fmla="*/ 0 w 1685926"/>
                <a:gd name="connsiteY1" fmla="*/ 1100137 h 1943100"/>
                <a:gd name="connsiteX2" fmla="*/ 673076 w 1685926"/>
                <a:gd name="connsiteY2" fmla="*/ 274300 h 1943100"/>
                <a:gd name="connsiteX3" fmla="*/ 684919 w 1685926"/>
                <a:gd name="connsiteY3" fmla="*/ 272493 h 1943100"/>
                <a:gd name="connsiteX4" fmla="*/ 842965 w 1685926"/>
                <a:gd name="connsiteY4" fmla="*/ 0 h 1943100"/>
                <a:gd name="connsiteX5" fmla="*/ 1001011 w 1685926"/>
                <a:gd name="connsiteY5" fmla="*/ 272493 h 1943100"/>
                <a:gd name="connsiteX6" fmla="*/ 1012850 w 1685926"/>
                <a:gd name="connsiteY6" fmla="*/ 274300 h 1943100"/>
                <a:gd name="connsiteX7" fmla="*/ 1685926 w 1685926"/>
                <a:gd name="connsiteY7" fmla="*/ 1100137 h 1943100"/>
                <a:gd name="connsiteX8" fmla="*/ 842963 w 1685926"/>
                <a:gd name="connsiteY8" fmla="*/ 194310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5926" h="1943100">
                  <a:moveTo>
                    <a:pt x="842963" y="1943100"/>
                  </a:moveTo>
                  <a:cubicBezTo>
                    <a:pt x="377407" y="1943100"/>
                    <a:pt x="0" y="1565693"/>
                    <a:pt x="0" y="1100137"/>
                  </a:cubicBezTo>
                  <a:cubicBezTo>
                    <a:pt x="0" y="692776"/>
                    <a:pt x="288952" y="352903"/>
                    <a:pt x="673076" y="274300"/>
                  </a:cubicBezTo>
                  <a:lnTo>
                    <a:pt x="684919" y="272493"/>
                  </a:lnTo>
                  <a:lnTo>
                    <a:pt x="842965" y="0"/>
                  </a:lnTo>
                  <a:lnTo>
                    <a:pt x="1001011" y="272493"/>
                  </a:lnTo>
                  <a:lnTo>
                    <a:pt x="1012850" y="274300"/>
                  </a:lnTo>
                  <a:cubicBezTo>
                    <a:pt x="1396974" y="352903"/>
                    <a:pt x="1685926" y="692776"/>
                    <a:pt x="1685926" y="1100137"/>
                  </a:cubicBezTo>
                  <a:cubicBezTo>
                    <a:pt x="1685926" y="1565693"/>
                    <a:pt x="1308519" y="1943100"/>
                    <a:pt x="842963" y="1943100"/>
                  </a:cubicBezTo>
                  <a:close/>
                </a:path>
              </a:pathLst>
            </a:custGeom>
            <a:solidFill>
              <a:schemeClr val="accent1"/>
            </a:solidFill>
            <a:ln w="38100" cap="rnd" cmpd="sng">
              <a:noFill/>
              <a:prstDash val="sysDash"/>
              <a:miter lim="800000"/>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pic>
          <p:nvPicPr>
            <p:cNvPr id="29" name="Graphic 28" descr="Lightbulb and gear outline">
              <a:extLst>
                <a:ext uri="{FF2B5EF4-FFF2-40B4-BE49-F238E27FC236}">
                  <a16:creationId xmlns:a16="http://schemas.microsoft.com/office/drawing/2014/main" id="{E07829DA-2B6B-45AF-BCB6-EF4BD05A73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42042" y="2782357"/>
              <a:ext cx="694944" cy="694944"/>
            </a:xfrm>
            <a:prstGeom prst="rect">
              <a:avLst/>
            </a:prstGeom>
          </p:spPr>
        </p:pic>
      </p:grpSp>
      <p:grpSp>
        <p:nvGrpSpPr>
          <p:cNvPr id="125" name="Group 124">
            <a:extLst>
              <a:ext uri="{FF2B5EF4-FFF2-40B4-BE49-F238E27FC236}">
                <a16:creationId xmlns:a16="http://schemas.microsoft.com/office/drawing/2014/main" id="{2163C9D8-85CD-468F-9BA8-7FA6E2FCF473}"/>
              </a:ext>
            </a:extLst>
          </p:cNvPr>
          <p:cNvGrpSpPr/>
          <p:nvPr/>
        </p:nvGrpSpPr>
        <p:grpSpPr>
          <a:xfrm>
            <a:off x="3319775" y="1989822"/>
            <a:ext cx="1563338" cy="1801812"/>
            <a:chOff x="3319775" y="2380439"/>
            <a:chExt cx="1563338" cy="1801812"/>
          </a:xfrm>
        </p:grpSpPr>
        <p:sp>
          <p:nvSpPr>
            <p:cNvPr id="16" name="Freeform: Shape 15">
              <a:extLst>
                <a:ext uri="{FF2B5EF4-FFF2-40B4-BE49-F238E27FC236}">
                  <a16:creationId xmlns:a16="http://schemas.microsoft.com/office/drawing/2014/main" id="{A8EBC539-5365-499F-A76F-B94463649B7B}"/>
                </a:ext>
              </a:extLst>
            </p:cNvPr>
            <p:cNvSpPr/>
            <p:nvPr/>
          </p:nvSpPr>
          <p:spPr>
            <a:xfrm rot="10800000">
              <a:off x="3319775" y="2380439"/>
              <a:ext cx="1563338" cy="1801812"/>
            </a:xfrm>
            <a:custGeom>
              <a:avLst/>
              <a:gdLst>
                <a:gd name="connsiteX0" fmla="*/ 842963 w 1685926"/>
                <a:gd name="connsiteY0" fmla="*/ 1943100 h 1943100"/>
                <a:gd name="connsiteX1" fmla="*/ 0 w 1685926"/>
                <a:gd name="connsiteY1" fmla="*/ 1100137 h 1943100"/>
                <a:gd name="connsiteX2" fmla="*/ 673076 w 1685926"/>
                <a:gd name="connsiteY2" fmla="*/ 274300 h 1943100"/>
                <a:gd name="connsiteX3" fmla="*/ 684919 w 1685926"/>
                <a:gd name="connsiteY3" fmla="*/ 272493 h 1943100"/>
                <a:gd name="connsiteX4" fmla="*/ 842965 w 1685926"/>
                <a:gd name="connsiteY4" fmla="*/ 0 h 1943100"/>
                <a:gd name="connsiteX5" fmla="*/ 1001011 w 1685926"/>
                <a:gd name="connsiteY5" fmla="*/ 272493 h 1943100"/>
                <a:gd name="connsiteX6" fmla="*/ 1012850 w 1685926"/>
                <a:gd name="connsiteY6" fmla="*/ 274300 h 1943100"/>
                <a:gd name="connsiteX7" fmla="*/ 1685926 w 1685926"/>
                <a:gd name="connsiteY7" fmla="*/ 1100137 h 1943100"/>
                <a:gd name="connsiteX8" fmla="*/ 842963 w 1685926"/>
                <a:gd name="connsiteY8" fmla="*/ 194310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5926" h="1943100">
                  <a:moveTo>
                    <a:pt x="842963" y="1943100"/>
                  </a:moveTo>
                  <a:cubicBezTo>
                    <a:pt x="377407" y="1943100"/>
                    <a:pt x="0" y="1565693"/>
                    <a:pt x="0" y="1100137"/>
                  </a:cubicBezTo>
                  <a:cubicBezTo>
                    <a:pt x="0" y="692776"/>
                    <a:pt x="288952" y="352903"/>
                    <a:pt x="673076" y="274300"/>
                  </a:cubicBezTo>
                  <a:lnTo>
                    <a:pt x="684919" y="272493"/>
                  </a:lnTo>
                  <a:lnTo>
                    <a:pt x="842965" y="0"/>
                  </a:lnTo>
                  <a:lnTo>
                    <a:pt x="1001011" y="272493"/>
                  </a:lnTo>
                  <a:lnTo>
                    <a:pt x="1012850" y="274300"/>
                  </a:lnTo>
                  <a:cubicBezTo>
                    <a:pt x="1396974" y="352903"/>
                    <a:pt x="1685926" y="692776"/>
                    <a:pt x="1685926" y="1100137"/>
                  </a:cubicBezTo>
                  <a:cubicBezTo>
                    <a:pt x="1685926" y="1565693"/>
                    <a:pt x="1308519" y="1943100"/>
                    <a:pt x="842963" y="1943100"/>
                  </a:cubicBezTo>
                  <a:close/>
                </a:path>
              </a:pathLst>
            </a:custGeom>
            <a:solidFill>
              <a:srgbClr val="FFFFFF"/>
            </a:solidFill>
            <a:ln w="38100" cap="rnd" cmpd="sng">
              <a:noFill/>
              <a:prstDash val="sys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pic>
          <p:nvPicPr>
            <p:cNvPr id="31" name="Graphic 30" descr="Topography Map outline">
              <a:extLst>
                <a:ext uri="{FF2B5EF4-FFF2-40B4-BE49-F238E27FC236}">
                  <a16:creationId xmlns:a16="http://schemas.microsoft.com/office/drawing/2014/main" id="{C5505612-F374-446D-BC68-54F0A8CEB1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88803" y="2782292"/>
              <a:ext cx="694944" cy="694944"/>
            </a:xfrm>
            <a:prstGeom prst="rect">
              <a:avLst/>
            </a:prstGeom>
          </p:spPr>
        </p:pic>
      </p:grpSp>
      <p:grpSp>
        <p:nvGrpSpPr>
          <p:cNvPr id="126" name="Group 125">
            <a:extLst>
              <a:ext uri="{FF2B5EF4-FFF2-40B4-BE49-F238E27FC236}">
                <a16:creationId xmlns:a16="http://schemas.microsoft.com/office/drawing/2014/main" id="{5125EB03-E780-4135-AD0C-E0408BF8EAE3}"/>
              </a:ext>
            </a:extLst>
          </p:cNvPr>
          <p:cNvGrpSpPr/>
          <p:nvPr/>
        </p:nvGrpSpPr>
        <p:grpSpPr>
          <a:xfrm>
            <a:off x="5131704" y="1989822"/>
            <a:ext cx="1563338" cy="1801812"/>
            <a:chOff x="5131704" y="2380439"/>
            <a:chExt cx="1563338" cy="1801812"/>
          </a:xfrm>
        </p:grpSpPr>
        <p:sp>
          <p:nvSpPr>
            <p:cNvPr id="20" name="Freeform: Shape 19">
              <a:extLst>
                <a:ext uri="{FF2B5EF4-FFF2-40B4-BE49-F238E27FC236}">
                  <a16:creationId xmlns:a16="http://schemas.microsoft.com/office/drawing/2014/main" id="{5C9F931D-21F2-4E65-867D-893325D7A09B}"/>
                </a:ext>
              </a:extLst>
            </p:cNvPr>
            <p:cNvSpPr/>
            <p:nvPr/>
          </p:nvSpPr>
          <p:spPr>
            <a:xfrm rot="10800000">
              <a:off x="5131704" y="2380439"/>
              <a:ext cx="1563338" cy="1801812"/>
            </a:xfrm>
            <a:custGeom>
              <a:avLst/>
              <a:gdLst>
                <a:gd name="connsiteX0" fmla="*/ 842963 w 1685926"/>
                <a:gd name="connsiteY0" fmla="*/ 1943100 h 1943100"/>
                <a:gd name="connsiteX1" fmla="*/ 0 w 1685926"/>
                <a:gd name="connsiteY1" fmla="*/ 1100137 h 1943100"/>
                <a:gd name="connsiteX2" fmla="*/ 673076 w 1685926"/>
                <a:gd name="connsiteY2" fmla="*/ 274300 h 1943100"/>
                <a:gd name="connsiteX3" fmla="*/ 684919 w 1685926"/>
                <a:gd name="connsiteY3" fmla="*/ 272493 h 1943100"/>
                <a:gd name="connsiteX4" fmla="*/ 842965 w 1685926"/>
                <a:gd name="connsiteY4" fmla="*/ 0 h 1943100"/>
                <a:gd name="connsiteX5" fmla="*/ 1001011 w 1685926"/>
                <a:gd name="connsiteY5" fmla="*/ 272493 h 1943100"/>
                <a:gd name="connsiteX6" fmla="*/ 1012850 w 1685926"/>
                <a:gd name="connsiteY6" fmla="*/ 274300 h 1943100"/>
                <a:gd name="connsiteX7" fmla="*/ 1685926 w 1685926"/>
                <a:gd name="connsiteY7" fmla="*/ 1100137 h 1943100"/>
                <a:gd name="connsiteX8" fmla="*/ 842963 w 1685926"/>
                <a:gd name="connsiteY8" fmla="*/ 194310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5926" h="1943100">
                  <a:moveTo>
                    <a:pt x="842963" y="1943100"/>
                  </a:moveTo>
                  <a:cubicBezTo>
                    <a:pt x="377407" y="1943100"/>
                    <a:pt x="0" y="1565693"/>
                    <a:pt x="0" y="1100137"/>
                  </a:cubicBezTo>
                  <a:cubicBezTo>
                    <a:pt x="0" y="692776"/>
                    <a:pt x="288952" y="352903"/>
                    <a:pt x="673076" y="274300"/>
                  </a:cubicBezTo>
                  <a:lnTo>
                    <a:pt x="684919" y="272493"/>
                  </a:lnTo>
                  <a:lnTo>
                    <a:pt x="842965" y="0"/>
                  </a:lnTo>
                  <a:lnTo>
                    <a:pt x="1001011" y="272493"/>
                  </a:lnTo>
                  <a:lnTo>
                    <a:pt x="1012850" y="274300"/>
                  </a:lnTo>
                  <a:cubicBezTo>
                    <a:pt x="1396974" y="352903"/>
                    <a:pt x="1685926" y="692776"/>
                    <a:pt x="1685926" y="1100137"/>
                  </a:cubicBezTo>
                  <a:cubicBezTo>
                    <a:pt x="1685926" y="1565693"/>
                    <a:pt x="1308519" y="1943100"/>
                    <a:pt x="842963" y="1943100"/>
                  </a:cubicBezTo>
                  <a:close/>
                </a:path>
              </a:pathLst>
            </a:custGeom>
            <a:solidFill>
              <a:srgbClr val="FFFFFF"/>
            </a:solidFill>
            <a:ln w="38100" cap="rnd" cmpd="sng">
              <a:noFill/>
              <a:prstDash val="sys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pic>
          <p:nvPicPr>
            <p:cNvPr id="123" name="Graphic 122" descr="Illustrator outline">
              <a:extLst>
                <a:ext uri="{FF2B5EF4-FFF2-40B4-BE49-F238E27FC236}">
                  <a16:creationId xmlns:a16="http://schemas.microsoft.com/office/drawing/2014/main" id="{94CB77B2-1A5E-4A39-898B-3899212726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48124" y="2782292"/>
              <a:ext cx="694944" cy="694944"/>
            </a:xfrm>
            <a:prstGeom prst="rect">
              <a:avLst/>
            </a:prstGeom>
          </p:spPr>
        </p:pic>
      </p:grpSp>
    </p:spTree>
    <p:extLst>
      <p:ext uri="{BB962C8B-B14F-4D97-AF65-F5344CB8AC3E}">
        <p14:creationId xmlns:p14="http://schemas.microsoft.com/office/powerpoint/2010/main" val="39986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750"/>
                                        <p:tgtEl>
                                          <p:spTgt spid="3"/>
                                        </p:tgtEl>
                                      </p:cBhvr>
                                    </p:animEffect>
                                  </p:childTnLst>
                                </p:cTn>
                              </p:par>
                              <p:par>
                                <p:cTn id="8" presetID="6" presetClass="entr" presetSubtype="32" fill="hold" nodeType="withEffect">
                                  <p:stCondLst>
                                    <p:cond delay="750"/>
                                  </p:stCondLst>
                                  <p:childTnLst>
                                    <p:set>
                                      <p:cBhvr>
                                        <p:cTn id="9" dur="1" fill="hold">
                                          <p:stCondLst>
                                            <p:cond delay="0"/>
                                          </p:stCondLst>
                                        </p:cTn>
                                        <p:tgtEl>
                                          <p:spTgt spid="36"/>
                                        </p:tgtEl>
                                        <p:attrNameLst>
                                          <p:attrName>style.visibility</p:attrName>
                                        </p:attrNameLst>
                                      </p:cBhvr>
                                      <p:to>
                                        <p:strVal val="visible"/>
                                      </p:to>
                                    </p:set>
                                    <p:animEffect transition="in" filter="circle(out)">
                                      <p:cBhvr>
                                        <p:cTn id="10" dur="750"/>
                                        <p:tgtEl>
                                          <p:spTgt spid="36"/>
                                        </p:tgtEl>
                                      </p:cBhvr>
                                    </p:animEffect>
                                  </p:childTnLst>
                                </p:cTn>
                              </p:par>
                              <p:par>
                                <p:cTn id="11" presetID="6" presetClass="entr" presetSubtype="32" fill="hold" nodeType="withEffect">
                                  <p:stCondLst>
                                    <p:cond delay="1000"/>
                                  </p:stCondLst>
                                  <p:childTnLst>
                                    <p:set>
                                      <p:cBhvr>
                                        <p:cTn id="12" dur="1" fill="hold">
                                          <p:stCondLst>
                                            <p:cond delay="0"/>
                                          </p:stCondLst>
                                        </p:cTn>
                                        <p:tgtEl>
                                          <p:spTgt spid="35"/>
                                        </p:tgtEl>
                                        <p:attrNameLst>
                                          <p:attrName>style.visibility</p:attrName>
                                        </p:attrNameLst>
                                      </p:cBhvr>
                                      <p:to>
                                        <p:strVal val="visible"/>
                                      </p:to>
                                    </p:set>
                                    <p:animEffect transition="in" filter="circle(out)">
                                      <p:cBhvr>
                                        <p:cTn id="13" dur="750"/>
                                        <p:tgtEl>
                                          <p:spTgt spid="35"/>
                                        </p:tgtEl>
                                      </p:cBhvr>
                                    </p:animEffect>
                                  </p:childTnLst>
                                </p:cTn>
                              </p:par>
                              <p:par>
                                <p:cTn id="14" presetID="6" presetClass="entr" presetSubtype="32" fill="hold" nodeType="withEffect">
                                  <p:stCondLst>
                                    <p:cond delay="1250"/>
                                  </p:stCondLst>
                                  <p:childTnLst>
                                    <p:set>
                                      <p:cBhvr>
                                        <p:cTn id="15" dur="1" fill="hold">
                                          <p:stCondLst>
                                            <p:cond delay="0"/>
                                          </p:stCondLst>
                                        </p:cTn>
                                        <p:tgtEl>
                                          <p:spTgt spid="34"/>
                                        </p:tgtEl>
                                        <p:attrNameLst>
                                          <p:attrName>style.visibility</p:attrName>
                                        </p:attrNameLst>
                                      </p:cBhvr>
                                      <p:to>
                                        <p:strVal val="visible"/>
                                      </p:to>
                                    </p:set>
                                    <p:animEffect transition="in" filter="circle(out)">
                                      <p:cBhvr>
                                        <p:cTn id="16" dur="750"/>
                                        <p:tgtEl>
                                          <p:spTgt spid="34"/>
                                        </p:tgtEl>
                                      </p:cBhvr>
                                    </p:animEffect>
                                  </p:childTnLst>
                                </p:cTn>
                              </p:par>
                              <p:par>
                                <p:cTn id="17" presetID="6" presetClass="entr" presetSubtype="32" fill="hold" nodeType="withEffect">
                                  <p:stCondLst>
                                    <p:cond delay="1500"/>
                                  </p:stCondLst>
                                  <p:childTnLst>
                                    <p:set>
                                      <p:cBhvr>
                                        <p:cTn id="18" dur="1" fill="hold">
                                          <p:stCondLst>
                                            <p:cond delay="0"/>
                                          </p:stCondLst>
                                        </p:cTn>
                                        <p:tgtEl>
                                          <p:spTgt spid="27"/>
                                        </p:tgtEl>
                                        <p:attrNameLst>
                                          <p:attrName>style.visibility</p:attrName>
                                        </p:attrNameLst>
                                      </p:cBhvr>
                                      <p:to>
                                        <p:strVal val="visible"/>
                                      </p:to>
                                    </p:set>
                                    <p:animEffect transition="in" filter="circle(out)">
                                      <p:cBhvr>
                                        <p:cTn id="19" dur="750"/>
                                        <p:tgtEl>
                                          <p:spTgt spid="27"/>
                                        </p:tgtEl>
                                      </p:cBhvr>
                                    </p:animEffect>
                                  </p:childTnLst>
                                </p:cTn>
                              </p:par>
                              <p:par>
                                <p:cTn id="20" presetID="2" presetClass="entr" presetSubtype="4" decel="66667" fill="hold" grpId="0" nodeType="withEffect">
                                  <p:stCondLst>
                                    <p:cond delay="425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750" fill="hold"/>
                                        <p:tgtEl>
                                          <p:spTgt spid="23"/>
                                        </p:tgtEl>
                                        <p:attrNameLst>
                                          <p:attrName>ppt_x</p:attrName>
                                        </p:attrNameLst>
                                      </p:cBhvr>
                                      <p:tavLst>
                                        <p:tav tm="0">
                                          <p:val>
                                            <p:strVal val="#ppt_x"/>
                                          </p:val>
                                        </p:tav>
                                        <p:tav tm="100000">
                                          <p:val>
                                            <p:strVal val="#ppt_x"/>
                                          </p:val>
                                        </p:tav>
                                      </p:tavLst>
                                    </p:anim>
                                    <p:anim calcmode="lin" valueType="num">
                                      <p:cBhvr additive="base">
                                        <p:cTn id="23" dur="750" fill="hold"/>
                                        <p:tgtEl>
                                          <p:spTgt spid="23"/>
                                        </p:tgtEl>
                                        <p:attrNameLst>
                                          <p:attrName>ppt_y</p:attrName>
                                        </p:attrNameLst>
                                      </p:cBhvr>
                                      <p:tavLst>
                                        <p:tav tm="0">
                                          <p:val>
                                            <p:strVal val="1+#ppt_h/2"/>
                                          </p:val>
                                        </p:tav>
                                        <p:tav tm="100000">
                                          <p:val>
                                            <p:strVal val="#ppt_y"/>
                                          </p:val>
                                        </p:tav>
                                      </p:tavLst>
                                    </p:anim>
                                  </p:childTnLst>
                                </p:cTn>
                              </p:par>
                              <p:par>
                                <p:cTn id="24" presetID="2" presetClass="entr" presetSubtype="4" decel="66667" fill="hold" grpId="0" nodeType="withEffect">
                                  <p:stCondLst>
                                    <p:cond delay="450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750" fill="hold"/>
                                        <p:tgtEl>
                                          <p:spTgt spid="24"/>
                                        </p:tgtEl>
                                        <p:attrNameLst>
                                          <p:attrName>ppt_x</p:attrName>
                                        </p:attrNameLst>
                                      </p:cBhvr>
                                      <p:tavLst>
                                        <p:tav tm="0">
                                          <p:val>
                                            <p:strVal val="#ppt_x"/>
                                          </p:val>
                                        </p:tav>
                                        <p:tav tm="100000">
                                          <p:val>
                                            <p:strVal val="#ppt_x"/>
                                          </p:val>
                                        </p:tav>
                                      </p:tavLst>
                                    </p:anim>
                                    <p:anim calcmode="lin" valueType="num">
                                      <p:cBhvr additive="base">
                                        <p:cTn id="27" dur="750" fill="hold"/>
                                        <p:tgtEl>
                                          <p:spTgt spid="24"/>
                                        </p:tgtEl>
                                        <p:attrNameLst>
                                          <p:attrName>ppt_y</p:attrName>
                                        </p:attrNameLst>
                                      </p:cBhvr>
                                      <p:tavLst>
                                        <p:tav tm="0">
                                          <p:val>
                                            <p:strVal val="1+#ppt_h/2"/>
                                          </p:val>
                                        </p:tav>
                                        <p:tav tm="100000">
                                          <p:val>
                                            <p:strVal val="#ppt_y"/>
                                          </p:val>
                                        </p:tav>
                                      </p:tavLst>
                                    </p:anim>
                                  </p:childTnLst>
                                </p:cTn>
                              </p:par>
                              <p:par>
                                <p:cTn id="28" presetID="2" presetClass="entr" presetSubtype="4" decel="66667" fill="hold" grpId="0" nodeType="withEffect">
                                  <p:stCondLst>
                                    <p:cond delay="475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750" fill="hold"/>
                                        <p:tgtEl>
                                          <p:spTgt spid="25"/>
                                        </p:tgtEl>
                                        <p:attrNameLst>
                                          <p:attrName>ppt_x</p:attrName>
                                        </p:attrNameLst>
                                      </p:cBhvr>
                                      <p:tavLst>
                                        <p:tav tm="0">
                                          <p:val>
                                            <p:strVal val="#ppt_x"/>
                                          </p:val>
                                        </p:tav>
                                        <p:tav tm="100000">
                                          <p:val>
                                            <p:strVal val="#ppt_x"/>
                                          </p:val>
                                        </p:tav>
                                      </p:tavLst>
                                    </p:anim>
                                    <p:anim calcmode="lin" valueType="num">
                                      <p:cBhvr additive="base">
                                        <p:cTn id="31" dur="750" fill="hold"/>
                                        <p:tgtEl>
                                          <p:spTgt spid="25"/>
                                        </p:tgtEl>
                                        <p:attrNameLst>
                                          <p:attrName>ppt_y</p:attrName>
                                        </p:attrNameLst>
                                      </p:cBhvr>
                                      <p:tavLst>
                                        <p:tav tm="0">
                                          <p:val>
                                            <p:strVal val="1+#ppt_h/2"/>
                                          </p:val>
                                        </p:tav>
                                        <p:tav tm="100000">
                                          <p:val>
                                            <p:strVal val="#ppt_y"/>
                                          </p:val>
                                        </p:tav>
                                      </p:tavLst>
                                    </p:anim>
                                  </p:childTnLst>
                                </p:cTn>
                              </p:par>
                              <p:par>
                                <p:cTn id="32" presetID="2" presetClass="entr" presetSubtype="4" decel="66667" fill="hold" grpId="0" nodeType="withEffect">
                                  <p:stCondLst>
                                    <p:cond delay="500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750" fill="hold"/>
                                        <p:tgtEl>
                                          <p:spTgt spid="26"/>
                                        </p:tgtEl>
                                        <p:attrNameLst>
                                          <p:attrName>ppt_x</p:attrName>
                                        </p:attrNameLst>
                                      </p:cBhvr>
                                      <p:tavLst>
                                        <p:tav tm="0">
                                          <p:val>
                                            <p:strVal val="#ppt_x"/>
                                          </p:val>
                                        </p:tav>
                                        <p:tav tm="100000">
                                          <p:val>
                                            <p:strVal val="#ppt_x"/>
                                          </p:val>
                                        </p:tav>
                                      </p:tavLst>
                                    </p:anim>
                                    <p:anim calcmode="lin" valueType="num">
                                      <p:cBhvr additive="base">
                                        <p:cTn id="35" dur="750" fill="hold"/>
                                        <p:tgtEl>
                                          <p:spTgt spid="26"/>
                                        </p:tgtEl>
                                        <p:attrNameLst>
                                          <p:attrName>ppt_y</p:attrName>
                                        </p:attrNameLst>
                                      </p:cBhvr>
                                      <p:tavLst>
                                        <p:tav tm="0">
                                          <p:val>
                                            <p:strVal val="1+#ppt_h/2"/>
                                          </p:val>
                                        </p:tav>
                                        <p:tav tm="100000">
                                          <p:val>
                                            <p:strVal val="#ppt_y"/>
                                          </p:val>
                                        </p:tav>
                                      </p:tavLst>
                                    </p:anim>
                                  </p:childTnLst>
                                </p:cTn>
                              </p:par>
                              <p:par>
                                <p:cTn id="36" presetID="2" presetClass="entr" presetSubtype="4" decel="66667" fill="hold" grpId="0" nodeType="withEffect">
                                  <p:stCondLst>
                                    <p:cond delay="525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750" fill="hold"/>
                                        <p:tgtEl>
                                          <p:spTgt spid="37"/>
                                        </p:tgtEl>
                                        <p:attrNameLst>
                                          <p:attrName>ppt_x</p:attrName>
                                        </p:attrNameLst>
                                      </p:cBhvr>
                                      <p:tavLst>
                                        <p:tav tm="0">
                                          <p:val>
                                            <p:strVal val="#ppt_x"/>
                                          </p:val>
                                        </p:tav>
                                        <p:tav tm="100000">
                                          <p:val>
                                            <p:strVal val="#ppt_x"/>
                                          </p:val>
                                        </p:tav>
                                      </p:tavLst>
                                    </p:anim>
                                    <p:anim calcmode="lin" valueType="num">
                                      <p:cBhvr additive="base">
                                        <p:cTn id="39" dur="750" fill="hold"/>
                                        <p:tgtEl>
                                          <p:spTgt spid="37"/>
                                        </p:tgtEl>
                                        <p:attrNameLst>
                                          <p:attrName>ppt_y</p:attrName>
                                        </p:attrNameLst>
                                      </p:cBhvr>
                                      <p:tavLst>
                                        <p:tav tm="0">
                                          <p:val>
                                            <p:strVal val="1+#ppt_h/2"/>
                                          </p:val>
                                        </p:tav>
                                        <p:tav tm="100000">
                                          <p:val>
                                            <p:strVal val="#ppt_y"/>
                                          </p:val>
                                        </p:tav>
                                      </p:tavLst>
                                    </p:anim>
                                  </p:childTnLst>
                                </p:cTn>
                              </p:par>
                              <p:par>
                                <p:cTn id="40" presetID="22" presetClass="entr" presetSubtype="1" fill="hold" nodeType="withEffect">
                                  <p:stCondLst>
                                    <p:cond delay="2000"/>
                                  </p:stCondLst>
                                  <p:childTnLst>
                                    <p:set>
                                      <p:cBhvr>
                                        <p:cTn id="41" dur="1" fill="hold">
                                          <p:stCondLst>
                                            <p:cond delay="0"/>
                                          </p:stCondLst>
                                        </p:cTn>
                                        <p:tgtEl>
                                          <p:spTgt spid="124"/>
                                        </p:tgtEl>
                                        <p:attrNameLst>
                                          <p:attrName>style.visibility</p:attrName>
                                        </p:attrNameLst>
                                      </p:cBhvr>
                                      <p:to>
                                        <p:strVal val="visible"/>
                                      </p:to>
                                    </p:set>
                                    <p:animEffect transition="in" filter="wipe(up)">
                                      <p:cBhvr>
                                        <p:cTn id="42" dur="750"/>
                                        <p:tgtEl>
                                          <p:spTgt spid="124"/>
                                        </p:tgtEl>
                                      </p:cBhvr>
                                    </p:animEffect>
                                  </p:childTnLst>
                                </p:cTn>
                              </p:par>
                              <p:par>
                                <p:cTn id="43" presetID="22" presetClass="entr" presetSubtype="1" fill="hold" grpId="0" nodeType="withEffect">
                                  <p:stCondLst>
                                    <p:cond delay="2250"/>
                                  </p:stCondLst>
                                  <p:childTnLst>
                                    <p:set>
                                      <p:cBhvr>
                                        <p:cTn id="44" dur="1" fill="hold">
                                          <p:stCondLst>
                                            <p:cond delay="0"/>
                                          </p:stCondLst>
                                        </p:cTn>
                                        <p:tgtEl>
                                          <p:spTgt spid="33"/>
                                        </p:tgtEl>
                                        <p:attrNameLst>
                                          <p:attrName>style.visibility</p:attrName>
                                        </p:attrNameLst>
                                      </p:cBhvr>
                                      <p:to>
                                        <p:strVal val="visible"/>
                                      </p:to>
                                    </p:set>
                                    <p:animEffect transition="in" filter="wipe(up)">
                                      <p:cBhvr>
                                        <p:cTn id="45" dur="750"/>
                                        <p:tgtEl>
                                          <p:spTgt spid="33"/>
                                        </p:tgtEl>
                                      </p:cBhvr>
                                    </p:animEffect>
                                  </p:childTnLst>
                                </p:cTn>
                              </p:par>
                              <p:par>
                                <p:cTn id="46" presetID="22" presetClass="entr" presetSubtype="1" fill="hold" nodeType="withEffect">
                                  <p:stCondLst>
                                    <p:cond delay="2250"/>
                                  </p:stCondLst>
                                  <p:childTnLst>
                                    <p:set>
                                      <p:cBhvr>
                                        <p:cTn id="47" dur="1" fill="hold">
                                          <p:stCondLst>
                                            <p:cond delay="0"/>
                                          </p:stCondLst>
                                        </p:cTn>
                                        <p:tgtEl>
                                          <p:spTgt spid="125"/>
                                        </p:tgtEl>
                                        <p:attrNameLst>
                                          <p:attrName>style.visibility</p:attrName>
                                        </p:attrNameLst>
                                      </p:cBhvr>
                                      <p:to>
                                        <p:strVal val="visible"/>
                                      </p:to>
                                    </p:set>
                                    <p:animEffect transition="in" filter="wipe(up)">
                                      <p:cBhvr>
                                        <p:cTn id="48" dur="750"/>
                                        <p:tgtEl>
                                          <p:spTgt spid="125"/>
                                        </p:tgtEl>
                                      </p:cBhvr>
                                    </p:animEffect>
                                  </p:childTnLst>
                                </p:cTn>
                              </p:par>
                              <p:par>
                                <p:cTn id="49" presetID="22" presetClass="entr" presetSubtype="1" fill="hold" nodeType="withEffect">
                                  <p:stCondLst>
                                    <p:cond delay="2550"/>
                                  </p:stCondLst>
                                  <p:childTnLst>
                                    <p:set>
                                      <p:cBhvr>
                                        <p:cTn id="50" dur="1" fill="hold">
                                          <p:stCondLst>
                                            <p:cond delay="0"/>
                                          </p:stCondLst>
                                        </p:cTn>
                                        <p:tgtEl>
                                          <p:spTgt spid="126"/>
                                        </p:tgtEl>
                                        <p:attrNameLst>
                                          <p:attrName>style.visibility</p:attrName>
                                        </p:attrNameLst>
                                      </p:cBhvr>
                                      <p:to>
                                        <p:strVal val="visible"/>
                                      </p:to>
                                    </p:set>
                                    <p:animEffect transition="in" filter="wipe(up)">
                                      <p:cBhvr>
                                        <p:cTn id="51" dur="750"/>
                                        <p:tgtEl>
                                          <p:spTgt spid="126"/>
                                        </p:tgtEl>
                                      </p:cBhvr>
                                    </p:animEffect>
                                  </p:childTnLst>
                                </p:cTn>
                              </p:par>
                              <p:par>
                                <p:cTn id="52" presetID="22" presetClass="entr" presetSubtype="1" fill="hold" nodeType="withEffect">
                                  <p:stCondLst>
                                    <p:cond delay="2650"/>
                                  </p:stCondLst>
                                  <p:childTnLst>
                                    <p:set>
                                      <p:cBhvr>
                                        <p:cTn id="53" dur="1" fill="hold">
                                          <p:stCondLst>
                                            <p:cond delay="0"/>
                                          </p:stCondLst>
                                        </p:cTn>
                                        <p:tgtEl>
                                          <p:spTgt spid="127"/>
                                        </p:tgtEl>
                                        <p:attrNameLst>
                                          <p:attrName>style.visibility</p:attrName>
                                        </p:attrNameLst>
                                      </p:cBhvr>
                                      <p:to>
                                        <p:strVal val="visible"/>
                                      </p:to>
                                    </p:set>
                                    <p:animEffect transition="in" filter="wipe(up)">
                                      <p:cBhvr>
                                        <p:cTn id="54" dur="750"/>
                                        <p:tgtEl>
                                          <p:spTgt spid="127"/>
                                        </p:tgtEl>
                                      </p:cBhvr>
                                    </p:animEffect>
                                  </p:childTnLst>
                                </p:cTn>
                              </p:par>
                              <p:par>
                                <p:cTn id="55" presetID="22" presetClass="entr" presetSubtype="1" fill="hold" nodeType="withEffect">
                                  <p:stCondLst>
                                    <p:cond delay="2850"/>
                                  </p:stCondLst>
                                  <p:childTnLst>
                                    <p:set>
                                      <p:cBhvr>
                                        <p:cTn id="56" dur="1" fill="hold">
                                          <p:stCondLst>
                                            <p:cond delay="0"/>
                                          </p:stCondLst>
                                        </p:cTn>
                                        <p:tgtEl>
                                          <p:spTgt spid="128"/>
                                        </p:tgtEl>
                                        <p:attrNameLst>
                                          <p:attrName>style.visibility</p:attrName>
                                        </p:attrNameLst>
                                      </p:cBhvr>
                                      <p:to>
                                        <p:strVal val="visible"/>
                                      </p:to>
                                    </p:set>
                                    <p:animEffect transition="in" filter="wipe(up)">
                                      <p:cBhvr>
                                        <p:cTn id="57" dur="75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33" grpId="0"/>
      <p:bldP spid="33" grpId="1"/>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48C32464-B4EB-483E-83D4-865230152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3507" y="1929193"/>
            <a:ext cx="8015396" cy="468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1C57A60-02C1-4633-A3CF-07DC43B63249}"/>
              </a:ext>
            </a:extLst>
          </p:cNvPr>
          <p:cNvSpPr txBox="1"/>
          <p:nvPr/>
        </p:nvSpPr>
        <p:spPr>
          <a:xfrm>
            <a:off x="201351" y="250227"/>
            <a:ext cx="9938720" cy="717944"/>
          </a:xfrm>
          <a:prstGeom prst="rect">
            <a:avLst/>
          </a:prstGeom>
          <a:noFill/>
        </p:spPr>
        <p:txBody>
          <a:bodyPr wrap="none" lIns="0" tIns="36000" rIns="216000" bIns="36000" rtlCol="0">
            <a:spAutoFit/>
          </a:bodyPr>
          <a:lstStyle/>
          <a:p>
            <a:pPr algn="ctr">
              <a:lnSpc>
                <a:spcPct val="130000"/>
              </a:lnSpc>
              <a:spcBef>
                <a:spcPts val="1000"/>
              </a:spcBef>
            </a:pPr>
            <a:r>
              <a:rPr lang="en-US" sz="3600" b="1" dirty="0">
                <a:latin typeface="Arial" panose="020B0604020202020204" pitchFamily="34" charset="0"/>
                <a:cs typeface="Arial" panose="020B0604020202020204" pitchFamily="34" charset="0"/>
              </a:rPr>
              <a:t>Middle </a:t>
            </a:r>
            <a:r>
              <a:rPr lang="en-US" sz="3600" b="1" dirty="0">
                <a:solidFill>
                  <a:srgbClr val="0070C0"/>
                </a:solidFill>
                <a:latin typeface="Arial" panose="020B0604020202020204" pitchFamily="34" charset="0"/>
                <a:cs typeface="Arial" panose="020B0604020202020204" pitchFamily="34" charset="0"/>
              </a:rPr>
              <a:t>Mile Network </a:t>
            </a:r>
            <a:r>
              <a:rPr lang="en-US" sz="3600" b="1" dirty="0">
                <a:latin typeface="Arial" panose="020B0604020202020204" pitchFamily="34" charset="0"/>
                <a:cs typeface="Arial" panose="020B0604020202020204" pitchFamily="34" charset="0"/>
              </a:rPr>
              <a:t>for the State of Oregon </a:t>
            </a:r>
          </a:p>
        </p:txBody>
      </p:sp>
      <p:sp>
        <p:nvSpPr>
          <p:cNvPr id="4" name="TextBox 3">
            <a:extLst>
              <a:ext uri="{FF2B5EF4-FFF2-40B4-BE49-F238E27FC236}">
                <a16:creationId xmlns:a16="http://schemas.microsoft.com/office/drawing/2014/main" id="{9E42E1B2-BFE4-475C-9002-5D62BB9ABEC3}"/>
              </a:ext>
            </a:extLst>
          </p:cNvPr>
          <p:cNvSpPr txBox="1"/>
          <p:nvPr/>
        </p:nvSpPr>
        <p:spPr>
          <a:xfrm>
            <a:off x="201351" y="1117826"/>
            <a:ext cx="11990649" cy="811367"/>
          </a:xfrm>
          <a:prstGeom prst="rect">
            <a:avLst/>
          </a:prstGeom>
          <a:noFill/>
        </p:spPr>
        <p:txBody>
          <a:bodyPr wrap="square" lIns="0" tIns="36000" rIns="216000" bIns="36000" rtlCol="0">
            <a:spAutoFit/>
          </a:bodyPr>
          <a:lstStyle/>
          <a:p>
            <a:pPr>
              <a:spcBef>
                <a:spcPts val="1000"/>
              </a:spcBef>
            </a:pPr>
            <a:r>
              <a:rPr lang="en-US" sz="2400" b="1" dirty="0">
                <a:latin typeface="Arial" panose="020B0604020202020204" pitchFamily="34" charset="0"/>
                <a:cs typeface="Arial" panose="020B0604020202020204" pitchFamily="34" charset="0"/>
              </a:rPr>
              <a:t>Regional Challenge example - building broadband from Lakeview to Burns then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Burns to Seneca, where it can tie into John Day’s build.</a:t>
            </a:r>
          </a:p>
        </p:txBody>
      </p:sp>
    </p:spTree>
    <p:extLst>
      <p:ext uri="{BB962C8B-B14F-4D97-AF65-F5344CB8AC3E}">
        <p14:creationId xmlns:p14="http://schemas.microsoft.com/office/powerpoint/2010/main" val="1788885620"/>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D141E-61EF-485C-B36E-9CEB65DB3199}"/>
              </a:ext>
            </a:extLst>
          </p:cNvPr>
          <p:cNvSpPr>
            <a:spLocks noGrp="1"/>
          </p:cNvSpPr>
          <p:nvPr>
            <p:ph type="title"/>
          </p:nvPr>
        </p:nvSpPr>
        <p:spPr>
          <a:xfrm>
            <a:off x="1908982" y="350744"/>
            <a:ext cx="9152697" cy="756666"/>
          </a:xfrm>
        </p:spPr>
        <p:txBody>
          <a:bodyPr/>
          <a:lstStyle/>
          <a:p>
            <a:r>
              <a:rPr lang="en-US" dirty="0">
                <a:latin typeface="Arial" panose="020B0604020202020204" pitchFamily="34" charset="0"/>
                <a:cs typeface="Arial" panose="020B0604020202020204" pitchFamily="34" charset="0"/>
              </a:rPr>
              <a:t>Shared </a:t>
            </a:r>
            <a:r>
              <a:rPr lang="en-US" dirty="0">
                <a:solidFill>
                  <a:schemeClr val="accent1"/>
                </a:solidFill>
                <a:latin typeface="Arial" panose="020B0604020202020204" pitchFamily="34" charset="0"/>
                <a:cs typeface="Arial" panose="020B0604020202020204" pitchFamily="34" charset="0"/>
              </a:rPr>
              <a:t>Resources</a:t>
            </a: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A4A876F-9BA6-4D0A-A578-5F15B8FC37D7}"/>
              </a:ext>
            </a:extLst>
          </p:cNvPr>
          <p:cNvSpPr txBox="1"/>
          <p:nvPr/>
        </p:nvSpPr>
        <p:spPr>
          <a:xfrm>
            <a:off x="2866531" y="2435997"/>
            <a:ext cx="2459230" cy="1012265"/>
          </a:xfrm>
          <a:prstGeom prst="rect">
            <a:avLst/>
          </a:prstGeom>
          <a:noFill/>
        </p:spPr>
        <p:txBody>
          <a:bodyPr wrap="square" lIns="0" tIns="0" rIns="0" bIns="0" rtlCol="0">
            <a:spAutoFit/>
          </a:bodyPr>
          <a:lstStyle/>
          <a:p>
            <a:pPr>
              <a:lnSpc>
                <a:spcPct val="130000"/>
              </a:lnSpc>
              <a:spcBef>
                <a:spcPts val="600"/>
              </a:spcBef>
              <a:buClr>
                <a:schemeClr val="accent1"/>
              </a:buClr>
              <a:buSzPct val="100000"/>
            </a:pPr>
            <a:r>
              <a:rPr lang="en-US" sz="1200" b="1" dirty="0">
                <a:latin typeface="Arial" panose="020B0604020202020204" pitchFamily="34" charset="0"/>
                <a:cs typeface="Arial" panose="020B0604020202020204" pitchFamily="34" charset="0"/>
              </a:rPr>
              <a:t>Administrative Functions</a:t>
            </a:r>
          </a:p>
          <a:p>
            <a:pPr>
              <a:lnSpc>
                <a:spcPct val="130000"/>
              </a:lnSpc>
              <a:spcBef>
                <a:spcPts val="600"/>
              </a:spcBef>
              <a:buClr>
                <a:schemeClr val="accent1"/>
              </a:buClr>
              <a:buSzPct val="100000"/>
            </a:pPr>
            <a:r>
              <a:rPr lang="en-US" sz="1200" dirty="0">
                <a:solidFill>
                  <a:schemeClr val="tx1">
                    <a:alpha val="70000"/>
                  </a:schemeClr>
                </a:solidFill>
                <a:latin typeface="Arial" panose="020B0604020202020204" pitchFamily="34" charset="0"/>
                <a:cs typeface="Arial" panose="020B0604020202020204" pitchFamily="34" charset="0"/>
              </a:rPr>
              <a:t>Able to gain economies of scale and purchase power in the market: accounting, planning, attorney fees, </a:t>
            </a:r>
          </a:p>
        </p:txBody>
      </p:sp>
      <p:sp>
        <p:nvSpPr>
          <p:cNvPr id="18" name="TextBox 17">
            <a:extLst>
              <a:ext uri="{FF2B5EF4-FFF2-40B4-BE49-F238E27FC236}">
                <a16:creationId xmlns:a16="http://schemas.microsoft.com/office/drawing/2014/main" id="{4F1FD9A1-01BA-49A7-84C6-B72F304FEC91}"/>
              </a:ext>
            </a:extLst>
          </p:cNvPr>
          <p:cNvSpPr txBox="1"/>
          <p:nvPr/>
        </p:nvSpPr>
        <p:spPr>
          <a:xfrm>
            <a:off x="2866531" y="3604268"/>
            <a:ext cx="2459230" cy="1012265"/>
          </a:xfrm>
          <a:prstGeom prst="rect">
            <a:avLst/>
          </a:prstGeom>
          <a:noFill/>
        </p:spPr>
        <p:txBody>
          <a:bodyPr wrap="square" lIns="0" tIns="0" rIns="0" bIns="0" rtlCol="0">
            <a:spAutoFit/>
          </a:bodyPr>
          <a:lstStyle/>
          <a:p>
            <a:pPr>
              <a:lnSpc>
                <a:spcPct val="130000"/>
              </a:lnSpc>
              <a:spcBef>
                <a:spcPts val="600"/>
              </a:spcBef>
              <a:buClr>
                <a:schemeClr val="accent1"/>
              </a:buClr>
              <a:buSzPct val="100000"/>
            </a:pPr>
            <a:r>
              <a:rPr lang="en-US" sz="1200" b="1" dirty="0">
                <a:latin typeface="Arial" panose="020B0604020202020204" pitchFamily="34" charset="0"/>
                <a:cs typeface="Arial" panose="020B0604020202020204" pitchFamily="34" charset="0"/>
              </a:rPr>
              <a:t>Asset Management &amp; Operations</a:t>
            </a:r>
          </a:p>
          <a:p>
            <a:pPr>
              <a:lnSpc>
                <a:spcPct val="130000"/>
              </a:lnSpc>
              <a:spcBef>
                <a:spcPts val="600"/>
              </a:spcBef>
              <a:buClr>
                <a:schemeClr val="accent1"/>
              </a:buClr>
              <a:buSzPct val="100000"/>
            </a:pPr>
            <a:r>
              <a:rPr lang="en-US" sz="1200" dirty="0">
                <a:solidFill>
                  <a:schemeClr val="tx1">
                    <a:alpha val="70000"/>
                  </a:schemeClr>
                </a:solidFill>
                <a:latin typeface="Arial" panose="020B0604020202020204" pitchFamily="34" charset="0"/>
                <a:cs typeface="Arial" panose="020B0604020202020204" pitchFamily="34" charset="0"/>
              </a:rPr>
              <a:t>Joint ownership, maintenance, construction, production and purchase. </a:t>
            </a:r>
          </a:p>
        </p:txBody>
      </p:sp>
      <p:sp>
        <p:nvSpPr>
          <p:cNvPr id="19" name="TextBox 18">
            <a:extLst>
              <a:ext uri="{FF2B5EF4-FFF2-40B4-BE49-F238E27FC236}">
                <a16:creationId xmlns:a16="http://schemas.microsoft.com/office/drawing/2014/main" id="{2446D43C-AA93-4E17-8095-597D283AE2BC}"/>
              </a:ext>
            </a:extLst>
          </p:cNvPr>
          <p:cNvSpPr txBox="1"/>
          <p:nvPr/>
        </p:nvSpPr>
        <p:spPr>
          <a:xfrm>
            <a:off x="2866531" y="4767184"/>
            <a:ext cx="2257949" cy="1012265"/>
          </a:xfrm>
          <a:prstGeom prst="rect">
            <a:avLst/>
          </a:prstGeom>
          <a:noFill/>
        </p:spPr>
        <p:txBody>
          <a:bodyPr wrap="square" lIns="0" tIns="0" rIns="0" bIns="0" rtlCol="0">
            <a:spAutoFit/>
          </a:bodyPr>
          <a:lstStyle/>
          <a:p>
            <a:pPr>
              <a:lnSpc>
                <a:spcPct val="130000"/>
              </a:lnSpc>
              <a:spcBef>
                <a:spcPts val="600"/>
              </a:spcBef>
              <a:buClr>
                <a:schemeClr val="accent1"/>
              </a:buClr>
              <a:buSzPct val="100000"/>
            </a:pPr>
            <a:r>
              <a:rPr lang="en-US" sz="1200" b="1" dirty="0">
                <a:latin typeface="Arial" panose="020B0604020202020204" pitchFamily="34" charset="0"/>
                <a:cs typeface="Arial" panose="020B0604020202020204" pitchFamily="34" charset="0"/>
              </a:rPr>
              <a:t>Roads, Parks and Recreation</a:t>
            </a:r>
          </a:p>
          <a:p>
            <a:pPr>
              <a:lnSpc>
                <a:spcPct val="130000"/>
              </a:lnSpc>
              <a:spcBef>
                <a:spcPts val="600"/>
              </a:spcBef>
              <a:buClr>
                <a:schemeClr val="accent1"/>
              </a:buClr>
              <a:buSzPct val="100000"/>
            </a:pPr>
            <a:r>
              <a:rPr lang="en-US" sz="1200" dirty="0">
                <a:solidFill>
                  <a:schemeClr val="tx1">
                    <a:alpha val="70000"/>
                  </a:schemeClr>
                </a:solidFill>
                <a:latin typeface="Arial" panose="020B0604020202020204" pitchFamily="34" charset="0"/>
                <a:cs typeface="Arial" panose="020B0604020202020204" pitchFamily="34" charset="0"/>
              </a:rPr>
              <a:t>Contracting with another municipality, creating a special district </a:t>
            </a:r>
          </a:p>
        </p:txBody>
      </p:sp>
      <p:sp>
        <p:nvSpPr>
          <p:cNvPr id="24" name="Arrow: Chevron 23">
            <a:extLst>
              <a:ext uri="{FF2B5EF4-FFF2-40B4-BE49-F238E27FC236}">
                <a16:creationId xmlns:a16="http://schemas.microsoft.com/office/drawing/2014/main" id="{21531C6A-D90D-4465-92EA-A87A5089204A}"/>
              </a:ext>
            </a:extLst>
          </p:cNvPr>
          <p:cNvSpPr/>
          <p:nvPr/>
        </p:nvSpPr>
        <p:spPr>
          <a:xfrm>
            <a:off x="5437669" y="2773348"/>
            <a:ext cx="175758" cy="295530"/>
          </a:xfrm>
          <a:prstGeom prst="chevron">
            <a:avLst>
              <a:gd name="adj" fmla="val 69217"/>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365760" rIns="182880" bIns="0" rtlCol="0" anchor="t" anchorCtr="0">
            <a:noAutofit/>
          </a:bodyPr>
          <a:lstStyle/>
          <a:p>
            <a:pPr algn="ctr">
              <a:lnSpc>
                <a:spcPct val="130000"/>
              </a:lnSpc>
              <a:spcBef>
                <a:spcPts val="1000"/>
              </a:spcBef>
            </a:pPr>
            <a:endParaRPr lang="en-US" sz="2800" dirty="0">
              <a:solidFill>
                <a:srgbClr val="FFFFFF"/>
              </a:solidFill>
              <a:latin typeface="+mj-lt"/>
            </a:endParaRPr>
          </a:p>
        </p:txBody>
      </p:sp>
      <p:sp>
        <p:nvSpPr>
          <p:cNvPr id="25" name="Arrow: Chevron 24">
            <a:extLst>
              <a:ext uri="{FF2B5EF4-FFF2-40B4-BE49-F238E27FC236}">
                <a16:creationId xmlns:a16="http://schemas.microsoft.com/office/drawing/2014/main" id="{D86BB752-9CCC-4A8A-A93C-6029BEF806AC}"/>
              </a:ext>
            </a:extLst>
          </p:cNvPr>
          <p:cNvSpPr/>
          <p:nvPr/>
        </p:nvSpPr>
        <p:spPr>
          <a:xfrm>
            <a:off x="5437669" y="3903949"/>
            <a:ext cx="175758" cy="295530"/>
          </a:xfrm>
          <a:prstGeom prst="chevron">
            <a:avLst>
              <a:gd name="adj" fmla="val 69217"/>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365760" rIns="182880" bIns="0" rtlCol="0" anchor="t" anchorCtr="0">
            <a:noAutofit/>
          </a:bodyPr>
          <a:lstStyle/>
          <a:p>
            <a:pPr algn="ctr">
              <a:lnSpc>
                <a:spcPct val="130000"/>
              </a:lnSpc>
              <a:spcBef>
                <a:spcPts val="1000"/>
              </a:spcBef>
            </a:pPr>
            <a:endParaRPr lang="en-US" sz="2800" dirty="0">
              <a:solidFill>
                <a:srgbClr val="FFFFFF"/>
              </a:solidFill>
              <a:latin typeface="+mj-lt"/>
            </a:endParaRPr>
          </a:p>
        </p:txBody>
      </p:sp>
      <p:sp>
        <p:nvSpPr>
          <p:cNvPr id="26" name="Arrow: Chevron 25">
            <a:extLst>
              <a:ext uri="{FF2B5EF4-FFF2-40B4-BE49-F238E27FC236}">
                <a16:creationId xmlns:a16="http://schemas.microsoft.com/office/drawing/2014/main" id="{04FCC039-0657-4752-B6FF-9F08E83F8E62}"/>
              </a:ext>
            </a:extLst>
          </p:cNvPr>
          <p:cNvSpPr/>
          <p:nvPr/>
        </p:nvSpPr>
        <p:spPr>
          <a:xfrm>
            <a:off x="5437669" y="5069542"/>
            <a:ext cx="175758" cy="295530"/>
          </a:xfrm>
          <a:prstGeom prst="chevron">
            <a:avLst>
              <a:gd name="adj" fmla="val 69217"/>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365760" rIns="182880" bIns="0" rtlCol="0" anchor="t" anchorCtr="0">
            <a:noAutofit/>
          </a:bodyPr>
          <a:lstStyle/>
          <a:p>
            <a:pPr algn="ctr">
              <a:lnSpc>
                <a:spcPct val="130000"/>
              </a:lnSpc>
              <a:spcBef>
                <a:spcPts val="1000"/>
              </a:spcBef>
            </a:pPr>
            <a:endParaRPr lang="en-US" sz="2800" dirty="0">
              <a:solidFill>
                <a:srgbClr val="FFFFFF"/>
              </a:solidFill>
              <a:latin typeface="+mj-lt"/>
            </a:endParaRPr>
          </a:p>
        </p:txBody>
      </p:sp>
      <p:sp>
        <p:nvSpPr>
          <p:cNvPr id="35" name="Title 3">
            <a:extLst>
              <a:ext uri="{FF2B5EF4-FFF2-40B4-BE49-F238E27FC236}">
                <a16:creationId xmlns:a16="http://schemas.microsoft.com/office/drawing/2014/main" id="{5A46DC18-77C9-449B-A9F6-5BC541567CDE}"/>
              </a:ext>
            </a:extLst>
          </p:cNvPr>
          <p:cNvSpPr txBox="1">
            <a:spLocks/>
          </p:cNvSpPr>
          <p:nvPr/>
        </p:nvSpPr>
        <p:spPr>
          <a:xfrm>
            <a:off x="1908982" y="2450984"/>
            <a:ext cx="746874" cy="982676"/>
          </a:xfrm>
          <a:prstGeom prst="rect">
            <a:avLst/>
          </a:prstGeom>
          <a:effectLst>
            <a:outerShdw blurRad="38100" dist="12700" dir="5400000" algn="t" rotWithShape="0">
              <a:prstClr val="black">
                <a:alpha val="15000"/>
              </a:prstClr>
            </a:outerShdw>
          </a:effectLst>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nSpc>
                <a:spcPct val="80000"/>
              </a:lnSpc>
            </a:pPr>
            <a:r>
              <a:rPr lang="en-US" sz="9000" dirty="0">
                <a:solidFill>
                  <a:schemeClr val="accent1"/>
                </a:solidFill>
                <a:effectLst>
                  <a:outerShdw blurRad="63500" dist="25400" dir="5400000" algn="t" rotWithShape="0">
                    <a:prstClr val="black">
                      <a:alpha val="10000"/>
                    </a:prstClr>
                  </a:outerShdw>
                </a:effectLst>
                <a:latin typeface="+mn-lt"/>
                <a:ea typeface="Roboto Medium" charset="0"/>
                <a:cs typeface="Roboto Medium" charset="0"/>
              </a:rPr>
              <a:t>1</a:t>
            </a:r>
          </a:p>
        </p:txBody>
      </p:sp>
      <p:sp>
        <p:nvSpPr>
          <p:cNvPr id="36" name="Title 3">
            <a:extLst>
              <a:ext uri="{FF2B5EF4-FFF2-40B4-BE49-F238E27FC236}">
                <a16:creationId xmlns:a16="http://schemas.microsoft.com/office/drawing/2014/main" id="{4FB0F292-E2C2-4BB9-9522-B14AF92F6A03}"/>
              </a:ext>
            </a:extLst>
          </p:cNvPr>
          <p:cNvSpPr txBox="1">
            <a:spLocks/>
          </p:cNvSpPr>
          <p:nvPr/>
        </p:nvSpPr>
        <p:spPr>
          <a:xfrm>
            <a:off x="1908982" y="3608259"/>
            <a:ext cx="830262" cy="982676"/>
          </a:xfrm>
          <a:prstGeom prst="rect">
            <a:avLst/>
          </a:prstGeom>
          <a:effectLst>
            <a:outerShdw blurRad="38100" dist="12700" dir="5400000" algn="t" rotWithShape="0">
              <a:prstClr val="black">
                <a:alpha val="15000"/>
              </a:prstClr>
            </a:outerShdw>
          </a:effectLst>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nSpc>
                <a:spcPct val="80000"/>
              </a:lnSpc>
            </a:pPr>
            <a:r>
              <a:rPr lang="en-US" sz="9000" dirty="0">
                <a:solidFill>
                  <a:schemeClr val="accent1"/>
                </a:solidFill>
                <a:effectLst>
                  <a:outerShdw blurRad="63500" dist="25400" dir="5400000" algn="t" rotWithShape="0">
                    <a:prstClr val="black">
                      <a:alpha val="10000"/>
                    </a:prstClr>
                  </a:outerShdw>
                </a:effectLst>
                <a:latin typeface="+mn-lt"/>
                <a:ea typeface="Roboto Medium" charset="0"/>
                <a:cs typeface="Roboto Medium" charset="0"/>
              </a:rPr>
              <a:t>2</a:t>
            </a:r>
          </a:p>
        </p:txBody>
      </p:sp>
      <p:sp>
        <p:nvSpPr>
          <p:cNvPr id="37" name="Title 3">
            <a:extLst>
              <a:ext uri="{FF2B5EF4-FFF2-40B4-BE49-F238E27FC236}">
                <a16:creationId xmlns:a16="http://schemas.microsoft.com/office/drawing/2014/main" id="{CE0D0A7F-1B3B-4AC9-9705-0386775A86ED}"/>
              </a:ext>
            </a:extLst>
          </p:cNvPr>
          <p:cNvSpPr txBox="1">
            <a:spLocks/>
          </p:cNvSpPr>
          <p:nvPr/>
        </p:nvSpPr>
        <p:spPr>
          <a:xfrm>
            <a:off x="1908982" y="4767914"/>
            <a:ext cx="830262" cy="982676"/>
          </a:xfrm>
          <a:prstGeom prst="rect">
            <a:avLst/>
          </a:prstGeom>
          <a:effectLst>
            <a:outerShdw blurRad="38100" dist="12700" dir="5400000" algn="t" rotWithShape="0">
              <a:prstClr val="black">
                <a:alpha val="15000"/>
              </a:prstClr>
            </a:outerShdw>
          </a:effectLst>
        </p:spPr>
        <p:txBody>
          <a:bodyPr/>
          <a:lstStyle>
            <a:lvl1pPr algn="l" defTabSz="914400" rtl="0" eaLnBrk="1" latinLnBrk="0" hangingPunct="1">
              <a:lnSpc>
                <a:spcPct val="70000"/>
              </a:lnSpc>
              <a:spcBef>
                <a:spcPct val="0"/>
              </a:spcBef>
              <a:buNone/>
              <a:defRPr sz="3600" b="1" i="0" kern="1200">
                <a:solidFill>
                  <a:schemeClr val="tx1"/>
                </a:solidFill>
                <a:latin typeface="Roboto Thin" charset="0"/>
                <a:ea typeface="Roboto Thin" charset="0"/>
                <a:cs typeface="Roboto Thin" charset="0"/>
              </a:defRPr>
            </a:lvl1pPr>
          </a:lstStyle>
          <a:p>
            <a:pPr>
              <a:lnSpc>
                <a:spcPct val="80000"/>
              </a:lnSpc>
            </a:pPr>
            <a:r>
              <a:rPr lang="en-US" sz="9000" dirty="0">
                <a:solidFill>
                  <a:schemeClr val="accent1"/>
                </a:solidFill>
                <a:effectLst>
                  <a:outerShdw blurRad="63500" dist="25400" dir="5400000" algn="t" rotWithShape="0">
                    <a:prstClr val="black">
                      <a:alpha val="10000"/>
                    </a:prstClr>
                  </a:outerShdw>
                </a:effectLst>
                <a:latin typeface="+mn-lt"/>
                <a:ea typeface="Roboto Medium" charset="0"/>
                <a:cs typeface="Roboto Medium" charset="0"/>
              </a:rPr>
              <a:t>3</a:t>
            </a:r>
          </a:p>
        </p:txBody>
      </p:sp>
      <p:sp>
        <p:nvSpPr>
          <p:cNvPr id="3" name="TextBox 2">
            <a:extLst>
              <a:ext uri="{FF2B5EF4-FFF2-40B4-BE49-F238E27FC236}">
                <a16:creationId xmlns:a16="http://schemas.microsoft.com/office/drawing/2014/main" id="{28F5FDC8-5D84-4A50-9E35-E0B0BDC28DBA}"/>
              </a:ext>
            </a:extLst>
          </p:cNvPr>
          <p:cNvSpPr txBox="1"/>
          <p:nvPr/>
        </p:nvSpPr>
        <p:spPr>
          <a:xfrm>
            <a:off x="1908982" y="1028261"/>
            <a:ext cx="8584424" cy="882092"/>
          </a:xfrm>
          <a:prstGeom prst="rect">
            <a:avLst/>
          </a:prstGeom>
          <a:noFill/>
        </p:spPr>
        <p:txBody>
          <a:bodyPr wrap="square" lIns="0" tIns="36000" rIns="216000" bIns="36000" rtlCol="0">
            <a:spAutoFit/>
          </a:bodyPr>
          <a:lstStyle/>
          <a:p>
            <a:pPr>
              <a:lnSpc>
                <a:spcPct val="130000"/>
              </a:lnSpc>
              <a:spcBef>
                <a:spcPts val="1000"/>
              </a:spcBef>
            </a:pPr>
            <a:r>
              <a:rPr lang="en-US" sz="1400" b="1" dirty="0">
                <a:latin typeface="Arial" panose="020B0604020202020204" pitchFamily="34" charset="0"/>
                <a:cs typeface="Arial" panose="020B0604020202020204" pitchFamily="34" charset="0"/>
              </a:rPr>
              <a:t>Bringing Innovative Solutions to local government to save money, eliminate government layers, improve access to resources and skills offering better services, and creating sustainable futures for all our cities.</a:t>
            </a:r>
          </a:p>
        </p:txBody>
      </p:sp>
      <p:grpSp>
        <p:nvGrpSpPr>
          <p:cNvPr id="34" name="Group 33">
            <a:extLst>
              <a:ext uri="{FF2B5EF4-FFF2-40B4-BE49-F238E27FC236}">
                <a16:creationId xmlns:a16="http://schemas.microsoft.com/office/drawing/2014/main" id="{106468C0-67DA-4FFD-B982-881FA9B1E0C2}"/>
              </a:ext>
            </a:extLst>
          </p:cNvPr>
          <p:cNvGrpSpPr/>
          <p:nvPr/>
        </p:nvGrpSpPr>
        <p:grpSpPr>
          <a:xfrm>
            <a:off x="8786070" y="2094760"/>
            <a:ext cx="1582722" cy="1582720"/>
            <a:chOff x="8786070" y="2094760"/>
            <a:chExt cx="1582722" cy="1582720"/>
          </a:xfrm>
        </p:grpSpPr>
        <p:sp>
          <p:nvSpPr>
            <p:cNvPr id="20" name="Oval 19">
              <a:extLst>
                <a:ext uri="{FF2B5EF4-FFF2-40B4-BE49-F238E27FC236}">
                  <a16:creationId xmlns:a16="http://schemas.microsoft.com/office/drawing/2014/main" id="{7CED0DE7-750E-4FEC-A442-49509174BF16}"/>
                </a:ext>
              </a:extLst>
            </p:cNvPr>
            <p:cNvSpPr/>
            <p:nvPr/>
          </p:nvSpPr>
          <p:spPr>
            <a:xfrm>
              <a:off x="8786070" y="2094760"/>
              <a:ext cx="1582722" cy="1582720"/>
            </a:xfrm>
            <a:prstGeom prst="ellipse">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365760" rIns="182880" bIns="0" rtlCol="0" anchor="t" anchorCtr="0">
              <a:noAutofit/>
            </a:bodyPr>
            <a:lstStyle/>
            <a:p>
              <a:pPr algn="ctr">
                <a:lnSpc>
                  <a:spcPct val="130000"/>
                </a:lnSpc>
                <a:spcBef>
                  <a:spcPts val="1000"/>
                </a:spcBef>
              </a:pPr>
              <a:endParaRPr lang="en-US" sz="2800" dirty="0">
                <a:solidFill>
                  <a:srgbClr val="FFFFFF"/>
                </a:solidFill>
                <a:latin typeface="+mj-lt"/>
              </a:endParaRPr>
            </a:p>
          </p:txBody>
        </p:sp>
        <p:pic>
          <p:nvPicPr>
            <p:cNvPr id="6" name="Graphic 5" descr="Calculator with solid fill">
              <a:extLst>
                <a:ext uri="{FF2B5EF4-FFF2-40B4-BE49-F238E27FC236}">
                  <a16:creationId xmlns:a16="http://schemas.microsoft.com/office/drawing/2014/main" id="{C3FA3530-87E2-4F04-B479-8880BAAD302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29959" y="2399239"/>
              <a:ext cx="694944" cy="694944"/>
            </a:xfrm>
            <a:prstGeom prst="rect">
              <a:avLst/>
            </a:prstGeom>
          </p:spPr>
        </p:pic>
      </p:grpSp>
      <p:grpSp>
        <p:nvGrpSpPr>
          <p:cNvPr id="32" name="Group 31">
            <a:extLst>
              <a:ext uri="{FF2B5EF4-FFF2-40B4-BE49-F238E27FC236}">
                <a16:creationId xmlns:a16="http://schemas.microsoft.com/office/drawing/2014/main" id="{D1FB96CB-5658-4B8C-9F63-840385205656}"/>
              </a:ext>
            </a:extLst>
          </p:cNvPr>
          <p:cNvGrpSpPr/>
          <p:nvPr/>
        </p:nvGrpSpPr>
        <p:grpSpPr>
          <a:xfrm>
            <a:off x="6034481" y="4448501"/>
            <a:ext cx="1582722" cy="1582720"/>
            <a:chOff x="6034481" y="4448501"/>
            <a:chExt cx="1582722" cy="1582720"/>
          </a:xfrm>
        </p:grpSpPr>
        <p:sp>
          <p:nvSpPr>
            <p:cNvPr id="17" name="Oval 16">
              <a:extLst>
                <a:ext uri="{FF2B5EF4-FFF2-40B4-BE49-F238E27FC236}">
                  <a16:creationId xmlns:a16="http://schemas.microsoft.com/office/drawing/2014/main" id="{FD01909F-8E2C-4A12-ABCE-652D978B93D2}"/>
                </a:ext>
              </a:extLst>
            </p:cNvPr>
            <p:cNvSpPr/>
            <p:nvPr/>
          </p:nvSpPr>
          <p:spPr>
            <a:xfrm>
              <a:off x="6034481" y="4448501"/>
              <a:ext cx="1582722" cy="1582720"/>
            </a:xfrm>
            <a:prstGeom prst="ellipse">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365760" rIns="182880" bIns="0" rtlCol="0" anchor="t" anchorCtr="0">
              <a:noAutofit/>
            </a:bodyPr>
            <a:lstStyle/>
            <a:p>
              <a:pPr algn="ctr">
                <a:lnSpc>
                  <a:spcPct val="130000"/>
                </a:lnSpc>
                <a:spcBef>
                  <a:spcPts val="1000"/>
                </a:spcBef>
              </a:pPr>
              <a:endParaRPr lang="en-US" sz="2800" dirty="0">
                <a:solidFill>
                  <a:srgbClr val="FFFFFF"/>
                </a:solidFill>
                <a:latin typeface="+mj-lt"/>
              </a:endParaRPr>
            </a:p>
          </p:txBody>
        </p:sp>
        <p:pic>
          <p:nvPicPr>
            <p:cNvPr id="14" name="Graphic 13" descr="Rainy scene with solid fill">
              <a:extLst>
                <a:ext uri="{FF2B5EF4-FFF2-40B4-BE49-F238E27FC236}">
                  <a16:creationId xmlns:a16="http://schemas.microsoft.com/office/drawing/2014/main" id="{2EC7A636-CCDE-478C-9A1E-2F7DB2F827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34822" y="4925844"/>
              <a:ext cx="694944" cy="694944"/>
            </a:xfrm>
            <a:prstGeom prst="rect">
              <a:avLst/>
            </a:prstGeom>
          </p:spPr>
        </p:pic>
      </p:grpSp>
      <p:grpSp>
        <p:nvGrpSpPr>
          <p:cNvPr id="254" name="Group 253">
            <a:extLst>
              <a:ext uri="{FF2B5EF4-FFF2-40B4-BE49-F238E27FC236}">
                <a16:creationId xmlns:a16="http://schemas.microsoft.com/office/drawing/2014/main" id="{0A08F4A8-3A74-4024-BA46-D2141884E449}"/>
              </a:ext>
            </a:extLst>
          </p:cNvPr>
          <p:cNvGrpSpPr/>
          <p:nvPr/>
        </p:nvGrpSpPr>
        <p:grpSpPr>
          <a:xfrm>
            <a:off x="6034481" y="2094760"/>
            <a:ext cx="1582722" cy="1582720"/>
            <a:chOff x="6034481" y="2094760"/>
            <a:chExt cx="1582722" cy="1582720"/>
          </a:xfrm>
        </p:grpSpPr>
        <p:sp>
          <p:nvSpPr>
            <p:cNvPr id="15" name="Oval 14">
              <a:extLst>
                <a:ext uri="{FF2B5EF4-FFF2-40B4-BE49-F238E27FC236}">
                  <a16:creationId xmlns:a16="http://schemas.microsoft.com/office/drawing/2014/main" id="{4A1D32C5-8488-447E-B107-5805596A75C6}"/>
                </a:ext>
              </a:extLst>
            </p:cNvPr>
            <p:cNvSpPr/>
            <p:nvPr/>
          </p:nvSpPr>
          <p:spPr>
            <a:xfrm>
              <a:off x="6034481" y="2094760"/>
              <a:ext cx="1582722" cy="1582720"/>
            </a:xfrm>
            <a:prstGeom prst="ellipse">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365760" rIns="182880" bIns="0" rtlCol="0" anchor="t" anchorCtr="0">
              <a:noAutofit/>
            </a:bodyPr>
            <a:lstStyle/>
            <a:p>
              <a:pPr algn="ctr">
                <a:lnSpc>
                  <a:spcPct val="130000"/>
                </a:lnSpc>
                <a:spcBef>
                  <a:spcPts val="1000"/>
                </a:spcBef>
              </a:pPr>
              <a:endParaRPr lang="en-US" sz="2800" dirty="0">
                <a:solidFill>
                  <a:srgbClr val="FFFFFF"/>
                </a:solidFill>
                <a:latin typeface="+mj-lt"/>
              </a:endParaRPr>
            </a:p>
          </p:txBody>
        </p:sp>
        <p:pic>
          <p:nvPicPr>
            <p:cNvPr id="31" name="Graphic 30" descr="Meeting outline">
              <a:extLst>
                <a:ext uri="{FF2B5EF4-FFF2-40B4-BE49-F238E27FC236}">
                  <a16:creationId xmlns:a16="http://schemas.microsoft.com/office/drawing/2014/main" id="{CC9ED446-EEF5-45F2-88D3-A148BC2B623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52922" y="2358548"/>
              <a:ext cx="694944" cy="694944"/>
            </a:xfrm>
            <a:prstGeom prst="rect">
              <a:avLst/>
            </a:prstGeom>
          </p:spPr>
        </p:pic>
      </p:grpSp>
      <p:grpSp>
        <p:nvGrpSpPr>
          <p:cNvPr id="39" name="Group 38">
            <a:extLst>
              <a:ext uri="{FF2B5EF4-FFF2-40B4-BE49-F238E27FC236}">
                <a16:creationId xmlns:a16="http://schemas.microsoft.com/office/drawing/2014/main" id="{D2FA1ED1-73CE-40CB-965B-351E239D4ABB}"/>
              </a:ext>
            </a:extLst>
          </p:cNvPr>
          <p:cNvGrpSpPr/>
          <p:nvPr/>
        </p:nvGrpSpPr>
        <p:grpSpPr>
          <a:xfrm>
            <a:off x="8786070" y="4425947"/>
            <a:ext cx="1582722" cy="1582720"/>
            <a:chOff x="8786070" y="4425947"/>
            <a:chExt cx="1582722" cy="1582720"/>
          </a:xfrm>
        </p:grpSpPr>
        <p:sp>
          <p:nvSpPr>
            <p:cNvPr id="22" name="Oval 21">
              <a:extLst>
                <a:ext uri="{FF2B5EF4-FFF2-40B4-BE49-F238E27FC236}">
                  <a16:creationId xmlns:a16="http://schemas.microsoft.com/office/drawing/2014/main" id="{3272684A-049C-4145-B85F-D1A68AA64077}"/>
                </a:ext>
              </a:extLst>
            </p:cNvPr>
            <p:cNvSpPr/>
            <p:nvPr/>
          </p:nvSpPr>
          <p:spPr>
            <a:xfrm>
              <a:off x="8786070" y="4425947"/>
              <a:ext cx="1582722" cy="1582720"/>
            </a:xfrm>
            <a:prstGeom prst="ellipse">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365760" rIns="182880" bIns="0" rtlCol="0" anchor="t" anchorCtr="0">
              <a:noAutofit/>
            </a:bodyPr>
            <a:lstStyle/>
            <a:p>
              <a:pPr algn="ctr">
                <a:lnSpc>
                  <a:spcPct val="130000"/>
                </a:lnSpc>
                <a:spcBef>
                  <a:spcPts val="1000"/>
                </a:spcBef>
              </a:pPr>
              <a:endParaRPr lang="en-US" sz="2800" dirty="0">
                <a:solidFill>
                  <a:srgbClr val="FFFFFF"/>
                </a:solidFill>
                <a:latin typeface="+mj-lt"/>
              </a:endParaRPr>
            </a:p>
          </p:txBody>
        </p:sp>
        <p:pic>
          <p:nvPicPr>
            <p:cNvPr id="12" name="Graphic 11" descr="Highway scene with solid fill">
              <a:extLst>
                <a:ext uri="{FF2B5EF4-FFF2-40B4-BE49-F238E27FC236}">
                  <a16:creationId xmlns:a16="http://schemas.microsoft.com/office/drawing/2014/main" id="{50A1726D-A250-42D6-9EC4-909BCE1203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14182" y="4878108"/>
              <a:ext cx="694944" cy="694944"/>
            </a:xfrm>
            <a:prstGeom prst="rect">
              <a:avLst/>
            </a:prstGeom>
          </p:spPr>
        </p:pic>
      </p:grpSp>
      <p:grpSp>
        <p:nvGrpSpPr>
          <p:cNvPr id="38" name="Group 37">
            <a:extLst>
              <a:ext uri="{FF2B5EF4-FFF2-40B4-BE49-F238E27FC236}">
                <a16:creationId xmlns:a16="http://schemas.microsoft.com/office/drawing/2014/main" id="{42E84ABE-BDF2-44B3-BC97-7DEA14538EDE}"/>
              </a:ext>
            </a:extLst>
          </p:cNvPr>
          <p:cNvGrpSpPr/>
          <p:nvPr/>
        </p:nvGrpSpPr>
        <p:grpSpPr>
          <a:xfrm>
            <a:off x="8786070" y="3260354"/>
            <a:ext cx="1582722" cy="1582720"/>
            <a:chOff x="8786070" y="3260354"/>
            <a:chExt cx="1582722" cy="1582720"/>
          </a:xfrm>
        </p:grpSpPr>
        <p:sp>
          <p:nvSpPr>
            <p:cNvPr id="21" name="Oval 20">
              <a:extLst>
                <a:ext uri="{FF2B5EF4-FFF2-40B4-BE49-F238E27FC236}">
                  <a16:creationId xmlns:a16="http://schemas.microsoft.com/office/drawing/2014/main" id="{083769A0-6942-4DC9-8722-A3BCE1BED158}"/>
                </a:ext>
              </a:extLst>
            </p:cNvPr>
            <p:cNvSpPr/>
            <p:nvPr/>
          </p:nvSpPr>
          <p:spPr>
            <a:xfrm>
              <a:off x="8786070" y="3260354"/>
              <a:ext cx="1582722" cy="1582720"/>
            </a:xfrm>
            <a:prstGeom prst="ellipse">
              <a:avLst/>
            </a:prstGeom>
            <a:solidFill>
              <a:schemeClr val="accent2"/>
            </a:solidFill>
            <a:ln>
              <a:noFill/>
            </a:ln>
            <a:effectLst>
              <a:outerShdw blurRad="762000" dist="254000" dir="5400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365760" rIns="182880" bIns="0" rtlCol="0" anchor="t" anchorCtr="0">
              <a:noAutofit/>
            </a:bodyPr>
            <a:lstStyle/>
            <a:p>
              <a:pPr algn="ctr">
                <a:lnSpc>
                  <a:spcPct val="130000"/>
                </a:lnSpc>
                <a:spcBef>
                  <a:spcPts val="1000"/>
                </a:spcBef>
              </a:pPr>
              <a:endParaRPr lang="en-US" sz="2800" dirty="0">
                <a:solidFill>
                  <a:srgbClr val="FFFFFF"/>
                </a:solidFill>
                <a:latin typeface="+mj-lt"/>
              </a:endParaRPr>
            </a:p>
          </p:txBody>
        </p:sp>
        <p:pic>
          <p:nvPicPr>
            <p:cNvPr id="29" name="Graphic 28" descr="Gavel outline">
              <a:extLst>
                <a:ext uri="{FF2B5EF4-FFF2-40B4-BE49-F238E27FC236}">
                  <a16:creationId xmlns:a16="http://schemas.microsoft.com/office/drawing/2014/main" id="{91AACA2F-51CE-430D-8ABE-093AD86174A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61688" y="3643807"/>
              <a:ext cx="694944" cy="694944"/>
            </a:xfrm>
            <a:prstGeom prst="rect">
              <a:avLst/>
            </a:prstGeom>
          </p:spPr>
        </p:pic>
      </p:grpSp>
      <p:grpSp>
        <p:nvGrpSpPr>
          <p:cNvPr id="255" name="Group 254">
            <a:extLst>
              <a:ext uri="{FF2B5EF4-FFF2-40B4-BE49-F238E27FC236}">
                <a16:creationId xmlns:a16="http://schemas.microsoft.com/office/drawing/2014/main" id="{16EE3399-6120-4E9A-AA29-F959BC944DC9}"/>
              </a:ext>
            </a:extLst>
          </p:cNvPr>
          <p:cNvGrpSpPr/>
          <p:nvPr/>
        </p:nvGrpSpPr>
        <p:grpSpPr>
          <a:xfrm>
            <a:off x="6034481" y="3260354"/>
            <a:ext cx="1582722" cy="1582720"/>
            <a:chOff x="6034481" y="3260354"/>
            <a:chExt cx="1582722" cy="1582720"/>
          </a:xfrm>
        </p:grpSpPr>
        <p:sp>
          <p:nvSpPr>
            <p:cNvPr id="16" name="Oval 15">
              <a:extLst>
                <a:ext uri="{FF2B5EF4-FFF2-40B4-BE49-F238E27FC236}">
                  <a16:creationId xmlns:a16="http://schemas.microsoft.com/office/drawing/2014/main" id="{BC254440-C39D-48C0-BA44-56247BF5DEE0}"/>
                </a:ext>
              </a:extLst>
            </p:cNvPr>
            <p:cNvSpPr/>
            <p:nvPr/>
          </p:nvSpPr>
          <p:spPr>
            <a:xfrm>
              <a:off x="6034481" y="3260354"/>
              <a:ext cx="1582722" cy="1582720"/>
            </a:xfrm>
            <a:prstGeom prst="ellipse">
              <a:avLst/>
            </a:prstGeom>
            <a:solidFill>
              <a:schemeClr val="accent1"/>
            </a:solidFill>
            <a:ln>
              <a:noFill/>
            </a:ln>
            <a:effectLst>
              <a:outerShdw blurRad="762000" dist="254000" dir="5400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82880" tIns="365760" rIns="182880" bIns="0" rtlCol="0" anchor="t" anchorCtr="0">
              <a:noAutofit/>
            </a:bodyPr>
            <a:lstStyle/>
            <a:p>
              <a:pPr algn="ctr">
                <a:lnSpc>
                  <a:spcPct val="130000"/>
                </a:lnSpc>
                <a:spcBef>
                  <a:spcPts val="1000"/>
                </a:spcBef>
              </a:pPr>
              <a:endParaRPr lang="en-US" sz="2800" dirty="0">
                <a:solidFill>
                  <a:srgbClr val="FFFFFF"/>
                </a:solidFill>
                <a:latin typeface="+mj-lt"/>
              </a:endParaRPr>
            </a:p>
          </p:txBody>
        </p:sp>
        <p:pic>
          <p:nvPicPr>
            <p:cNvPr id="10" name="Graphic 9" descr="Dump truck outline">
              <a:extLst>
                <a:ext uri="{FF2B5EF4-FFF2-40B4-BE49-F238E27FC236}">
                  <a16:creationId xmlns:a16="http://schemas.microsoft.com/office/drawing/2014/main" id="{0F3F9CE4-5ADD-4743-9C67-F7C6A4FE36E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478370" y="3723413"/>
              <a:ext cx="694944" cy="694944"/>
            </a:xfrm>
            <a:prstGeom prst="rect">
              <a:avLst/>
            </a:prstGeom>
          </p:spPr>
        </p:pic>
      </p:grpSp>
    </p:spTree>
    <p:extLst>
      <p:ext uri="{BB962C8B-B14F-4D97-AF65-F5344CB8AC3E}">
        <p14:creationId xmlns:p14="http://schemas.microsoft.com/office/powerpoint/2010/main" val="3498478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750"/>
                                        <p:tgtEl>
                                          <p:spTgt spid="3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750"/>
                                        <p:tgtEl>
                                          <p:spTgt spid="36"/>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750"/>
                                        <p:tgtEl>
                                          <p:spTgt spid="37"/>
                                        </p:tgtEl>
                                      </p:cBhvr>
                                    </p:animEffect>
                                  </p:childTnLst>
                                </p:cTn>
                              </p:par>
                              <p:par>
                                <p:cTn id="14" presetID="42" presetClass="entr" presetSubtype="0" fill="hold" grpId="0" nodeType="withEffect">
                                  <p:stCondLst>
                                    <p:cond delay="1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75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15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750"/>
                                        <p:tgtEl>
                                          <p:spTgt spid="18"/>
                                        </p:tgtEl>
                                      </p:cBhvr>
                                    </p:animEffect>
                                    <p:anim calcmode="lin" valueType="num">
                                      <p:cBhvr>
                                        <p:cTn id="22" dur="750" fill="hold"/>
                                        <p:tgtEl>
                                          <p:spTgt spid="18"/>
                                        </p:tgtEl>
                                        <p:attrNameLst>
                                          <p:attrName>ppt_x</p:attrName>
                                        </p:attrNameLst>
                                      </p:cBhvr>
                                      <p:tavLst>
                                        <p:tav tm="0">
                                          <p:val>
                                            <p:strVal val="#ppt_x"/>
                                          </p:val>
                                        </p:tav>
                                        <p:tav tm="100000">
                                          <p:val>
                                            <p:strVal val="#ppt_x"/>
                                          </p:val>
                                        </p:tav>
                                      </p:tavLst>
                                    </p:anim>
                                    <p:anim calcmode="lin" valueType="num">
                                      <p:cBhvr>
                                        <p:cTn id="23" dur="75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175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750"/>
                                        <p:tgtEl>
                                          <p:spTgt spid="19"/>
                                        </p:tgtEl>
                                      </p:cBhvr>
                                    </p:animEffect>
                                    <p:anim calcmode="lin" valueType="num">
                                      <p:cBhvr>
                                        <p:cTn id="27" dur="750" fill="hold"/>
                                        <p:tgtEl>
                                          <p:spTgt spid="19"/>
                                        </p:tgtEl>
                                        <p:attrNameLst>
                                          <p:attrName>ppt_x</p:attrName>
                                        </p:attrNameLst>
                                      </p:cBhvr>
                                      <p:tavLst>
                                        <p:tav tm="0">
                                          <p:val>
                                            <p:strVal val="#ppt_x"/>
                                          </p:val>
                                        </p:tav>
                                        <p:tav tm="100000">
                                          <p:val>
                                            <p:strVal val="#ppt_x"/>
                                          </p:val>
                                        </p:tav>
                                      </p:tavLst>
                                    </p:anim>
                                    <p:anim calcmode="lin" valueType="num">
                                      <p:cBhvr>
                                        <p:cTn id="28" dur="750" fill="hold"/>
                                        <p:tgtEl>
                                          <p:spTgt spid="19"/>
                                        </p:tgtEl>
                                        <p:attrNameLst>
                                          <p:attrName>ppt_y</p:attrName>
                                        </p:attrNameLst>
                                      </p:cBhvr>
                                      <p:tavLst>
                                        <p:tav tm="0">
                                          <p:val>
                                            <p:strVal val="#ppt_y+.1"/>
                                          </p:val>
                                        </p:tav>
                                        <p:tav tm="100000">
                                          <p:val>
                                            <p:strVal val="#ppt_y"/>
                                          </p:val>
                                        </p:tav>
                                      </p:tavLst>
                                    </p:anim>
                                  </p:childTnLst>
                                </p:cTn>
                              </p:par>
                              <p:par>
                                <p:cTn id="29" presetID="22" presetClass="entr" presetSubtype="8" fill="hold" grpId="0" nodeType="withEffect">
                                  <p:stCondLst>
                                    <p:cond delay="200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par>
                                <p:cTn id="32" presetID="22" presetClass="entr" presetSubtype="8" fill="hold" grpId="0" nodeType="withEffect">
                                  <p:stCondLst>
                                    <p:cond delay="225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par>
                                <p:cTn id="35" presetID="22" presetClass="entr" presetSubtype="8" fill="hold" grpId="0" nodeType="withEffect">
                                  <p:stCondLst>
                                    <p:cond delay="250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par>
                                <p:cTn id="38" presetID="22" presetClass="entr" presetSubtype="1" fill="hold" nodeType="withEffect">
                                  <p:stCondLst>
                                    <p:cond delay="2800"/>
                                  </p:stCondLst>
                                  <p:childTnLst>
                                    <p:set>
                                      <p:cBhvr>
                                        <p:cTn id="39" dur="1" fill="hold">
                                          <p:stCondLst>
                                            <p:cond delay="0"/>
                                          </p:stCondLst>
                                        </p:cTn>
                                        <p:tgtEl>
                                          <p:spTgt spid="254"/>
                                        </p:tgtEl>
                                        <p:attrNameLst>
                                          <p:attrName>style.visibility</p:attrName>
                                        </p:attrNameLst>
                                      </p:cBhvr>
                                      <p:to>
                                        <p:strVal val="visible"/>
                                      </p:to>
                                    </p:set>
                                    <p:animEffect transition="in" filter="wipe(up)">
                                      <p:cBhvr>
                                        <p:cTn id="40" dur="500"/>
                                        <p:tgtEl>
                                          <p:spTgt spid="254"/>
                                        </p:tgtEl>
                                      </p:cBhvr>
                                    </p:animEffect>
                                  </p:childTnLst>
                                </p:cTn>
                              </p:par>
                              <p:par>
                                <p:cTn id="41" presetID="22" presetClass="entr" presetSubtype="1" fill="hold" nodeType="withEffect">
                                  <p:stCondLst>
                                    <p:cond delay="3000"/>
                                  </p:stCondLst>
                                  <p:childTnLst>
                                    <p:set>
                                      <p:cBhvr>
                                        <p:cTn id="42" dur="1" fill="hold">
                                          <p:stCondLst>
                                            <p:cond delay="0"/>
                                          </p:stCondLst>
                                        </p:cTn>
                                        <p:tgtEl>
                                          <p:spTgt spid="255"/>
                                        </p:tgtEl>
                                        <p:attrNameLst>
                                          <p:attrName>style.visibility</p:attrName>
                                        </p:attrNameLst>
                                      </p:cBhvr>
                                      <p:to>
                                        <p:strVal val="visible"/>
                                      </p:to>
                                    </p:set>
                                    <p:animEffect transition="in" filter="wipe(up)">
                                      <p:cBhvr>
                                        <p:cTn id="43" dur="500"/>
                                        <p:tgtEl>
                                          <p:spTgt spid="255"/>
                                        </p:tgtEl>
                                      </p:cBhvr>
                                    </p:animEffect>
                                  </p:childTnLst>
                                </p:cTn>
                              </p:par>
                              <p:par>
                                <p:cTn id="44" presetID="22" presetClass="entr" presetSubtype="1" fill="hold" nodeType="withEffect">
                                  <p:stCondLst>
                                    <p:cond delay="3150"/>
                                  </p:stCondLst>
                                  <p:childTnLst>
                                    <p:set>
                                      <p:cBhvr>
                                        <p:cTn id="45" dur="1" fill="hold">
                                          <p:stCondLst>
                                            <p:cond delay="0"/>
                                          </p:stCondLst>
                                        </p:cTn>
                                        <p:tgtEl>
                                          <p:spTgt spid="32"/>
                                        </p:tgtEl>
                                        <p:attrNameLst>
                                          <p:attrName>style.visibility</p:attrName>
                                        </p:attrNameLst>
                                      </p:cBhvr>
                                      <p:to>
                                        <p:strVal val="visible"/>
                                      </p:to>
                                    </p:set>
                                    <p:animEffect transition="in" filter="wipe(up)">
                                      <p:cBhvr>
                                        <p:cTn id="46" dur="650"/>
                                        <p:tgtEl>
                                          <p:spTgt spid="32"/>
                                        </p:tgtEl>
                                      </p:cBhvr>
                                    </p:animEffect>
                                  </p:childTnLst>
                                </p:cTn>
                              </p:par>
                              <p:par>
                                <p:cTn id="47" presetID="22" presetClass="entr" presetSubtype="1" fill="hold" nodeType="withEffect">
                                  <p:stCondLst>
                                    <p:cond delay="3500"/>
                                  </p:stCondLst>
                                  <p:childTnLst>
                                    <p:set>
                                      <p:cBhvr>
                                        <p:cTn id="48" dur="1" fill="hold">
                                          <p:stCondLst>
                                            <p:cond delay="0"/>
                                          </p:stCondLst>
                                        </p:cTn>
                                        <p:tgtEl>
                                          <p:spTgt spid="34"/>
                                        </p:tgtEl>
                                        <p:attrNameLst>
                                          <p:attrName>style.visibility</p:attrName>
                                        </p:attrNameLst>
                                      </p:cBhvr>
                                      <p:to>
                                        <p:strVal val="visible"/>
                                      </p:to>
                                    </p:set>
                                    <p:animEffect transition="in" filter="wipe(up)">
                                      <p:cBhvr>
                                        <p:cTn id="49" dur="500"/>
                                        <p:tgtEl>
                                          <p:spTgt spid="34"/>
                                        </p:tgtEl>
                                      </p:cBhvr>
                                    </p:animEffect>
                                  </p:childTnLst>
                                </p:cTn>
                              </p:par>
                              <p:par>
                                <p:cTn id="50" presetID="22" presetClass="entr" presetSubtype="1" fill="hold" nodeType="withEffect">
                                  <p:stCondLst>
                                    <p:cond delay="3600"/>
                                  </p:stCondLst>
                                  <p:childTnLst>
                                    <p:set>
                                      <p:cBhvr>
                                        <p:cTn id="51" dur="1" fill="hold">
                                          <p:stCondLst>
                                            <p:cond delay="0"/>
                                          </p:stCondLst>
                                        </p:cTn>
                                        <p:tgtEl>
                                          <p:spTgt spid="38"/>
                                        </p:tgtEl>
                                        <p:attrNameLst>
                                          <p:attrName>style.visibility</p:attrName>
                                        </p:attrNameLst>
                                      </p:cBhvr>
                                      <p:to>
                                        <p:strVal val="visible"/>
                                      </p:to>
                                    </p:set>
                                    <p:animEffect transition="in" filter="wipe(up)">
                                      <p:cBhvr>
                                        <p:cTn id="52" dur="500"/>
                                        <p:tgtEl>
                                          <p:spTgt spid="38"/>
                                        </p:tgtEl>
                                      </p:cBhvr>
                                    </p:animEffect>
                                  </p:childTnLst>
                                </p:cTn>
                              </p:par>
                              <p:par>
                                <p:cTn id="53" presetID="22" presetClass="entr" presetSubtype="1" fill="hold" nodeType="withEffect">
                                  <p:stCondLst>
                                    <p:cond delay="3700"/>
                                  </p:stCondLst>
                                  <p:childTnLst>
                                    <p:set>
                                      <p:cBhvr>
                                        <p:cTn id="54" dur="1" fill="hold">
                                          <p:stCondLst>
                                            <p:cond delay="0"/>
                                          </p:stCondLst>
                                        </p:cTn>
                                        <p:tgtEl>
                                          <p:spTgt spid="39"/>
                                        </p:tgtEl>
                                        <p:attrNameLst>
                                          <p:attrName>style.visibility</p:attrName>
                                        </p:attrNameLst>
                                      </p:cBhvr>
                                      <p:to>
                                        <p:strVal val="visible"/>
                                      </p:to>
                                    </p:set>
                                    <p:animEffect transition="in" filter="wipe(up)">
                                      <p:cBhvr>
                                        <p:cTn id="55" dur="7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8" grpId="0"/>
      <p:bldP spid="19" grpId="0"/>
      <p:bldP spid="24" grpId="0" animBg="1"/>
      <p:bldP spid="25" grpId="0" animBg="1"/>
      <p:bldP spid="26" grpId="0" animBg="1"/>
      <p:bldP spid="35" grpId="0"/>
      <p:bldP spid="36" grpId="0"/>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9DCDD8-B323-477B-A484-CB11F85DF297}"/>
              </a:ext>
            </a:extLst>
          </p:cNvPr>
          <p:cNvSpPr/>
          <p:nvPr/>
        </p:nvSpPr>
        <p:spPr>
          <a:xfrm>
            <a:off x="2296668" y="0"/>
            <a:ext cx="7598664" cy="6327648"/>
          </a:xfrm>
          <a:prstGeom prst="rect">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lnSpc>
                <a:spcPct val="130000"/>
              </a:lnSpc>
              <a:spcBef>
                <a:spcPts val="1000"/>
              </a:spcBef>
            </a:pPr>
            <a:endParaRPr lang="en-US" sz="1400" dirty="0">
              <a:solidFill>
                <a:srgbClr val="262626"/>
              </a:solidFill>
              <a:latin typeface="+mj-lt"/>
            </a:endParaRPr>
          </a:p>
        </p:txBody>
      </p:sp>
      <p:sp>
        <p:nvSpPr>
          <p:cNvPr id="3" name="TextBox 2">
            <a:extLst>
              <a:ext uri="{FF2B5EF4-FFF2-40B4-BE49-F238E27FC236}">
                <a16:creationId xmlns:a16="http://schemas.microsoft.com/office/drawing/2014/main" id="{621BA3DC-7420-4921-A340-9F2C9984E42E}"/>
              </a:ext>
            </a:extLst>
          </p:cNvPr>
          <p:cNvSpPr txBox="1"/>
          <p:nvPr/>
        </p:nvSpPr>
        <p:spPr>
          <a:xfrm>
            <a:off x="4473092" y="1837944"/>
            <a:ext cx="3449763" cy="1040597"/>
          </a:xfrm>
          <a:prstGeom prst="rect">
            <a:avLst/>
          </a:prstGeom>
          <a:noFill/>
        </p:spPr>
        <p:txBody>
          <a:bodyPr wrap="none" lIns="0" tIns="36000" rIns="216000" bIns="36000" rtlCol="0">
            <a:spAutoFit/>
          </a:bodyPr>
          <a:lstStyle/>
          <a:p>
            <a:pPr>
              <a:lnSpc>
                <a:spcPct val="130000"/>
              </a:lnSpc>
              <a:spcBef>
                <a:spcPts val="1000"/>
              </a:spcBef>
            </a:pPr>
            <a:r>
              <a:rPr lang="en-US" sz="5400" b="1" dirty="0">
                <a:latin typeface="Arial" panose="020B0604020202020204" pitchFamily="34" charset="0"/>
                <a:cs typeface="Arial" panose="020B0604020202020204" pitchFamily="34" charset="0"/>
              </a:rPr>
              <a:t>Approach</a:t>
            </a:r>
          </a:p>
        </p:txBody>
      </p:sp>
      <p:sp>
        <p:nvSpPr>
          <p:cNvPr id="6" name="TextBox 5">
            <a:extLst>
              <a:ext uri="{FF2B5EF4-FFF2-40B4-BE49-F238E27FC236}">
                <a16:creationId xmlns:a16="http://schemas.microsoft.com/office/drawing/2014/main" id="{F73B3A67-75A7-4915-BE3C-7E52695663D4}"/>
              </a:ext>
            </a:extLst>
          </p:cNvPr>
          <p:cNvSpPr txBox="1"/>
          <p:nvPr/>
        </p:nvSpPr>
        <p:spPr>
          <a:xfrm>
            <a:off x="2799761" y="3782718"/>
            <a:ext cx="6947554" cy="1892240"/>
          </a:xfrm>
          <a:prstGeom prst="rect">
            <a:avLst/>
          </a:prstGeom>
          <a:noFill/>
        </p:spPr>
        <p:txBody>
          <a:bodyPr wrap="square" lIns="0" tIns="36000" rIns="216000" bIns="36000" rtlCol="0">
            <a:spAutoFit/>
          </a:bodyPr>
          <a:lstStyle/>
          <a:p>
            <a:pPr>
              <a:lnSpc>
                <a:spcPct val="130000"/>
              </a:lnSpc>
              <a:spcBef>
                <a:spcPts val="1000"/>
              </a:spcBef>
            </a:pPr>
            <a:r>
              <a:rPr lang="en-US" sz="2400" dirty="0">
                <a:latin typeface="Arial" panose="020B0604020202020204" pitchFamily="34" charset="0"/>
                <a:cs typeface="Arial" panose="020B0604020202020204" pitchFamily="34" charset="0"/>
              </a:rPr>
              <a:t>Create greater social and cultural vitality in our partner communities aimed at improving people’s social, physical, and economic well-being.</a:t>
            </a:r>
          </a:p>
          <a:p>
            <a:pPr>
              <a:lnSpc>
                <a:spcPct val="130000"/>
              </a:lnSpc>
              <a:spcBef>
                <a:spcPts val="1000"/>
              </a:spcBef>
            </a:pP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950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9214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4FEF1A-17D5-41AD-8641-5BCDC9AFC99E}"/>
              </a:ext>
            </a:extLst>
          </p:cNvPr>
          <p:cNvSpPr/>
          <p:nvPr/>
        </p:nvSpPr>
        <p:spPr>
          <a:xfrm>
            <a:off x="1904213" y="1036128"/>
            <a:ext cx="8502977" cy="5005633"/>
          </a:xfrm>
          <a:prstGeom prst="rect">
            <a:avLst/>
          </a:prstGeom>
          <a:solidFill>
            <a:srgbClr val="FFFFFF"/>
          </a:solidFill>
          <a:ln>
            <a:solidFill>
              <a:schemeClr val="bg2"/>
            </a:solid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lnSpc>
                <a:spcPct val="130000"/>
              </a:lnSpc>
              <a:spcBef>
                <a:spcPts val="1000"/>
              </a:spcBef>
            </a:pPr>
            <a:endParaRPr lang="en-US" sz="1400" dirty="0">
              <a:solidFill>
                <a:srgbClr val="262626"/>
              </a:solidFill>
              <a:latin typeface="+mj-lt"/>
            </a:endParaRPr>
          </a:p>
        </p:txBody>
      </p:sp>
      <p:sp>
        <p:nvSpPr>
          <p:cNvPr id="6" name="TextBox 5">
            <a:extLst>
              <a:ext uri="{FF2B5EF4-FFF2-40B4-BE49-F238E27FC236}">
                <a16:creationId xmlns:a16="http://schemas.microsoft.com/office/drawing/2014/main" id="{B4E833BB-FE49-46E8-BF65-99DBC8B07868}"/>
              </a:ext>
            </a:extLst>
          </p:cNvPr>
          <p:cNvSpPr txBox="1"/>
          <p:nvPr/>
        </p:nvSpPr>
        <p:spPr>
          <a:xfrm>
            <a:off x="2535810" y="1915497"/>
            <a:ext cx="3374795" cy="502821"/>
          </a:xfrm>
          <a:prstGeom prst="rect">
            <a:avLst/>
          </a:prstGeom>
          <a:noFill/>
        </p:spPr>
        <p:txBody>
          <a:bodyPr wrap="square" lIns="0" tIns="36000" rIns="216000" bIns="36000" rtlCol="0">
            <a:spAutoFit/>
          </a:bodyPr>
          <a:lstStyle/>
          <a:p>
            <a:pPr>
              <a:lnSpc>
                <a:spcPct val="130000"/>
              </a:lnSpc>
              <a:spcBef>
                <a:spcPts val="1000"/>
              </a:spcBef>
            </a:pPr>
            <a:r>
              <a:rPr lang="en-US" sz="2400" b="1" dirty="0">
                <a:latin typeface="Arial" panose="020B0604020202020204" pitchFamily="34" charset="0"/>
                <a:cs typeface="Arial" panose="020B0604020202020204" pitchFamily="34" charset="0"/>
              </a:rPr>
              <a:t>Build local capacity</a:t>
            </a:r>
          </a:p>
        </p:txBody>
      </p:sp>
      <p:sp>
        <p:nvSpPr>
          <p:cNvPr id="14" name="TextBox 13">
            <a:extLst>
              <a:ext uri="{FF2B5EF4-FFF2-40B4-BE49-F238E27FC236}">
                <a16:creationId xmlns:a16="http://schemas.microsoft.com/office/drawing/2014/main" id="{AACBFAC1-061A-4084-83AF-C31C3961EBE4}"/>
              </a:ext>
            </a:extLst>
          </p:cNvPr>
          <p:cNvSpPr txBox="1"/>
          <p:nvPr/>
        </p:nvSpPr>
        <p:spPr>
          <a:xfrm>
            <a:off x="2535810" y="2727221"/>
            <a:ext cx="7239785" cy="502821"/>
          </a:xfrm>
          <a:prstGeom prst="rect">
            <a:avLst/>
          </a:prstGeom>
          <a:noFill/>
        </p:spPr>
        <p:txBody>
          <a:bodyPr wrap="square" lIns="0" tIns="36000" rIns="216000" bIns="36000" rtlCol="0">
            <a:spAutoFit/>
          </a:bodyPr>
          <a:lstStyle/>
          <a:p>
            <a:pPr>
              <a:lnSpc>
                <a:spcPct val="130000"/>
              </a:lnSpc>
              <a:spcBef>
                <a:spcPts val="1000"/>
              </a:spcBef>
            </a:pPr>
            <a:r>
              <a:rPr lang="en-US" sz="2400" b="1" dirty="0">
                <a:latin typeface="Arial" panose="020B0604020202020204" pitchFamily="34" charset="0"/>
                <a:cs typeface="Arial" panose="020B0604020202020204" pitchFamily="34" charset="0"/>
              </a:rPr>
              <a:t>Engaging the community in meaningful ways</a:t>
            </a:r>
          </a:p>
        </p:txBody>
      </p:sp>
      <p:sp>
        <p:nvSpPr>
          <p:cNvPr id="15" name="TextBox 14">
            <a:extLst>
              <a:ext uri="{FF2B5EF4-FFF2-40B4-BE49-F238E27FC236}">
                <a16:creationId xmlns:a16="http://schemas.microsoft.com/office/drawing/2014/main" id="{FC43C3C3-3545-4C81-B886-77A6F6942AB5}"/>
              </a:ext>
            </a:extLst>
          </p:cNvPr>
          <p:cNvSpPr txBox="1"/>
          <p:nvPr/>
        </p:nvSpPr>
        <p:spPr>
          <a:xfrm>
            <a:off x="2535810" y="3538945"/>
            <a:ext cx="7341123" cy="502821"/>
          </a:xfrm>
          <a:prstGeom prst="rect">
            <a:avLst/>
          </a:prstGeom>
          <a:noFill/>
        </p:spPr>
        <p:txBody>
          <a:bodyPr wrap="square" lIns="0" tIns="36000" rIns="216000" bIns="36000" rtlCol="0">
            <a:spAutoFit/>
          </a:bodyPr>
          <a:lstStyle/>
          <a:p>
            <a:pPr>
              <a:lnSpc>
                <a:spcPct val="130000"/>
              </a:lnSpc>
              <a:spcBef>
                <a:spcPts val="1000"/>
              </a:spcBef>
            </a:pPr>
            <a:r>
              <a:rPr lang="en-US" sz="2400" b="1" dirty="0">
                <a:latin typeface="Arial" panose="020B0604020202020204" pitchFamily="34" charset="0"/>
                <a:cs typeface="Arial" panose="020B0604020202020204" pitchFamily="34" charset="0"/>
              </a:rPr>
              <a:t>Capitalize on existing asset and opportunities</a:t>
            </a:r>
          </a:p>
        </p:txBody>
      </p:sp>
      <p:sp>
        <p:nvSpPr>
          <p:cNvPr id="16" name="TextBox 15">
            <a:extLst>
              <a:ext uri="{FF2B5EF4-FFF2-40B4-BE49-F238E27FC236}">
                <a16:creationId xmlns:a16="http://schemas.microsoft.com/office/drawing/2014/main" id="{3AAC13CA-A454-4477-9573-E96CEDA31F3D}"/>
              </a:ext>
            </a:extLst>
          </p:cNvPr>
          <p:cNvSpPr txBox="1"/>
          <p:nvPr/>
        </p:nvSpPr>
        <p:spPr>
          <a:xfrm>
            <a:off x="2535810" y="4350669"/>
            <a:ext cx="5177673" cy="502821"/>
          </a:xfrm>
          <a:prstGeom prst="rect">
            <a:avLst/>
          </a:prstGeom>
          <a:noFill/>
        </p:spPr>
        <p:txBody>
          <a:bodyPr wrap="square" lIns="0" tIns="36000" rIns="216000" bIns="36000" rtlCol="0">
            <a:spAutoFit/>
          </a:bodyPr>
          <a:lstStyle/>
          <a:p>
            <a:pPr>
              <a:lnSpc>
                <a:spcPct val="130000"/>
              </a:lnSpc>
              <a:spcBef>
                <a:spcPts val="1000"/>
              </a:spcBef>
            </a:pPr>
            <a:r>
              <a:rPr lang="en-US" sz="2400" b="1" dirty="0">
                <a:latin typeface="Arial" panose="020B0604020202020204" pitchFamily="34" charset="0"/>
                <a:cs typeface="Arial" panose="020B0604020202020204" pitchFamily="34" charset="0"/>
              </a:rPr>
              <a:t>Developing new narratives</a:t>
            </a:r>
          </a:p>
        </p:txBody>
      </p:sp>
      <p:sp>
        <p:nvSpPr>
          <p:cNvPr id="21" name="Arrow: Right 20">
            <a:extLst>
              <a:ext uri="{FF2B5EF4-FFF2-40B4-BE49-F238E27FC236}">
                <a16:creationId xmlns:a16="http://schemas.microsoft.com/office/drawing/2014/main" id="{033B8C24-D46D-480F-9494-0AF4551146E5}"/>
              </a:ext>
            </a:extLst>
          </p:cNvPr>
          <p:cNvSpPr/>
          <p:nvPr/>
        </p:nvSpPr>
        <p:spPr>
          <a:xfrm>
            <a:off x="9460974" y="3124166"/>
            <a:ext cx="2624189" cy="927720"/>
          </a:xfrm>
          <a:prstGeom prst="rightArrow">
            <a:avLst/>
          </a:prstGeom>
          <a:solidFill>
            <a:srgbClr val="009900"/>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lnSpc>
                <a:spcPct val="130000"/>
              </a:lnSpc>
              <a:spcBef>
                <a:spcPts val="1000"/>
              </a:spcBef>
            </a:pPr>
            <a:endParaRPr lang="en-US" sz="1400" dirty="0">
              <a:solidFill>
                <a:srgbClr val="262626"/>
              </a:solidFill>
              <a:latin typeface="+mj-lt"/>
            </a:endParaRPr>
          </a:p>
        </p:txBody>
      </p:sp>
    </p:spTree>
    <p:extLst>
      <p:ext uri="{BB962C8B-B14F-4D97-AF65-F5344CB8AC3E}">
        <p14:creationId xmlns:p14="http://schemas.microsoft.com/office/powerpoint/2010/main" val="258465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9214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4FEF1A-17D5-41AD-8641-5BCDC9AFC99E}"/>
              </a:ext>
            </a:extLst>
          </p:cNvPr>
          <p:cNvSpPr/>
          <p:nvPr/>
        </p:nvSpPr>
        <p:spPr>
          <a:xfrm>
            <a:off x="1904213" y="1036128"/>
            <a:ext cx="8502977" cy="5005633"/>
          </a:xfrm>
          <a:prstGeom prst="rect">
            <a:avLst/>
          </a:prstGeom>
          <a:solidFill>
            <a:srgbClr val="FFFFFF"/>
          </a:solidFill>
          <a:ln>
            <a:solidFill>
              <a:schemeClr val="bg2"/>
            </a:solid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lnSpc>
                <a:spcPct val="130000"/>
              </a:lnSpc>
              <a:spcBef>
                <a:spcPts val="1000"/>
              </a:spcBef>
            </a:pPr>
            <a:endParaRPr lang="en-US" sz="1400" dirty="0">
              <a:solidFill>
                <a:srgbClr val="262626"/>
              </a:solidFill>
              <a:latin typeface="+mj-lt"/>
            </a:endParaRPr>
          </a:p>
        </p:txBody>
      </p:sp>
      <p:sp>
        <p:nvSpPr>
          <p:cNvPr id="8" name="TextBox 7">
            <a:extLst>
              <a:ext uri="{FF2B5EF4-FFF2-40B4-BE49-F238E27FC236}">
                <a16:creationId xmlns:a16="http://schemas.microsoft.com/office/drawing/2014/main" id="{13175B84-B82F-4F61-9F8F-8B75EC2ACB7B}"/>
              </a:ext>
            </a:extLst>
          </p:cNvPr>
          <p:cNvSpPr txBox="1"/>
          <p:nvPr/>
        </p:nvSpPr>
        <p:spPr>
          <a:xfrm>
            <a:off x="3584542" y="1986548"/>
            <a:ext cx="6822648" cy="502821"/>
          </a:xfrm>
          <a:prstGeom prst="rect">
            <a:avLst/>
          </a:prstGeom>
          <a:noFill/>
        </p:spPr>
        <p:txBody>
          <a:bodyPr wrap="square" lIns="0" tIns="36000" rIns="216000" bIns="36000" rtlCol="0">
            <a:spAutoFit/>
          </a:bodyPr>
          <a:lstStyle/>
          <a:p>
            <a:pPr>
              <a:lnSpc>
                <a:spcPct val="130000"/>
              </a:lnSpc>
              <a:spcBef>
                <a:spcPts val="1000"/>
              </a:spcBef>
            </a:pPr>
            <a:r>
              <a:rPr lang="en-US" sz="2400" b="1" dirty="0">
                <a:latin typeface="Arial" panose="020B0604020202020204" pitchFamily="34" charset="0"/>
                <a:cs typeface="Arial" panose="020B0604020202020204" pitchFamily="34" charset="0"/>
              </a:rPr>
              <a:t>Matching investments to desired outcomes</a:t>
            </a:r>
          </a:p>
        </p:txBody>
      </p:sp>
      <p:sp>
        <p:nvSpPr>
          <p:cNvPr id="9" name="TextBox 8">
            <a:extLst>
              <a:ext uri="{FF2B5EF4-FFF2-40B4-BE49-F238E27FC236}">
                <a16:creationId xmlns:a16="http://schemas.microsoft.com/office/drawing/2014/main" id="{2DB7CF4E-9606-4313-AA2F-0E8933E1DDC0}"/>
              </a:ext>
            </a:extLst>
          </p:cNvPr>
          <p:cNvSpPr txBox="1"/>
          <p:nvPr/>
        </p:nvSpPr>
        <p:spPr>
          <a:xfrm>
            <a:off x="5573598" y="2798272"/>
            <a:ext cx="4833592" cy="502821"/>
          </a:xfrm>
          <a:prstGeom prst="rect">
            <a:avLst/>
          </a:prstGeom>
          <a:noFill/>
        </p:spPr>
        <p:txBody>
          <a:bodyPr wrap="square" lIns="0" tIns="36000" rIns="216000" bIns="36000" rtlCol="0">
            <a:spAutoFit/>
          </a:bodyPr>
          <a:lstStyle/>
          <a:p>
            <a:pPr>
              <a:lnSpc>
                <a:spcPct val="130000"/>
              </a:lnSpc>
              <a:spcBef>
                <a:spcPts val="1000"/>
              </a:spcBef>
            </a:pPr>
            <a:r>
              <a:rPr lang="en-US" sz="2400" b="1" dirty="0">
                <a:latin typeface="Arial" panose="020B0604020202020204" pitchFamily="34" charset="0"/>
                <a:cs typeface="Arial" panose="020B0604020202020204" pitchFamily="34" charset="0"/>
              </a:rPr>
              <a:t>Stabilizing municipal budgets</a:t>
            </a:r>
          </a:p>
        </p:txBody>
      </p:sp>
      <p:sp>
        <p:nvSpPr>
          <p:cNvPr id="10" name="TextBox 9">
            <a:extLst>
              <a:ext uri="{FF2B5EF4-FFF2-40B4-BE49-F238E27FC236}">
                <a16:creationId xmlns:a16="http://schemas.microsoft.com/office/drawing/2014/main" id="{03C0CE01-FB73-4320-93CC-2C624EADFCF4}"/>
              </a:ext>
            </a:extLst>
          </p:cNvPr>
          <p:cNvSpPr txBox="1"/>
          <p:nvPr/>
        </p:nvSpPr>
        <p:spPr>
          <a:xfrm>
            <a:off x="4866588" y="3609996"/>
            <a:ext cx="5540602" cy="502821"/>
          </a:xfrm>
          <a:prstGeom prst="rect">
            <a:avLst/>
          </a:prstGeom>
          <a:noFill/>
        </p:spPr>
        <p:txBody>
          <a:bodyPr wrap="square" lIns="0" tIns="36000" rIns="216000" bIns="36000" rtlCol="0">
            <a:spAutoFit/>
          </a:bodyPr>
          <a:lstStyle/>
          <a:p>
            <a:pPr>
              <a:lnSpc>
                <a:spcPct val="130000"/>
              </a:lnSpc>
              <a:spcBef>
                <a:spcPts val="1000"/>
              </a:spcBef>
            </a:pPr>
            <a:r>
              <a:rPr lang="en-US" sz="2400" b="1" dirty="0">
                <a:latin typeface="Arial" panose="020B0604020202020204" pitchFamily="34" charset="0"/>
                <a:cs typeface="Arial" panose="020B0604020202020204" pitchFamily="34" charset="0"/>
              </a:rPr>
              <a:t>Development of new housing stock</a:t>
            </a:r>
          </a:p>
        </p:txBody>
      </p:sp>
      <p:sp>
        <p:nvSpPr>
          <p:cNvPr id="11" name="TextBox 10">
            <a:extLst>
              <a:ext uri="{FF2B5EF4-FFF2-40B4-BE49-F238E27FC236}">
                <a16:creationId xmlns:a16="http://schemas.microsoft.com/office/drawing/2014/main" id="{4C86C276-697C-497A-8E0E-D4C097DF4705}"/>
              </a:ext>
            </a:extLst>
          </p:cNvPr>
          <p:cNvSpPr txBox="1"/>
          <p:nvPr/>
        </p:nvSpPr>
        <p:spPr>
          <a:xfrm>
            <a:off x="7032394" y="4421717"/>
            <a:ext cx="3374795" cy="502821"/>
          </a:xfrm>
          <a:prstGeom prst="rect">
            <a:avLst/>
          </a:prstGeom>
          <a:noFill/>
        </p:spPr>
        <p:txBody>
          <a:bodyPr wrap="square" lIns="0" tIns="36000" rIns="216000" bIns="36000" rtlCol="0">
            <a:spAutoFit/>
          </a:bodyPr>
          <a:lstStyle/>
          <a:p>
            <a:pPr>
              <a:lnSpc>
                <a:spcPct val="130000"/>
              </a:lnSpc>
              <a:spcBef>
                <a:spcPts val="1000"/>
              </a:spcBef>
            </a:pPr>
            <a:r>
              <a:rPr lang="en-US" sz="2400" b="1" dirty="0">
                <a:latin typeface="Arial" panose="020B0604020202020204" pitchFamily="34" charset="0"/>
                <a:cs typeface="Arial" panose="020B0604020202020204" pitchFamily="34" charset="0"/>
              </a:rPr>
              <a:t>Creation of new jobs</a:t>
            </a:r>
          </a:p>
        </p:txBody>
      </p:sp>
      <p:sp>
        <p:nvSpPr>
          <p:cNvPr id="12" name="Arrow: Right 11">
            <a:extLst>
              <a:ext uri="{FF2B5EF4-FFF2-40B4-BE49-F238E27FC236}">
                <a16:creationId xmlns:a16="http://schemas.microsoft.com/office/drawing/2014/main" id="{4B9F4272-C67C-4235-AAD1-F3E24D619649}"/>
              </a:ext>
            </a:extLst>
          </p:cNvPr>
          <p:cNvSpPr/>
          <p:nvPr/>
        </p:nvSpPr>
        <p:spPr>
          <a:xfrm>
            <a:off x="0" y="2927262"/>
            <a:ext cx="2894029" cy="927720"/>
          </a:xfrm>
          <a:prstGeom prst="rightArrow">
            <a:avLst/>
          </a:prstGeom>
          <a:solidFill>
            <a:srgbClr val="009900"/>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lnSpc>
                <a:spcPct val="130000"/>
              </a:lnSpc>
              <a:spcBef>
                <a:spcPts val="1000"/>
              </a:spcBef>
            </a:pPr>
            <a:endParaRPr lang="en-US" sz="1400" dirty="0">
              <a:solidFill>
                <a:srgbClr val="262626"/>
              </a:solidFill>
              <a:latin typeface="+mj-lt"/>
            </a:endParaRPr>
          </a:p>
        </p:txBody>
      </p:sp>
    </p:spTree>
    <p:extLst>
      <p:ext uri="{BB962C8B-B14F-4D97-AF65-F5344CB8AC3E}">
        <p14:creationId xmlns:p14="http://schemas.microsoft.com/office/powerpoint/2010/main" val="16936763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0816E5-6997-ECCA-E208-D591414B676C}"/>
              </a:ext>
            </a:extLst>
          </p:cNvPr>
          <p:cNvSpPr>
            <a:spLocks noGrp="1"/>
          </p:cNvSpPr>
          <p:nvPr>
            <p:ph type="title"/>
          </p:nvPr>
        </p:nvSpPr>
        <p:spPr/>
        <p:txBody>
          <a:bodyPr/>
          <a:lstStyle/>
          <a:p>
            <a:r>
              <a:rPr lang="en-US" sz="5400" dirty="0">
                <a:solidFill>
                  <a:schemeClr val="bg2"/>
                </a:solidFill>
                <a:latin typeface="+mj-lt"/>
              </a:rPr>
              <a:t>Meeting the Housing Challenges</a:t>
            </a:r>
          </a:p>
        </p:txBody>
      </p:sp>
    </p:spTree>
    <p:extLst>
      <p:ext uri="{BB962C8B-B14F-4D97-AF65-F5344CB8AC3E}">
        <p14:creationId xmlns:p14="http://schemas.microsoft.com/office/powerpoint/2010/main" val="97357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0D41CEB-250C-493B-9FAA-5933BEF861DF}"/>
              </a:ext>
            </a:extLst>
          </p:cNvPr>
          <p:cNvSpPr>
            <a:spLocks noGrp="1"/>
          </p:cNvSpPr>
          <p:nvPr>
            <p:ph type="title"/>
          </p:nvPr>
        </p:nvSpPr>
        <p:spPr>
          <a:xfrm>
            <a:off x="1921164" y="2494936"/>
            <a:ext cx="9415315" cy="2036643"/>
          </a:xfrm>
        </p:spPr>
        <p:txBody>
          <a:bodyPr/>
          <a:lstStyle/>
          <a:p>
            <a:pPr algn="r"/>
            <a:br>
              <a:rPr lang="en-US" dirty="0"/>
            </a:br>
            <a:r>
              <a:rPr lang="en-US" sz="1800" b="0" dirty="0">
                <a:latin typeface="Arial" panose="020B0604020202020204" pitchFamily="34" charset="0"/>
                <a:cs typeface="Arial" panose="020B0604020202020204" pitchFamily="34" charset="0"/>
              </a:rPr>
              <a:t>Nick Green, Former City Manager, City of John Day</a:t>
            </a:r>
            <a:br>
              <a:rPr lang="en-US" sz="1800" b="0" dirty="0">
                <a:latin typeface="Arial" panose="020B0604020202020204" pitchFamily="34" charset="0"/>
                <a:cs typeface="Arial" panose="020B0604020202020204" pitchFamily="34" charset="0"/>
              </a:rPr>
            </a:br>
            <a:br>
              <a:rPr lang="en-US" sz="1800" b="0" dirty="0">
                <a:latin typeface="Arial" panose="020B0604020202020204" pitchFamily="34" charset="0"/>
                <a:cs typeface="Arial" panose="020B0604020202020204" pitchFamily="34" charset="0"/>
              </a:rPr>
            </a:br>
            <a:r>
              <a:rPr lang="en-US" sz="1800" b="0" dirty="0">
                <a:latin typeface="Arial" panose="020B0604020202020204" pitchFamily="34" charset="0"/>
                <a:cs typeface="Arial" panose="020B0604020202020204" pitchFamily="34" charset="0"/>
              </a:rPr>
              <a:t>Michele Parry, Town Manager, Town of Lakeview</a:t>
            </a:r>
            <a:br>
              <a:rPr lang="en-US" sz="1800" b="0" dirty="0">
                <a:latin typeface="Arial" panose="020B0604020202020204" pitchFamily="34" charset="0"/>
                <a:cs typeface="Arial" panose="020B0604020202020204" pitchFamily="34" charset="0"/>
              </a:rPr>
            </a:br>
            <a:br>
              <a:rPr lang="en-US" sz="1800" b="0" dirty="0">
                <a:latin typeface="Arial" panose="020B0604020202020204" pitchFamily="34" charset="0"/>
                <a:cs typeface="Arial" panose="020B0604020202020204" pitchFamily="34" charset="0"/>
              </a:rPr>
            </a:br>
            <a:r>
              <a:rPr lang="en-US" sz="1800" b="0" dirty="0">
                <a:latin typeface="Arial" panose="020B0604020202020204" pitchFamily="34" charset="0"/>
                <a:cs typeface="Arial" panose="020B0604020202020204" pitchFamily="34" charset="0"/>
              </a:rPr>
              <a:t>Dan Brown, City Manager, City of Burns</a:t>
            </a:r>
          </a:p>
        </p:txBody>
      </p:sp>
      <p:sp>
        <p:nvSpPr>
          <p:cNvPr id="2" name="TextBox 1">
            <a:extLst>
              <a:ext uri="{FF2B5EF4-FFF2-40B4-BE49-F238E27FC236}">
                <a16:creationId xmlns:a16="http://schemas.microsoft.com/office/drawing/2014/main" id="{AF30EA67-11AF-D873-80FD-5FC7C39BDC9B}"/>
              </a:ext>
            </a:extLst>
          </p:cNvPr>
          <p:cNvSpPr txBox="1"/>
          <p:nvPr/>
        </p:nvSpPr>
        <p:spPr>
          <a:xfrm>
            <a:off x="1321396" y="990335"/>
            <a:ext cx="6363854" cy="1042136"/>
          </a:xfrm>
          <a:prstGeom prst="rect">
            <a:avLst/>
          </a:prstGeom>
          <a:noFill/>
        </p:spPr>
        <p:txBody>
          <a:bodyPr wrap="square" lIns="0" tIns="36000" rIns="216000" bIns="36000" rtlCol="0">
            <a:spAutoFit/>
          </a:bodyPr>
          <a:lstStyle/>
          <a:p>
            <a:pPr>
              <a:lnSpc>
                <a:spcPct val="130000"/>
              </a:lnSpc>
              <a:spcBef>
                <a:spcPts val="1000"/>
              </a:spcBef>
            </a:pPr>
            <a:r>
              <a:rPr kumimoji="0" lang="en-US" sz="3600" b="1" i="0" u="none" strike="noStrike" kern="1200" cap="none" spc="-100" normalizeH="0" baseline="0" noProof="0" dirty="0">
                <a:ln>
                  <a:noFill/>
                </a:ln>
                <a:solidFill>
                  <a:srgbClr val="222222"/>
                </a:solidFill>
                <a:effectLst/>
                <a:uLnTx/>
                <a:uFillTx/>
                <a:latin typeface="Century Gothic" panose="020F0302020204030204"/>
              </a:rPr>
              <a:t>Participants</a:t>
            </a:r>
            <a:br>
              <a:rPr kumimoji="0" lang="en-US" sz="3600" b="1" i="0" u="none" strike="noStrike" kern="1200" cap="none" spc="-100" normalizeH="0" baseline="0" noProof="0" dirty="0">
                <a:ln>
                  <a:noFill/>
                </a:ln>
                <a:solidFill>
                  <a:srgbClr val="222222"/>
                </a:solidFill>
                <a:effectLst/>
                <a:uLnTx/>
                <a:uFillTx/>
                <a:latin typeface="Century Gothic" panose="020F0302020204030204"/>
              </a:rPr>
            </a:br>
            <a:endParaRPr lang="en-US" sz="1400" b="1" dirty="0"/>
          </a:p>
        </p:txBody>
      </p:sp>
    </p:spTree>
    <p:extLst>
      <p:ext uri="{BB962C8B-B14F-4D97-AF65-F5344CB8AC3E}">
        <p14:creationId xmlns:p14="http://schemas.microsoft.com/office/powerpoint/2010/main" val="270337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ree, outdoor, building, grass&#10;&#10;Description automatically generated">
            <a:extLst>
              <a:ext uri="{FF2B5EF4-FFF2-40B4-BE49-F238E27FC236}">
                <a16:creationId xmlns:a16="http://schemas.microsoft.com/office/drawing/2014/main" id="{50C89ACB-ABE8-4FF7-A060-59D0C6F61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1818" y="1816612"/>
            <a:ext cx="6650182" cy="3740728"/>
          </a:xfrm>
          <a:prstGeom prst="rect">
            <a:avLst/>
          </a:prstGeom>
        </p:spPr>
      </p:pic>
      <p:sp>
        <p:nvSpPr>
          <p:cNvPr id="14" name="TextBox 13">
            <a:extLst>
              <a:ext uri="{FF2B5EF4-FFF2-40B4-BE49-F238E27FC236}">
                <a16:creationId xmlns:a16="http://schemas.microsoft.com/office/drawing/2014/main" id="{693B5F3A-DB68-42EC-B5F1-944A6BB7DD59}"/>
              </a:ext>
            </a:extLst>
          </p:cNvPr>
          <p:cNvSpPr txBox="1"/>
          <p:nvPr/>
        </p:nvSpPr>
        <p:spPr>
          <a:xfrm>
            <a:off x="683489" y="350982"/>
            <a:ext cx="6945747" cy="717944"/>
          </a:xfrm>
          <a:prstGeom prst="rect">
            <a:avLst/>
          </a:prstGeom>
          <a:noFill/>
        </p:spPr>
        <p:txBody>
          <a:bodyPr wrap="square" lIns="0" tIns="36000" rIns="216000" bIns="36000" rtlCol="0">
            <a:spAutoFit/>
          </a:bodyPr>
          <a:lstStyle/>
          <a:p>
            <a:pPr>
              <a:lnSpc>
                <a:spcPct val="130000"/>
              </a:lnSpc>
              <a:spcBef>
                <a:spcPts val="1000"/>
              </a:spcBef>
            </a:pPr>
            <a:r>
              <a:rPr lang="en-US" sz="3600" b="1" dirty="0">
                <a:latin typeface="Arial" panose="020B0604020202020204" pitchFamily="34" charset="0"/>
                <a:cs typeface="Arial" panose="020B0604020202020204" pitchFamily="34" charset="0"/>
              </a:rPr>
              <a:t>Alquist 3D Printed Housing</a:t>
            </a:r>
          </a:p>
        </p:txBody>
      </p:sp>
    </p:spTree>
    <p:extLst>
      <p:ext uri="{BB962C8B-B14F-4D97-AF65-F5344CB8AC3E}">
        <p14:creationId xmlns:p14="http://schemas.microsoft.com/office/powerpoint/2010/main" val="122904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20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8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o alternative text description for this image">
            <a:extLst>
              <a:ext uri="{FF2B5EF4-FFF2-40B4-BE49-F238E27FC236}">
                <a16:creationId xmlns:a16="http://schemas.microsoft.com/office/drawing/2014/main" id="{45B773F3-B50E-47B3-AD12-AF2C37632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1305" y="3497747"/>
            <a:ext cx="4030463" cy="30228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93B5F3A-DB68-42EC-B5F1-944A6BB7DD59}"/>
              </a:ext>
            </a:extLst>
          </p:cNvPr>
          <p:cNvSpPr txBox="1"/>
          <p:nvPr/>
        </p:nvSpPr>
        <p:spPr>
          <a:xfrm>
            <a:off x="683489" y="350982"/>
            <a:ext cx="6945747" cy="717944"/>
          </a:xfrm>
          <a:prstGeom prst="rect">
            <a:avLst/>
          </a:prstGeom>
          <a:noFill/>
        </p:spPr>
        <p:txBody>
          <a:bodyPr wrap="square" lIns="0" tIns="36000" rIns="216000" bIns="36000" rtlCol="0">
            <a:spAutoFit/>
          </a:bodyPr>
          <a:lstStyle/>
          <a:p>
            <a:pPr>
              <a:lnSpc>
                <a:spcPct val="130000"/>
              </a:lnSpc>
              <a:spcBef>
                <a:spcPts val="1000"/>
              </a:spcBef>
            </a:pPr>
            <a:r>
              <a:rPr lang="en-US" sz="3600" b="1" dirty="0">
                <a:latin typeface="Arial" panose="020B0604020202020204" pitchFamily="34" charset="0"/>
                <a:cs typeface="Arial" panose="020B0604020202020204" pitchFamily="34" charset="0"/>
              </a:rPr>
              <a:t>Alquist 3D Printed </a:t>
            </a:r>
            <a:r>
              <a:rPr lang="en-US" sz="3600" b="1" dirty="0">
                <a:solidFill>
                  <a:srgbClr val="0070C0"/>
                </a:solidFill>
                <a:latin typeface="Arial" panose="020B0604020202020204" pitchFamily="34" charset="0"/>
                <a:cs typeface="Arial" panose="020B0604020202020204" pitchFamily="34" charset="0"/>
              </a:rPr>
              <a:t>Housing</a:t>
            </a:r>
          </a:p>
        </p:txBody>
      </p:sp>
      <p:sp>
        <p:nvSpPr>
          <p:cNvPr id="2" name="TextBox 1">
            <a:extLst>
              <a:ext uri="{FF2B5EF4-FFF2-40B4-BE49-F238E27FC236}">
                <a16:creationId xmlns:a16="http://schemas.microsoft.com/office/drawing/2014/main" id="{0774ECBA-62E9-4AC9-9C87-68F294D93CCE}"/>
              </a:ext>
            </a:extLst>
          </p:cNvPr>
          <p:cNvSpPr txBox="1"/>
          <p:nvPr/>
        </p:nvSpPr>
        <p:spPr>
          <a:xfrm>
            <a:off x="683489" y="1216566"/>
            <a:ext cx="4224517" cy="1180699"/>
          </a:xfrm>
          <a:prstGeom prst="rect">
            <a:avLst/>
          </a:prstGeom>
          <a:noFill/>
        </p:spPr>
        <p:txBody>
          <a:bodyPr wrap="square" lIns="0" tIns="36000" rIns="216000" bIns="36000" rtlCol="0">
            <a:spAutoFit/>
          </a:bodyPr>
          <a:lstStyle/>
          <a:p>
            <a:pPr>
              <a:spcBef>
                <a:spcPts val="1000"/>
              </a:spcBef>
            </a:pPr>
            <a:r>
              <a:rPr lang="en-US" sz="2400" b="1" dirty="0">
                <a:latin typeface="Arial" panose="020B0604020202020204" pitchFamily="34" charset="0"/>
                <a:cs typeface="Arial" panose="020B0604020202020204" pitchFamily="34" charset="0"/>
              </a:rPr>
              <a:t>Change Rural Housing with </a:t>
            </a:r>
            <a:r>
              <a:rPr lang="en-US" sz="2400" b="1" dirty="0">
                <a:solidFill>
                  <a:srgbClr val="0070C0"/>
                </a:solidFill>
                <a:latin typeface="Arial" panose="020B0604020202020204" pitchFamily="34" charset="0"/>
                <a:cs typeface="Arial" panose="020B0604020202020204" pitchFamily="34" charset="0"/>
              </a:rPr>
              <a:t>affordable</a:t>
            </a:r>
            <a:r>
              <a:rPr lang="en-US" sz="2400" b="1" dirty="0">
                <a:latin typeface="Arial" panose="020B0604020202020204" pitchFamily="34" charset="0"/>
                <a:cs typeface="Arial" panose="020B0604020202020204" pitchFamily="34" charset="0"/>
              </a:rPr>
              <a:t> 3D printed houses.</a:t>
            </a:r>
          </a:p>
        </p:txBody>
      </p:sp>
      <p:pic>
        <p:nvPicPr>
          <p:cNvPr id="1030" name="Picture 6">
            <a:extLst>
              <a:ext uri="{FF2B5EF4-FFF2-40B4-BE49-F238E27FC236}">
                <a16:creationId xmlns:a16="http://schemas.microsoft.com/office/drawing/2014/main" id="{85099DB9-A665-4165-8737-31CD474B5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531" y="1170707"/>
            <a:ext cx="6319421" cy="35546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C675BE7-1030-4AAF-A6C6-3A2B8B4DD5FC}"/>
              </a:ext>
            </a:extLst>
          </p:cNvPr>
          <p:cNvSpPr txBox="1"/>
          <p:nvPr/>
        </p:nvSpPr>
        <p:spPr>
          <a:xfrm>
            <a:off x="683489" y="2485748"/>
            <a:ext cx="4385661" cy="1011999"/>
          </a:xfrm>
          <a:prstGeom prst="rect">
            <a:avLst/>
          </a:prstGeom>
          <a:noFill/>
        </p:spPr>
        <p:txBody>
          <a:bodyPr wrap="square" lIns="0" tIns="36000" rIns="216000" bIns="36000" rtlCol="0">
            <a:spAutoFit/>
          </a:bodyPr>
          <a:lstStyle/>
          <a:p>
            <a:pPr>
              <a:lnSpc>
                <a:spcPct val="130000"/>
              </a:lnSpc>
              <a:spcBef>
                <a:spcPts val="1000"/>
              </a:spcBef>
            </a:pPr>
            <a:r>
              <a:rPr lang="en-US" sz="1400" b="1" dirty="0">
                <a:latin typeface="Arial" panose="020B0604020202020204" pitchFamily="34" charset="0"/>
                <a:cs typeface="Arial" panose="020B0604020202020204" pitchFamily="34" charset="0"/>
              </a:rPr>
              <a:t>4 </a:t>
            </a:r>
            <a:r>
              <a:rPr lang="en-US" sz="1400" b="1" dirty="0">
                <a:solidFill>
                  <a:srgbClr val="0070C0"/>
                </a:solidFill>
                <a:latin typeface="Arial" panose="020B0604020202020204" pitchFamily="34" charset="0"/>
                <a:cs typeface="Arial" panose="020B0604020202020204" pitchFamily="34" charset="0"/>
              </a:rPr>
              <a:t>different</a:t>
            </a:r>
            <a:r>
              <a:rPr lang="en-US" sz="1400" b="1" dirty="0">
                <a:latin typeface="Arial" panose="020B0604020202020204" pitchFamily="34" charset="0"/>
                <a:cs typeface="Arial" panose="020B0604020202020204" pitchFamily="34" charset="0"/>
              </a:rPr>
              <a:t> housing plans will be offered.</a:t>
            </a:r>
          </a:p>
          <a:p>
            <a:pPr>
              <a:lnSpc>
                <a:spcPct val="130000"/>
              </a:lnSpc>
              <a:spcBef>
                <a:spcPts val="1000"/>
              </a:spcBef>
            </a:pPr>
            <a:r>
              <a:rPr lang="en-US" sz="1400" b="1" dirty="0">
                <a:latin typeface="Arial" panose="020B0604020202020204" pitchFamily="34" charset="0"/>
                <a:cs typeface="Arial" panose="020B0604020202020204" pitchFamily="34" charset="0"/>
              </a:rPr>
              <a:t>DLCD approved R3 for a Rural Placemaking Grant</a:t>
            </a:r>
          </a:p>
        </p:txBody>
      </p:sp>
    </p:spTree>
    <p:extLst>
      <p:ext uri="{BB962C8B-B14F-4D97-AF65-F5344CB8AC3E}">
        <p14:creationId xmlns:p14="http://schemas.microsoft.com/office/powerpoint/2010/main" val="77576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FE53DAE-3585-A46A-7A24-7BE59DC9E054}"/>
              </a:ext>
            </a:extLst>
          </p:cNvPr>
          <p:cNvSpPr txBox="1"/>
          <p:nvPr/>
        </p:nvSpPr>
        <p:spPr>
          <a:xfrm>
            <a:off x="3047215" y="3246690"/>
            <a:ext cx="6094428" cy="646331"/>
          </a:xfrm>
          <a:prstGeom prst="rect">
            <a:avLst/>
          </a:prstGeom>
          <a:noFill/>
        </p:spPr>
        <p:txBody>
          <a:bodyPr wrap="square">
            <a:spAutoFit/>
          </a:bodyPr>
          <a:lstStyle/>
          <a:p>
            <a:r>
              <a:rPr lang="en-US" dirty="0"/>
              <a:t>https://www.youtube.com/watch?v=IS0pEqVIhWY</a:t>
            </a:r>
          </a:p>
          <a:p>
            <a:endParaRPr lang="en-US" dirty="0"/>
          </a:p>
        </p:txBody>
      </p:sp>
    </p:spTree>
    <p:extLst>
      <p:ext uri="{BB962C8B-B14F-4D97-AF65-F5344CB8AC3E}">
        <p14:creationId xmlns:p14="http://schemas.microsoft.com/office/powerpoint/2010/main" val="375004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0B55EDF-89BD-F8F2-EB1E-835463DD4D6E}"/>
              </a:ext>
            </a:extLst>
          </p:cNvPr>
          <p:cNvSpPr>
            <a:spLocks noGrp="1"/>
          </p:cNvSpPr>
          <p:nvPr>
            <p:ph type="title"/>
          </p:nvPr>
        </p:nvSpPr>
        <p:spPr/>
        <p:txBody>
          <a:bodyPr/>
          <a:lstStyle/>
          <a:p>
            <a:r>
              <a:rPr lang="en-US" dirty="0"/>
              <a:t>The Ridge</a:t>
            </a:r>
            <a:br>
              <a:rPr lang="en-US" dirty="0"/>
            </a:br>
            <a:r>
              <a:rPr lang="en-US" b="0" dirty="0"/>
              <a:t>Oregon’s 1</a:t>
            </a:r>
            <a:r>
              <a:rPr lang="en-US" b="0" baseline="30000" dirty="0"/>
              <a:t>st</a:t>
            </a:r>
            <a:r>
              <a:rPr lang="en-US" b="0" dirty="0"/>
              <a:t> 3-D Printed Homes</a:t>
            </a:r>
            <a:br>
              <a:rPr lang="en-US" b="0" dirty="0"/>
            </a:br>
            <a:r>
              <a:rPr lang="en-US" b="0" dirty="0"/>
              <a:t>City of John Day</a:t>
            </a:r>
          </a:p>
        </p:txBody>
      </p:sp>
      <p:pic>
        <p:nvPicPr>
          <p:cNvPr id="12" name="Picture 11" descr="A picture containing engineering drawing&#10;&#10;Description automatically generated">
            <a:extLst>
              <a:ext uri="{FF2B5EF4-FFF2-40B4-BE49-F238E27FC236}">
                <a16:creationId xmlns:a16="http://schemas.microsoft.com/office/drawing/2014/main" id="{27C5462D-2D52-346F-8929-5B4331259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043" y="2817878"/>
            <a:ext cx="5216957" cy="2937185"/>
          </a:xfrm>
          <a:prstGeom prst="rect">
            <a:avLst/>
          </a:prstGeom>
        </p:spPr>
      </p:pic>
      <p:pic>
        <p:nvPicPr>
          <p:cNvPr id="14" name="Picture 13" descr="A picture containing tree, sky, outdoor, ground&#10;&#10;Description automatically generated">
            <a:extLst>
              <a:ext uri="{FF2B5EF4-FFF2-40B4-BE49-F238E27FC236}">
                <a16:creationId xmlns:a16="http://schemas.microsoft.com/office/drawing/2014/main" id="{93B20941-83BB-82C6-B3B2-854276894C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000" y="2817878"/>
            <a:ext cx="5217398" cy="2937185"/>
          </a:xfrm>
          <a:prstGeom prst="rect">
            <a:avLst/>
          </a:prstGeom>
        </p:spPr>
      </p:pic>
    </p:spTree>
    <p:extLst>
      <p:ext uri="{BB962C8B-B14F-4D97-AF65-F5344CB8AC3E}">
        <p14:creationId xmlns:p14="http://schemas.microsoft.com/office/powerpoint/2010/main" val="130055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EBDBF-5F2B-E25E-3421-141E2003B05A}"/>
              </a:ext>
            </a:extLst>
          </p:cNvPr>
          <p:cNvSpPr>
            <a:spLocks noGrp="1"/>
          </p:cNvSpPr>
          <p:nvPr>
            <p:ph type="title"/>
          </p:nvPr>
        </p:nvSpPr>
        <p:spPr/>
        <p:txBody>
          <a:bodyPr/>
          <a:lstStyle/>
          <a:p>
            <a:pPr algn="l"/>
            <a:r>
              <a:rPr lang="en-US" dirty="0"/>
              <a:t>The Ridge</a:t>
            </a:r>
            <a:br>
              <a:rPr lang="en-US" dirty="0"/>
            </a:br>
            <a:br>
              <a:rPr lang="en-US" dirty="0"/>
            </a:br>
            <a:r>
              <a:rPr lang="en-US" sz="2400" b="0" i="0" dirty="0">
                <a:solidFill>
                  <a:srgbClr val="444444"/>
                </a:solidFill>
                <a:effectLst/>
                <a:latin typeface="Arial" panose="020B0604020202020204" pitchFamily="34" charset="0"/>
                <a:cs typeface="Arial" panose="020B0604020202020204" pitchFamily="34" charset="0"/>
              </a:rPr>
              <a:t>Three new housing developments are under way in John Day that could add 100 new homes to the local housing supply over the next few years.</a:t>
            </a:r>
            <a:br>
              <a:rPr lang="en-US" sz="2400" b="0" i="0" dirty="0">
                <a:solidFill>
                  <a:srgbClr val="444444"/>
                </a:solidFill>
                <a:effectLst/>
                <a:latin typeface="Arial" panose="020B0604020202020204" pitchFamily="34" charset="0"/>
                <a:cs typeface="Arial" panose="020B0604020202020204" pitchFamily="34" charset="0"/>
              </a:rPr>
            </a:br>
            <a:br>
              <a:rPr lang="en-US" sz="2400" b="0" i="0" dirty="0">
                <a:solidFill>
                  <a:srgbClr val="444444"/>
                </a:solidFill>
                <a:effectLst/>
                <a:latin typeface="Arial" panose="020B0604020202020204" pitchFamily="34" charset="0"/>
                <a:cs typeface="Arial" panose="020B0604020202020204" pitchFamily="34" charset="0"/>
              </a:rPr>
            </a:br>
            <a:r>
              <a:rPr lang="en-US" sz="2400" b="0" i="0" dirty="0">
                <a:solidFill>
                  <a:srgbClr val="444444"/>
                </a:solidFill>
                <a:effectLst/>
                <a:latin typeface="Arial" panose="020B0604020202020204" pitchFamily="34" charset="0"/>
                <a:cs typeface="Arial" panose="020B0604020202020204" pitchFamily="34" charset="0"/>
              </a:rPr>
              <a:t>The projects are being jumpstarted by funding from the city’s urban Renewal Agency as part of an effort to rebuild declining population, shore up the local tax base and address the city’s housing shortage.</a:t>
            </a:r>
            <a:br>
              <a:rPr lang="en-US" sz="2400" b="0" i="0" dirty="0">
                <a:solidFill>
                  <a:srgbClr val="444444"/>
                </a:solidFill>
                <a:effectLst/>
                <a:latin typeface="Arial" panose="020B0604020202020204" pitchFamily="34" charset="0"/>
                <a:cs typeface="Arial" panose="020B0604020202020204" pitchFamily="34" charset="0"/>
              </a:rPr>
            </a:br>
            <a:br>
              <a:rPr lang="en-US" sz="2400" b="0" i="0" dirty="0">
                <a:solidFill>
                  <a:srgbClr val="444444"/>
                </a:solidFill>
                <a:effectLst/>
                <a:latin typeface="Arial" panose="020B0604020202020204" pitchFamily="34" charset="0"/>
                <a:cs typeface="Arial" panose="020B0604020202020204" pitchFamily="34" charset="0"/>
              </a:rPr>
            </a:br>
            <a:r>
              <a:rPr lang="en-US" sz="2400" b="0" i="0" dirty="0">
                <a:solidFill>
                  <a:srgbClr val="444444"/>
                </a:solidFill>
                <a:effectLst/>
                <a:latin typeface="Arial" panose="020B0604020202020204" pitchFamily="34" charset="0"/>
                <a:cs typeface="Arial" panose="020B0604020202020204" pitchFamily="34" charset="0"/>
              </a:rPr>
              <a:t>Constructing Oregon’s first 3D-printed home is also a part of the plans for the three developments, known as </a:t>
            </a:r>
            <a:r>
              <a:rPr lang="en-US" sz="2400" i="0" dirty="0">
                <a:solidFill>
                  <a:srgbClr val="444444"/>
                </a:solidFill>
                <a:effectLst/>
                <a:latin typeface="Arial" panose="020B0604020202020204" pitchFamily="34" charset="0"/>
                <a:cs typeface="Arial" panose="020B0604020202020204" pitchFamily="34" charset="0"/>
              </a:rPr>
              <a:t>The Ridge, Ironwood Estates, and Holmstrom Heights</a:t>
            </a:r>
            <a:r>
              <a:rPr lang="en-US" sz="2400" b="0" i="0" dirty="0">
                <a:solidFill>
                  <a:srgbClr val="444444"/>
                </a:solidFill>
                <a:effectLst/>
                <a:latin typeface="Arial" panose="020B0604020202020204" pitchFamily="34" charset="0"/>
                <a:cs typeface="Arial" panose="020B0604020202020204" pitchFamily="34" charset="0"/>
              </a:rPr>
              <a:t>.</a:t>
            </a:r>
            <a:br>
              <a:rPr lang="en-US" sz="2400" b="0" i="0" dirty="0">
                <a:solidFill>
                  <a:srgbClr val="444444"/>
                </a:solidFill>
                <a:effectLst/>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243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7B8D1-2FF9-030A-6040-E9B8488EF9C9}"/>
              </a:ext>
            </a:extLst>
          </p:cNvPr>
          <p:cNvSpPr>
            <a:spLocks noGrp="1"/>
          </p:cNvSpPr>
          <p:nvPr>
            <p:ph type="title"/>
          </p:nvPr>
        </p:nvSpPr>
        <p:spPr>
          <a:xfrm>
            <a:off x="1886932" y="238779"/>
            <a:ext cx="9152697" cy="1249845"/>
          </a:xfrm>
        </p:spPr>
        <p:txBody>
          <a:bodyPr/>
          <a:lstStyle/>
          <a:p>
            <a:r>
              <a:rPr lang="en-US" dirty="0"/>
              <a:t>Miller Springs</a:t>
            </a:r>
            <a:br>
              <a:rPr lang="en-US" dirty="0"/>
            </a:br>
            <a:r>
              <a:rPr lang="en-US" b="0" dirty="0"/>
              <a:t>City of Burns</a:t>
            </a:r>
            <a:br>
              <a:rPr lang="en-US" b="0" dirty="0"/>
            </a:br>
            <a:endParaRPr lang="en-US" b="0" dirty="0"/>
          </a:p>
        </p:txBody>
      </p:sp>
      <p:pic>
        <p:nvPicPr>
          <p:cNvPr id="1026" name="Picture 2">
            <a:extLst>
              <a:ext uri="{FF2B5EF4-FFF2-40B4-BE49-F238E27FC236}">
                <a16:creationId xmlns:a16="http://schemas.microsoft.com/office/drawing/2014/main" id="{85E6C151-1C35-63A8-6018-76BBD1EE1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216" y="1488624"/>
            <a:ext cx="8418136" cy="472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36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39DCD-C235-4392-D505-9E330B63E0D9}"/>
              </a:ext>
            </a:extLst>
          </p:cNvPr>
          <p:cNvSpPr>
            <a:spLocks noGrp="1"/>
          </p:cNvSpPr>
          <p:nvPr>
            <p:ph type="title"/>
          </p:nvPr>
        </p:nvSpPr>
        <p:spPr/>
        <p:txBody>
          <a:bodyPr/>
          <a:lstStyle/>
          <a:p>
            <a:endParaRPr lang="en-US" dirty="0"/>
          </a:p>
        </p:txBody>
      </p:sp>
      <p:pic>
        <p:nvPicPr>
          <p:cNvPr id="2052" name="Picture 4">
            <a:extLst>
              <a:ext uri="{FF2B5EF4-FFF2-40B4-BE49-F238E27FC236}">
                <a16:creationId xmlns:a16="http://schemas.microsoft.com/office/drawing/2014/main" id="{76063B23-1321-3711-6F9E-B7F47260E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12192000" cy="684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089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E42D7-4404-126E-8D48-B6D1F0CB651B}"/>
              </a:ext>
            </a:extLst>
          </p:cNvPr>
          <p:cNvSpPr>
            <a:spLocks noGrp="1"/>
          </p:cNvSpPr>
          <p:nvPr>
            <p:ph type="title"/>
          </p:nvPr>
        </p:nvSpPr>
        <p:spPr>
          <a:xfrm>
            <a:off x="2459146" y="1000897"/>
            <a:ext cx="3868009" cy="523993"/>
          </a:xfrm>
        </p:spPr>
        <p:txBody>
          <a:bodyPr/>
          <a:lstStyle/>
          <a:p>
            <a:endParaRPr lang="en-US" dirty="0"/>
          </a:p>
        </p:txBody>
      </p:sp>
      <p:pic>
        <p:nvPicPr>
          <p:cNvPr id="3074" name="Picture 2" descr="partial view looking up at the Colosseum under a blue sky">
            <a:extLst>
              <a:ext uri="{FF2B5EF4-FFF2-40B4-BE49-F238E27FC236}">
                <a16:creationId xmlns:a16="http://schemas.microsoft.com/office/drawing/2014/main" id="{7306BC36-023C-215D-A7F3-32E9EAA8B2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9503" y="127221"/>
            <a:ext cx="59721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erial view of an old city in Italy">
            <a:extLst>
              <a:ext uri="{FF2B5EF4-FFF2-40B4-BE49-F238E27FC236}">
                <a16:creationId xmlns:a16="http://schemas.microsoft.com/office/drawing/2014/main" id="{507FD718-BF27-30FB-1BF8-F6D14BEAD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322" y="127221"/>
            <a:ext cx="5152445" cy="283585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E0D92A7B-41B6-6B5C-E6F5-AD8110A7D2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322" y="3836755"/>
            <a:ext cx="5187250" cy="2327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10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8A006-EAD0-6711-3029-C454F9BF8E5A}"/>
              </a:ext>
            </a:extLst>
          </p:cNvPr>
          <p:cNvSpPr>
            <a:spLocks noGrp="1"/>
          </p:cNvSpPr>
          <p:nvPr>
            <p:ph type="title"/>
          </p:nvPr>
        </p:nvSpPr>
        <p:spPr/>
        <p:txBody>
          <a:bodyPr/>
          <a:lstStyle/>
          <a:p>
            <a:endParaRPr lang="en-US"/>
          </a:p>
        </p:txBody>
      </p:sp>
      <p:pic>
        <p:nvPicPr>
          <p:cNvPr id="4098" name="Picture 2">
            <a:extLst>
              <a:ext uri="{FF2B5EF4-FFF2-40B4-BE49-F238E27FC236}">
                <a16:creationId xmlns:a16="http://schemas.microsoft.com/office/drawing/2014/main" id="{CDA1E0C0-EEAB-7DD5-E29E-F87F51D7C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12192000" cy="684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20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9DCDD8-B323-477B-A484-CB11F85DF297}"/>
              </a:ext>
            </a:extLst>
          </p:cNvPr>
          <p:cNvSpPr/>
          <p:nvPr/>
        </p:nvSpPr>
        <p:spPr>
          <a:xfrm>
            <a:off x="2296668" y="0"/>
            <a:ext cx="7598664" cy="6327648"/>
          </a:xfrm>
          <a:prstGeom prst="rect">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lnSpc>
                <a:spcPct val="130000"/>
              </a:lnSpc>
              <a:spcBef>
                <a:spcPts val="1000"/>
              </a:spcBef>
            </a:pPr>
            <a:endParaRPr lang="en-US" sz="1400" dirty="0">
              <a:latin typeface="Arial" panose="020B0604020202020204" pitchFamily="34" charset="0"/>
              <a:cs typeface="Arial" panose="020B0604020202020204" pitchFamily="34" charset="0"/>
            </a:endParaRPr>
          </a:p>
          <a:p>
            <a:pPr algn="ctr">
              <a:lnSpc>
                <a:spcPct val="130000"/>
              </a:lnSpc>
              <a:spcBef>
                <a:spcPts val="1000"/>
              </a:spcBef>
            </a:pPr>
            <a:endParaRPr lang="en-US" sz="1400" dirty="0">
              <a:solidFill>
                <a:srgbClr val="262626"/>
              </a:solidFill>
              <a:latin typeface="+mj-lt"/>
            </a:endParaRPr>
          </a:p>
        </p:txBody>
      </p:sp>
      <p:sp>
        <p:nvSpPr>
          <p:cNvPr id="3" name="TextBox 2">
            <a:extLst>
              <a:ext uri="{FF2B5EF4-FFF2-40B4-BE49-F238E27FC236}">
                <a16:creationId xmlns:a16="http://schemas.microsoft.com/office/drawing/2014/main" id="{621BA3DC-7420-4921-A340-9F2C9984E42E}"/>
              </a:ext>
            </a:extLst>
          </p:cNvPr>
          <p:cNvSpPr txBox="1"/>
          <p:nvPr/>
        </p:nvSpPr>
        <p:spPr>
          <a:xfrm>
            <a:off x="4915520" y="1837944"/>
            <a:ext cx="2795738" cy="1040597"/>
          </a:xfrm>
          <a:prstGeom prst="rect">
            <a:avLst/>
          </a:prstGeom>
          <a:noFill/>
        </p:spPr>
        <p:txBody>
          <a:bodyPr wrap="none" lIns="0" tIns="36000" rIns="216000" bIns="36000" rtlCol="0">
            <a:spAutoFit/>
          </a:bodyPr>
          <a:lstStyle/>
          <a:p>
            <a:pPr>
              <a:lnSpc>
                <a:spcPct val="130000"/>
              </a:lnSpc>
              <a:spcBef>
                <a:spcPts val="1000"/>
              </a:spcBef>
            </a:pPr>
            <a:r>
              <a:rPr lang="en-US" sz="5400" b="1" dirty="0">
                <a:latin typeface="Arial" panose="020B0604020202020204" pitchFamily="34" charset="0"/>
                <a:cs typeface="Arial" panose="020B0604020202020204" pitchFamily="34" charset="0"/>
              </a:rPr>
              <a:t>Context</a:t>
            </a:r>
          </a:p>
        </p:txBody>
      </p:sp>
      <p:sp>
        <p:nvSpPr>
          <p:cNvPr id="6" name="TextBox 5">
            <a:extLst>
              <a:ext uri="{FF2B5EF4-FFF2-40B4-BE49-F238E27FC236}">
                <a16:creationId xmlns:a16="http://schemas.microsoft.com/office/drawing/2014/main" id="{F73B3A67-75A7-4915-BE3C-7E52695663D4}"/>
              </a:ext>
            </a:extLst>
          </p:cNvPr>
          <p:cNvSpPr txBox="1"/>
          <p:nvPr/>
        </p:nvSpPr>
        <p:spPr>
          <a:xfrm>
            <a:off x="3015861" y="3028563"/>
            <a:ext cx="6364224" cy="1943215"/>
          </a:xfrm>
          <a:prstGeom prst="rect">
            <a:avLst/>
          </a:prstGeom>
          <a:noFill/>
        </p:spPr>
        <p:txBody>
          <a:bodyPr wrap="square" lIns="0" tIns="36000" rIns="216000" bIns="36000" rtlCol="0">
            <a:spAutoFit/>
          </a:bodyPr>
          <a:lstStyle/>
          <a:p>
            <a:pPr>
              <a:lnSpc>
                <a:spcPct val="130000"/>
              </a:lnSpc>
              <a:spcBef>
                <a:spcPts val="1000"/>
              </a:spcBef>
            </a:pPr>
            <a:r>
              <a:rPr lang="en-US" sz="2400" dirty="0">
                <a:latin typeface="Arial" panose="020B0604020202020204" pitchFamily="34" charset="0"/>
                <a:cs typeface="Arial" panose="020B0604020202020204" pitchFamily="34" charset="0"/>
              </a:rPr>
              <a:t>Create a better understanding of rural Oregon context by working on statewide planning efforts with State officials and representatives.</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821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83E0D2-9964-4E54-8463-811BA2413BB5}"/>
              </a:ext>
            </a:extLst>
          </p:cNvPr>
          <p:cNvSpPr txBox="1"/>
          <p:nvPr/>
        </p:nvSpPr>
        <p:spPr>
          <a:xfrm>
            <a:off x="1091953" y="905522"/>
            <a:ext cx="3213718" cy="713520"/>
          </a:xfrm>
          <a:prstGeom prst="rect">
            <a:avLst/>
          </a:prstGeom>
          <a:noFill/>
        </p:spPr>
        <p:txBody>
          <a:bodyPr wrap="square" lIns="0" tIns="36000" rIns="216000" bIns="36000" rtlCol="0">
            <a:spAutoFit/>
          </a:bodyPr>
          <a:lstStyle/>
          <a:p>
            <a:pPr>
              <a:lnSpc>
                <a:spcPct val="130000"/>
              </a:lnSpc>
              <a:spcBef>
                <a:spcPts val="1000"/>
              </a:spcBef>
            </a:pPr>
            <a:r>
              <a:rPr lang="en-US" sz="3600" b="1" dirty="0"/>
              <a:t>Introduction</a:t>
            </a:r>
          </a:p>
        </p:txBody>
      </p:sp>
      <p:sp>
        <p:nvSpPr>
          <p:cNvPr id="23" name="TextBox 22">
            <a:extLst>
              <a:ext uri="{FF2B5EF4-FFF2-40B4-BE49-F238E27FC236}">
                <a16:creationId xmlns:a16="http://schemas.microsoft.com/office/drawing/2014/main" id="{C2E5D3D2-6F35-4F48-8FA2-D6F35BEFE92D}"/>
              </a:ext>
            </a:extLst>
          </p:cNvPr>
          <p:cNvSpPr txBox="1"/>
          <p:nvPr/>
        </p:nvSpPr>
        <p:spPr>
          <a:xfrm>
            <a:off x="4830184" y="2511552"/>
            <a:ext cx="3338456" cy="2284142"/>
          </a:xfrm>
          <a:prstGeom prst="rect">
            <a:avLst/>
          </a:prstGeom>
          <a:noFill/>
        </p:spPr>
        <p:txBody>
          <a:bodyPr wrap="square" lIns="0" tIns="36000" rIns="216000" bIns="36000" rtlCol="0">
            <a:spAutoFit/>
          </a:bodyPr>
          <a:lstStyle/>
          <a:p>
            <a:pPr>
              <a:lnSpc>
                <a:spcPct val="130000"/>
              </a:lnSpc>
              <a:spcBef>
                <a:spcPts val="1000"/>
              </a:spcBef>
            </a:pPr>
            <a:r>
              <a:rPr lang="en-US" sz="1400" dirty="0">
                <a:latin typeface="Arial" panose="020B0604020202020204" pitchFamily="34" charset="0"/>
                <a:cs typeface="Arial" panose="020B0604020202020204" pitchFamily="34" charset="0"/>
              </a:rPr>
              <a:t>The cities of John Day (Grant County), Burns (Harney County), and Lakeview (Lake County) are all located along U.S. Highway 395, about 4 hours apart. Each of our cities share similar challenges, opportunities, and constraints for land, housing, and community/economic development.</a:t>
            </a:r>
          </a:p>
        </p:txBody>
      </p:sp>
      <p:sp>
        <p:nvSpPr>
          <p:cNvPr id="24" name="TextBox 23">
            <a:extLst>
              <a:ext uri="{FF2B5EF4-FFF2-40B4-BE49-F238E27FC236}">
                <a16:creationId xmlns:a16="http://schemas.microsoft.com/office/drawing/2014/main" id="{29034E43-5819-45B4-B8ED-37BFF6FA7310}"/>
              </a:ext>
            </a:extLst>
          </p:cNvPr>
          <p:cNvSpPr txBox="1"/>
          <p:nvPr/>
        </p:nvSpPr>
        <p:spPr>
          <a:xfrm>
            <a:off x="8308848" y="2511552"/>
            <a:ext cx="3194304" cy="2284142"/>
          </a:xfrm>
          <a:prstGeom prst="rect">
            <a:avLst/>
          </a:prstGeom>
          <a:noFill/>
        </p:spPr>
        <p:txBody>
          <a:bodyPr wrap="square" lIns="0" tIns="36000" rIns="216000" bIns="36000" rtlCol="0">
            <a:spAutoFit/>
          </a:bodyPr>
          <a:lstStyle/>
          <a:p>
            <a:pPr>
              <a:lnSpc>
                <a:spcPct val="130000"/>
              </a:lnSpc>
              <a:spcBef>
                <a:spcPts val="1000"/>
              </a:spcBef>
            </a:pPr>
            <a:r>
              <a:rPr lang="en-US" sz="1400" dirty="0">
                <a:latin typeface="Arial" panose="020B0604020202020204" pitchFamily="34" charset="0"/>
                <a:cs typeface="Arial" panose="020B0604020202020204" pitchFamily="34" charset="0"/>
              </a:rPr>
              <a:t>All three of our cities are about the same size, all are natural resource communities, all are the economic centers for each county, all are stagnant or in population decline, and all want to innovate, scale, and reinvest in our communities through innovation and entrepreneurship.</a:t>
            </a:r>
          </a:p>
        </p:txBody>
      </p:sp>
    </p:spTree>
    <p:extLst>
      <p:ext uri="{BB962C8B-B14F-4D97-AF65-F5344CB8AC3E}">
        <p14:creationId xmlns:p14="http://schemas.microsoft.com/office/powerpoint/2010/main" val="84052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30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760"/>
                                        <p:tgtEl>
                                          <p:spTgt spid="23"/>
                                        </p:tgtEl>
                                      </p:cBhvr>
                                    </p:animEffect>
                                  </p:childTnLst>
                                </p:cTn>
                              </p:par>
                              <p:par>
                                <p:cTn id="8" presetID="22" presetClass="entr" presetSubtype="1" fill="hold" grpId="0" nodeType="withEffect">
                                  <p:stCondLst>
                                    <p:cond delay="60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760"/>
                                        <p:tgtEl>
                                          <p:spTgt spid="2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76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B7A74C7-51F4-D30D-9FEF-2131A163A510}"/>
              </a:ext>
            </a:extLst>
          </p:cNvPr>
          <p:cNvSpPr txBox="1"/>
          <p:nvPr/>
        </p:nvSpPr>
        <p:spPr>
          <a:xfrm>
            <a:off x="2188029" y="870715"/>
            <a:ext cx="3635828" cy="2874111"/>
          </a:xfrm>
          <a:prstGeom prst="rect">
            <a:avLst/>
          </a:prstGeom>
          <a:noFill/>
        </p:spPr>
        <p:txBody>
          <a:bodyPr wrap="square" lIns="0" tIns="36000" rIns="216000" bIns="36000" rtlCol="0">
            <a:spAutoFit/>
          </a:bodyPr>
          <a:lstStyle/>
          <a:p>
            <a:pPr>
              <a:lnSpc>
                <a:spcPct val="130000"/>
              </a:lnSpc>
              <a:spcBef>
                <a:spcPts val="1000"/>
              </a:spcBef>
            </a:pPr>
            <a:r>
              <a:rPr lang="en-US" sz="3600" b="1" cap="all" dirty="0"/>
              <a:t>OHNA Process and the missing middle house</a:t>
            </a:r>
          </a:p>
        </p:txBody>
      </p:sp>
      <p:sp>
        <p:nvSpPr>
          <p:cNvPr id="9" name="TextBox 8">
            <a:extLst>
              <a:ext uri="{FF2B5EF4-FFF2-40B4-BE49-F238E27FC236}">
                <a16:creationId xmlns:a16="http://schemas.microsoft.com/office/drawing/2014/main" id="{CFAC6040-23C7-AC14-4428-5F83C36B94EA}"/>
              </a:ext>
            </a:extLst>
          </p:cNvPr>
          <p:cNvSpPr txBox="1"/>
          <p:nvPr/>
        </p:nvSpPr>
        <p:spPr>
          <a:xfrm>
            <a:off x="6281057" y="1077686"/>
            <a:ext cx="4049486" cy="1433717"/>
          </a:xfrm>
          <a:prstGeom prst="rect">
            <a:avLst/>
          </a:prstGeom>
          <a:noFill/>
        </p:spPr>
        <p:txBody>
          <a:bodyPr wrap="square" lIns="0" tIns="36000" rIns="216000" bIns="36000" rtlCol="0">
            <a:spAutoFit/>
          </a:bodyPr>
          <a:lstStyle/>
          <a:p>
            <a:pPr>
              <a:lnSpc>
                <a:spcPct val="130000"/>
              </a:lnSpc>
              <a:spcBef>
                <a:spcPts val="1000"/>
              </a:spcBef>
            </a:pPr>
            <a:r>
              <a:rPr lang="en-US" sz="3600" b="1" dirty="0">
                <a:solidFill>
                  <a:srgbClr val="00B0F0"/>
                </a:solidFill>
              </a:rPr>
              <a:t>BROADBAND INVESTMENTS</a:t>
            </a:r>
          </a:p>
        </p:txBody>
      </p:sp>
      <p:sp>
        <p:nvSpPr>
          <p:cNvPr id="10" name="TextBox 9">
            <a:extLst>
              <a:ext uri="{FF2B5EF4-FFF2-40B4-BE49-F238E27FC236}">
                <a16:creationId xmlns:a16="http://schemas.microsoft.com/office/drawing/2014/main" id="{65B0FFAB-27C7-1265-62C8-1D82019148D7}"/>
              </a:ext>
            </a:extLst>
          </p:cNvPr>
          <p:cNvSpPr txBox="1"/>
          <p:nvPr/>
        </p:nvSpPr>
        <p:spPr>
          <a:xfrm>
            <a:off x="7712529" y="2741601"/>
            <a:ext cx="5236028" cy="2153914"/>
          </a:xfrm>
          <a:prstGeom prst="rect">
            <a:avLst/>
          </a:prstGeom>
          <a:noFill/>
        </p:spPr>
        <p:txBody>
          <a:bodyPr wrap="square" lIns="0" tIns="36000" rIns="216000" bIns="36000" rtlCol="0">
            <a:spAutoFit/>
          </a:bodyPr>
          <a:lstStyle/>
          <a:p>
            <a:pPr>
              <a:lnSpc>
                <a:spcPct val="130000"/>
              </a:lnSpc>
              <a:spcBef>
                <a:spcPts val="1000"/>
              </a:spcBef>
            </a:pPr>
            <a:r>
              <a:rPr lang="en-US" sz="3600" b="1" dirty="0"/>
              <a:t>STATEWIDE INFRASTRUCTURE INVESTMENTS</a:t>
            </a:r>
          </a:p>
        </p:txBody>
      </p:sp>
      <p:sp>
        <p:nvSpPr>
          <p:cNvPr id="11" name="TextBox 10">
            <a:extLst>
              <a:ext uri="{FF2B5EF4-FFF2-40B4-BE49-F238E27FC236}">
                <a16:creationId xmlns:a16="http://schemas.microsoft.com/office/drawing/2014/main" id="{FEE4F8A6-2AFE-A7BE-1613-A50D4C81C88B}"/>
              </a:ext>
            </a:extLst>
          </p:cNvPr>
          <p:cNvSpPr txBox="1"/>
          <p:nvPr/>
        </p:nvSpPr>
        <p:spPr>
          <a:xfrm>
            <a:off x="2318658" y="4573882"/>
            <a:ext cx="4898571" cy="1433717"/>
          </a:xfrm>
          <a:prstGeom prst="rect">
            <a:avLst/>
          </a:prstGeom>
          <a:noFill/>
        </p:spPr>
        <p:txBody>
          <a:bodyPr wrap="square" lIns="0" tIns="36000" rIns="216000" bIns="36000" rtlCol="0">
            <a:spAutoFit/>
          </a:bodyPr>
          <a:lstStyle/>
          <a:p>
            <a:pPr>
              <a:lnSpc>
                <a:spcPct val="130000"/>
              </a:lnSpc>
              <a:spcBef>
                <a:spcPts val="1000"/>
              </a:spcBef>
            </a:pPr>
            <a:r>
              <a:rPr lang="en-US" sz="3600" b="1" dirty="0">
                <a:solidFill>
                  <a:srgbClr val="00B0F0"/>
                </a:solidFill>
              </a:rPr>
              <a:t>REGIONAL TOURISM AND RECREATION</a:t>
            </a:r>
            <a:endParaRPr lang="en-US" sz="1400" b="1" dirty="0"/>
          </a:p>
        </p:txBody>
      </p:sp>
    </p:spTree>
    <p:extLst>
      <p:ext uri="{BB962C8B-B14F-4D97-AF65-F5344CB8AC3E}">
        <p14:creationId xmlns:p14="http://schemas.microsoft.com/office/powerpoint/2010/main" val="34257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486DC658-85EA-3B14-B514-F5449D7EE3FB}"/>
              </a:ext>
            </a:extLst>
          </p:cNvPr>
          <p:cNvGraphicFramePr>
            <a:graphicFrameLocks noGrp="1"/>
          </p:cNvGraphicFramePr>
          <p:nvPr>
            <p:extLst>
              <p:ext uri="{D42A27DB-BD31-4B8C-83A1-F6EECF244321}">
                <p14:modId xmlns:p14="http://schemas.microsoft.com/office/powerpoint/2010/main" val="2179740438"/>
              </p:ext>
            </p:extLst>
          </p:nvPr>
        </p:nvGraphicFramePr>
        <p:xfrm>
          <a:off x="1299312" y="1862538"/>
          <a:ext cx="10082250" cy="4048760"/>
        </p:xfrm>
        <a:graphic>
          <a:graphicData uri="http://schemas.openxmlformats.org/drawingml/2006/table">
            <a:tbl>
              <a:tblPr firstRow="1" bandRow="1">
                <a:tableStyleId>{5C22544A-7EE6-4342-B048-85BDC9FD1C3A}</a:tableStyleId>
              </a:tblPr>
              <a:tblGrid>
                <a:gridCol w="2016450">
                  <a:extLst>
                    <a:ext uri="{9D8B030D-6E8A-4147-A177-3AD203B41FA5}">
                      <a16:colId xmlns:a16="http://schemas.microsoft.com/office/drawing/2014/main" val="2527308376"/>
                    </a:ext>
                  </a:extLst>
                </a:gridCol>
                <a:gridCol w="2016450">
                  <a:extLst>
                    <a:ext uri="{9D8B030D-6E8A-4147-A177-3AD203B41FA5}">
                      <a16:colId xmlns:a16="http://schemas.microsoft.com/office/drawing/2014/main" val="2231687369"/>
                    </a:ext>
                  </a:extLst>
                </a:gridCol>
                <a:gridCol w="2016450">
                  <a:extLst>
                    <a:ext uri="{9D8B030D-6E8A-4147-A177-3AD203B41FA5}">
                      <a16:colId xmlns:a16="http://schemas.microsoft.com/office/drawing/2014/main" val="2569700077"/>
                    </a:ext>
                  </a:extLst>
                </a:gridCol>
                <a:gridCol w="2016450">
                  <a:extLst>
                    <a:ext uri="{9D8B030D-6E8A-4147-A177-3AD203B41FA5}">
                      <a16:colId xmlns:a16="http://schemas.microsoft.com/office/drawing/2014/main" val="3553038073"/>
                    </a:ext>
                  </a:extLst>
                </a:gridCol>
                <a:gridCol w="2016450">
                  <a:extLst>
                    <a:ext uri="{9D8B030D-6E8A-4147-A177-3AD203B41FA5}">
                      <a16:colId xmlns:a16="http://schemas.microsoft.com/office/drawing/2014/main" val="1358645469"/>
                    </a:ext>
                  </a:extLst>
                </a:gridCol>
              </a:tblGrid>
              <a:tr h="370840">
                <a:tc>
                  <a:txBody>
                    <a:bodyPr/>
                    <a:lstStyle/>
                    <a:p>
                      <a:r>
                        <a:rPr lang="en-US" dirty="0"/>
                        <a:t>Strategy</a:t>
                      </a:r>
                    </a:p>
                  </a:txBody>
                  <a:tcPr/>
                </a:tc>
                <a:tc>
                  <a:txBody>
                    <a:bodyPr/>
                    <a:lstStyle/>
                    <a:p>
                      <a:r>
                        <a:rPr lang="en-US" dirty="0"/>
                        <a:t>Finance</a:t>
                      </a:r>
                    </a:p>
                  </a:txBody>
                  <a:tcPr/>
                </a:tc>
                <a:tc>
                  <a:txBody>
                    <a:bodyPr/>
                    <a:lstStyle/>
                    <a:p>
                      <a:r>
                        <a:rPr lang="en-US" dirty="0"/>
                        <a:t>Permits</a:t>
                      </a:r>
                    </a:p>
                  </a:txBody>
                  <a:tcPr/>
                </a:tc>
                <a:tc>
                  <a:txBody>
                    <a:bodyPr/>
                    <a:lstStyle/>
                    <a:p>
                      <a:r>
                        <a:rPr lang="en-US" dirty="0"/>
                        <a:t>Design</a:t>
                      </a:r>
                    </a:p>
                  </a:txBody>
                  <a:tcPr/>
                </a:tc>
                <a:tc>
                  <a:txBody>
                    <a:bodyPr/>
                    <a:lstStyle/>
                    <a:p>
                      <a:r>
                        <a:rPr lang="en-US" dirty="0"/>
                        <a:t>Development</a:t>
                      </a:r>
                    </a:p>
                  </a:txBody>
                  <a:tcPr/>
                </a:tc>
                <a:extLst>
                  <a:ext uri="{0D108BD9-81ED-4DB2-BD59-A6C34878D82A}">
                    <a16:rowId xmlns:a16="http://schemas.microsoft.com/office/drawing/2014/main" val="3166686524"/>
                  </a:ext>
                </a:extLst>
              </a:tr>
              <a:tr h="370840">
                <a:tc>
                  <a:txBody>
                    <a:bodyPr/>
                    <a:lstStyle/>
                    <a:p>
                      <a:r>
                        <a:rPr lang="en-US" dirty="0"/>
                        <a:t>Concepts</a:t>
                      </a:r>
                    </a:p>
                  </a:txBody>
                  <a:tcPr/>
                </a:tc>
                <a:tc>
                  <a:txBody>
                    <a:bodyPr/>
                    <a:lstStyle/>
                    <a:p>
                      <a:r>
                        <a:rPr lang="en-US" dirty="0"/>
                        <a:t>Internal</a:t>
                      </a:r>
                    </a:p>
                  </a:txBody>
                  <a:tcPr/>
                </a:tc>
                <a:tc>
                  <a:txBody>
                    <a:bodyPr/>
                    <a:lstStyle/>
                    <a:p>
                      <a:r>
                        <a:rPr lang="en-US" dirty="0"/>
                        <a:t>State Agencies</a:t>
                      </a:r>
                    </a:p>
                  </a:txBody>
                  <a:tcPr/>
                </a:tc>
                <a:tc>
                  <a:txBody>
                    <a:bodyPr/>
                    <a:lstStyle/>
                    <a:p>
                      <a:r>
                        <a:rPr lang="en-US" dirty="0"/>
                        <a:t>External</a:t>
                      </a:r>
                    </a:p>
                  </a:txBody>
                  <a:tcPr/>
                </a:tc>
                <a:tc>
                  <a:txBody>
                    <a:bodyPr/>
                    <a:lstStyle/>
                    <a:p>
                      <a:r>
                        <a:rPr lang="en-US" dirty="0"/>
                        <a:t>Joint Development Agreements</a:t>
                      </a:r>
                    </a:p>
                  </a:txBody>
                  <a:tcPr/>
                </a:tc>
                <a:extLst>
                  <a:ext uri="{0D108BD9-81ED-4DB2-BD59-A6C34878D82A}">
                    <a16:rowId xmlns:a16="http://schemas.microsoft.com/office/drawing/2014/main" val="3028790884"/>
                  </a:ext>
                </a:extLst>
              </a:tr>
              <a:tr h="370840">
                <a:tc>
                  <a:txBody>
                    <a:bodyPr/>
                    <a:lstStyle/>
                    <a:p>
                      <a:r>
                        <a:rPr lang="en-US" dirty="0"/>
                        <a:t>Plans</a:t>
                      </a:r>
                    </a:p>
                  </a:txBody>
                  <a:tcPr/>
                </a:tc>
                <a:tc>
                  <a:txBody>
                    <a:bodyPr/>
                    <a:lstStyle/>
                    <a:p>
                      <a:r>
                        <a:rPr lang="en-US" dirty="0"/>
                        <a:t>External</a:t>
                      </a:r>
                    </a:p>
                  </a:txBody>
                  <a:tcPr/>
                </a:tc>
                <a:tc>
                  <a:txBody>
                    <a:bodyPr/>
                    <a:lstStyle/>
                    <a:p>
                      <a:r>
                        <a:rPr lang="en-US" dirty="0"/>
                        <a:t>County</a:t>
                      </a:r>
                    </a:p>
                  </a:txBody>
                  <a:tcPr/>
                </a:tc>
                <a:tc>
                  <a:txBody>
                    <a:bodyPr/>
                    <a:lstStyle/>
                    <a:p>
                      <a:r>
                        <a:rPr lang="en-US" dirty="0"/>
                        <a:t>Internal</a:t>
                      </a:r>
                    </a:p>
                  </a:txBody>
                  <a:tcPr/>
                </a:tc>
                <a:tc>
                  <a:txBody>
                    <a:bodyPr/>
                    <a:lstStyle/>
                    <a:p>
                      <a:r>
                        <a:rPr lang="en-US" dirty="0"/>
                        <a:t>IGA’s</a:t>
                      </a:r>
                    </a:p>
                  </a:txBody>
                  <a:tcPr/>
                </a:tc>
                <a:extLst>
                  <a:ext uri="{0D108BD9-81ED-4DB2-BD59-A6C34878D82A}">
                    <a16:rowId xmlns:a16="http://schemas.microsoft.com/office/drawing/2014/main" val="2961384194"/>
                  </a:ext>
                </a:extLst>
              </a:tr>
              <a:tr h="370840">
                <a:tc>
                  <a:txBody>
                    <a:bodyPr/>
                    <a:lstStyle/>
                    <a:p>
                      <a:r>
                        <a:rPr lang="en-US" dirty="0"/>
                        <a:t>Land Use Decisions</a:t>
                      </a:r>
                    </a:p>
                  </a:txBody>
                  <a:tcPr/>
                </a:tc>
                <a:tc>
                  <a:txBody>
                    <a:bodyPr/>
                    <a:lstStyle/>
                    <a:p>
                      <a:r>
                        <a:rPr lang="en-US" dirty="0"/>
                        <a:t>Building Capital</a:t>
                      </a:r>
                    </a:p>
                  </a:txBody>
                  <a:tcPr/>
                </a:tc>
                <a:tc>
                  <a:txBody>
                    <a:bodyPr/>
                    <a:lstStyle/>
                    <a:p>
                      <a:endParaRPr lang="en-US"/>
                    </a:p>
                  </a:txBody>
                  <a:tcPr/>
                </a:tc>
                <a:tc>
                  <a:txBody>
                    <a:bodyPr/>
                    <a:lstStyle/>
                    <a:p>
                      <a:r>
                        <a:rPr lang="en-US" dirty="0"/>
                        <a:t>RFP’s</a:t>
                      </a:r>
                    </a:p>
                  </a:txBody>
                  <a:tcPr/>
                </a:tc>
                <a:tc>
                  <a:txBody>
                    <a:bodyPr/>
                    <a:lstStyle/>
                    <a:p>
                      <a:r>
                        <a:rPr lang="en-US" dirty="0"/>
                        <a:t>Oversight</a:t>
                      </a:r>
                    </a:p>
                  </a:txBody>
                  <a:tcPr/>
                </a:tc>
                <a:extLst>
                  <a:ext uri="{0D108BD9-81ED-4DB2-BD59-A6C34878D82A}">
                    <a16:rowId xmlns:a16="http://schemas.microsoft.com/office/drawing/2014/main" val="2271071245"/>
                  </a:ext>
                </a:extLst>
              </a:tr>
              <a:tr h="370840">
                <a:tc>
                  <a:txBody>
                    <a:bodyPr/>
                    <a:lstStyle/>
                    <a:p>
                      <a:r>
                        <a:rPr lang="en-US" dirty="0"/>
                        <a:t>Scheduling</a:t>
                      </a:r>
                    </a:p>
                  </a:txBody>
                  <a:tcPr/>
                </a:tc>
                <a:tc>
                  <a:txBody>
                    <a:bodyPr/>
                    <a:lstStyle/>
                    <a:p>
                      <a:r>
                        <a:rPr lang="en-US" dirty="0"/>
                        <a:t>URA</a:t>
                      </a:r>
                    </a:p>
                  </a:txBody>
                  <a:tcPr/>
                </a:tc>
                <a:tc>
                  <a:txBody>
                    <a:bodyPr/>
                    <a:lstStyle/>
                    <a:p>
                      <a:endParaRPr lang="en-US"/>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537936713"/>
                  </a:ext>
                </a:extLst>
              </a:tr>
              <a:tr h="370840">
                <a:tc>
                  <a:txBody>
                    <a:bodyPr/>
                    <a:lstStyle/>
                    <a:p>
                      <a:r>
                        <a:rPr lang="en-US" dirty="0"/>
                        <a:t>Budgetary Planning</a:t>
                      </a:r>
                    </a:p>
                  </a:txBody>
                  <a:tcPr/>
                </a:tc>
                <a:tc>
                  <a:txBody>
                    <a:bodyPr/>
                    <a:lstStyle/>
                    <a:p>
                      <a:r>
                        <a:rPr lang="en-US" dirty="0"/>
                        <a:t>SDC’s</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38297867"/>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41797712"/>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302552374"/>
                  </a:ext>
                </a:extLst>
              </a:tr>
            </a:tbl>
          </a:graphicData>
        </a:graphic>
      </p:graphicFrame>
    </p:spTree>
    <p:extLst>
      <p:ext uri="{BB962C8B-B14F-4D97-AF65-F5344CB8AC3E}">
        <p14:creationId xmlns:p14="http://schemas.microsoft.com/office/powerpoint/2010/main" val="109640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64455909-F13F-8358-1358-5DBA81FC53A7}"/>
              </a:ext>
            </a:extLst>
          </p:cNvPr>
          <p:cNvSpPr>
            <a:spLocks noGrp="1"/>
          </p:cNvSpPr>
          <p:nvPr>
            <p:ph type="title"/>
          </p:nvPr>
        </p:nvSpPr>
        <p:spPr>
          <a:xfrm>
            <a:off x="2028825" y="946703"/>
            <a:ext cx="6033798" cy="1244048"/>
          </a:xfrm>
        </p:spPr>
        <p:txBody>
          <a:bodyPr/>
          <a:lstStyle/>
          <a:p>
            <a:r>
              <a:rPr lang="en-US" dirty="0"/>
              <a:t>Example </a:t>
            </a:r>
            <a:br>
              <a:rPr lang="en-US" dirty="0"/>
            </a:br>
            <a:r>
              <a:rPr lang="en-US" dirty="0"/>
              <a:t> </a:t>
            </a:r>
            <a:r>
              <a:rPr lang="en-US" i="1" dirty="0"/>
              <a:t>Street Maintenance</a:t>
            </a:r>
            <a:br>
              <a:rPr lang="en-US" dirty="0"/>
            </a:br>
            <a:br>
              <a:rPr lang="en-US" dirty="0"/>
            </a:br>
            <a:endParaRPr lang="en-US" dirty="0"/>
          </a:p>
        </p:txBody>
      </p:sp>
      <p:graphicFrame>
        <p:nvGraphicFramePr>
          <p:cNvPr id="16" name="Table 16">
            <a:extLst>
              <a:ext uri="{FF2B5EF4-FFF2-40B4-BE49-F238E27FC236}">
                <a16:creationId xmlns:a16="http://schemas.microsoft.com/office/drawing/2014/main" id="{3203576B-18CC-7D64-E016-ACA4C493D08F}"/>
              </a:ext>
            </a:extLst>
          </p:cNvPr>
          <p:cNvGraphicFramePr>
            <a:graphicFrameLocks noGrp="1"/>
          </p:cNvGraphicFramePr>
          <p:nvPr>
            <p:extLst>
              <p:ext uri="{D42A27DB-BD31-4B8C-83A1-F6EECF244321}">
                <p14:modId xmlns:p14="http://schemas.microsoft.com/office/powerpoint/2010/main" val="3555876412"/>
              </p:ext>
            </p:extLst>
          </p:nvPr>
        </p:nvGraphicFramePr>
        <p:xfrm>
          <a:off x="2101236" y="2476733"/>
          <a:ext cx="8128000" cy="323596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val="2293403098"/>
                    </a:ext>
                  </a:extLst>
                </a:gridCol>
              </a:tblGrid>
              <a:tr h="370840">
                <a:tc>
                  <a:txBody>
                    <a:bodyPr/>
                    <a:lstStyle/>
                    <a:p>
                      <a:r>
                        <a:rPr lang="en-US" dirty="0"/>
                        <a:t>Pavement Condition Assessment</a:t>
                      </a:r>
                    </a:p>
                  </a:txBody>
                  <a:tcPr/>
                </a:tc>
                <a:extLst>
                  <a:ext uri="{0D108BD9-81ED-4DB2-BD59-A6C34878D82A}">
                    <a16:rowId xmlns:a16="http://schemas.microsoft.com/office/drawing/2014/main" val="3725024048"/>
                  </a:ext>
                </a:extLst>
              </a:tr>
              <a:tr h="370840">
                <a:tc>
                  <a:txBody>
                    <a:bodyPr/>
                    <a:lstStyle/>
                    <a:p>
                      <a:r>
                        <a:rPr lang="en-US" dirty="0"/>
                        <a:t>Pavement Management Plan</a:t>
                      </a:r>
                    </a:p>
                  </a:txBody>
                  <a:tcPr/>
                </a:tc>
                <a:extLst>
                  <a:ext uri="{0D108BD9-81ED-4DB2-BD59-A6C34878D82A}">
                    <a16:rowId xmlns:a16="http://schemas.microsoft.com/office/drawing/2014/main" val="2596278651"/>
                  </a:ext>
                </a:extLst>
              </a:tr>
              <a:tr h="370840">
                <a:tc>
                  <a:txBody>
                    <a:bodyPr/>
                    <a:lstStyle/>
                    <a:p>
                      <a:r>
                        <a:rPr lang="en-US" dirty="0"/>
                        <a:t>Potholing, tar, striping, curb and gutter, mill and pave, new pavement, chip seal, etc.</a:t>
                      </a:r>
                    </a:p>
                  </a:txBody>
                  <a:tcPr/>
                </a:tc>
                <a:extLst>
                  <a:ext uri="{0D108BD9-81ED-4DB2-BD59-A6C34878D82A}">
                    <a16:rowId xmlns:a16="http://schemas.microsoft.com/office/drawing/2014/main" val="998318204"/>
                  </a:ext>
                </a:extLst>
              </a:tr>
              <a:tr h="370840">
                <a:tc>
                  <a:txBody>
                    <a:bodyPr/>
                    <a:lstStyle/>
                    <a:p>
                      <a:r>
                        <a:rPr lang="en-US" dirty="0"/>
                        <a:t>Project List</a:t>
                      </a:r>
                    </a:p>
                  </a:txBody>
                  <a:tcPr/>
                </a:tc>
                <a:extLst>
                  <a:ext uri="{0D108BD9-81ED-4DB2-BD59-A6C34878D82A}">
                    <a16:rowId xmlns:a16="http://schemas.microsoft.com/office/drawing/2014/main" val="480630664"/>
                  </a:ext>
                </a:extLst>
              </a:tr>
              <a:tr h="370840">
                <a:tc>
                  <a:txBody>
                    <a:bodyPr/>
                    <a:lstStyle/>
                    <a:p>
                      <a:r>
                        <a:rPr lang="en-US" dirty="0"/>
                        <a:t>Labor</a:t>
                      </a:r>
                    </a:p>
                  </a:txBody>
                  <a:tcPr/>
                </a:tc>
                <a:extLst>
                  <a:ext uri="{0D108BD9-81ED-4DB2-BD59-A6C34878D82A}">
                    <a16:rowId xmlns:a16="http://schemas.microsoft.com/office/drawing/2014/main" val="815067715"/>
                  </a:ext>
                </a:extLst>
              </a:tr>
              <a:tr h="370840">
                <a:tc>
                  <a:txBody>
                    <a:bodyPr/>
                    <a:lstStyle/>
                    <a:p>
                      <a:r>
                        <a:rPr lang="en-US" dirty="0"/>
                        <a:t>Budget (Capital and ORM)</a:t>
                      </a:r>
                    </a:p>
                  </a:txBody>
                  <a:tcPr/>
                </a:tc>
                <a:extLst>
                  <a:ext uri="{0D108BD9-81ED-4DB2-BD59-A6C34878D82A}">
                    <a16:rowId xmlns:a16="http://schemas.microsoft.com/office/drawing/2014/main" val="519023003"/>
                  </a:ext>
                </a:extLst>
              </a:tr>
              <a:tr h="370840">
                <a:tc>
                  <a:txBody>
                    <a:bodyPr/>
                    <a:lstStyle/>
                    <a:p>
                      <a:endParaRPr lang="en-US" dirty="0"/>
                    </a:p>
                  </a:txBody>
                  <a:tcPr/>
                </a:tc>
                <a:extLst>
                  <a:ext uri="{0D108BD9-81ED-4DB2-BD59-A6C34878D82A}">
                    <a16:rowId xmlns:a16="http://schemas.microsoft.com/office/drawing/2014/main" val="1697022303"/>
                  </a:ext>
                </a:extLst>
              </a:tr>
              <a:tr h="370840">
                <a:tc>
                  <a:txBody>
                    <a:bodyPr/>
                    <a:lstStyle/>
                    <a:p>
                      <a:endParaRPr lang="en-US" dirty="0"/>
                    </a:p>
                  </a:txBody>
                  <a:tcPr/>
                </a:tc>
                <a:extLst>
                  <a:ext uri="{0D108BD9-81ED-4DB2-BD59-A6C34878D82A}">
                    <a16:rowId xmlns:a16="http://schemas.microsoft.com/office/drawing/2014/main" val="1213931105"/>
                  </a:ext>
                </a:extLst>
              </a:tr>
            </a:tbl>
          </a:graphicData>
        </a:graphic>
      </p:graphicFrame>
    </p:spTree>
    <p:extLst>
      <p:ext uri="{BB962C8B-B14F-4D97-AF65-F5344CB8AC3E}">
        <p14:creationId xmlns:p14="http://schemas.microsoft.com/office/powerpoint/2010/main" val="388710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C36B93E-A3E5-474F-2207-9B89E05A50C8}"/>
              </a:ext>
            </a:extLst>
          </p:cNvPr>
          <p:cNvSpPr txBox="1"/>
          <p:nvPr/>
        </p:nvSpPr>
        <p:spPr>
          <a:xfrm>
            <a:off x="4550228" y="2648021"/>
            <a:ext cx="3091543" cy="1561957"/>
          </a:xfrm>
          <a:prstGeom prst="rect">
            <a:avLst/>
          </a:prstGeom>
          <a:noFill/>
        </p:spPr>
        <p:txBody>
          <a:bodyPr wrap="square" lIns="0" tIns="36000" rIns="216000" bIns="36000" rtlCol="0">
            <a:spAutoFit/>
          </a:bodyPr>
          <a:lstStyle/>
          <a:p>
            <a:pPr>
              <a:lnSpc>
                <a:spcPct val="130000"/>
              </a:lnSpc>
              <a:spcBef>
                <a:spcPts val="1000"/>
              </a:spcBef>
            </a:pPr>
            <a:r>
              <a:rPr lang="en-US" sz="3600" b="1" dirty="0">
                <a:solidFill>
                  <a:srgbClr val="00B0F0"/>
                </a:solidFill>
              </a:rPr>
              <a:t>THANK YOU</a:t>
            </a:r>
          </a:p>
          <a:p>
            <a:pPr>
              <a:lnSpc>
                <a:spcPct val="130000"/>
              </a:lnSpc>
              <a:spcBef>
                <a:spcPts val="1000"/>
              </a:spcBef>
            </a:pPr>
            <a:r>
              <a:rPr lang="en-US" sz="3600" b="1" dirty="0">
                <a:solidFill>
                  <a:srgbClr val="00B0F0"/>
                </a:solidFill>
              </a:rPr>
              <a:t>Questions??</a:t>
            </a:r>
          </a:p>
        </p:txBody>
      </p:sp>
    </p:spTree>
    <p:extLst>
      <p:ext uri="{BB962C8B-B14F-4D97-AF65-F5344CB8AC3E}">
        <p14:creationId xmlns:p14="http://schemas.microsoft.com/office/powerpoint/2010/main" val="114435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6FFE00-9890-B93D-5F0E-F9E38FC37BC1}"/>
              </a:ext>
            </a:extLst>
          </p:cNvPr>
          <p:cNvSpPr>
            <a:spLocks noGrp="1"/>
          </p:cNvSpPr>
          <p:nvPr>
            <p:ph type="title"/>
          </p:nvPr>
        </p:nvSpPr>
        <p:spPr>
          <a:xfrm>
            <a:off x="1024971" y="2605294"/>
            <a:ext cx="10146612" cy="1337441"/>
          </a:xfrm>
        </p:spPr>
        <p:txBody>
          <a:bodyPr/>
          <a:lstStyle/>
          <a:p>
            <a:r>
              <a:rPr lang="en-US" sz="5400" dirty="0">
                <a:solidFill>
                  <a:schemeClr val="bg2"/>
                </a:solidFill>
                <a:latin typeface="Century Gothic" panose="020B0502020202020204" pitchFamily="34" charset="0"/>
              </a:rPr>
              <a:t>Why is There a Need For This?</a:t>
            </a:r>
          </a:p>
        </p:txBody>
      </p:sp>
    </p:spTree>
    <p:extLst>
      <p:ext uri="{BB962C8B-B14F-4D97-AF65-F5344CB8AC3E}">
        <p14:creationId xmlns:p14="http://schemas.microsoft.com/office/powerpoint/2010/main" val="232952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803048-8F31-4592-A6DC-AEE62C9CECB9}"/>
              </a:ext>
            </a:extLst>
          </p:cNvPr>
          <p:cNvSpPr txBox="1"/>
          <p:nvPr/>
        </p:nvSpPr>
        <p:spPr>
          <a:xfrm>
            <a:off x="2102653" y="1390902"/>
            <a:ext cx="8775103" cy="1754326"/>
          </a:xfrm>
          <a:prstGeom prst="rect">
            <a:avLst/>
          </a:prstGeom>
          <a:noFill/>
        </p:spPr>
        <p:txBody>
          <a:bodyPr wrap="square">
            <a:spAutoFit/>
          </a:bodyPr>
          <a:lstStyle/>
          <a:p>
            <a:pPr algn="ctr"/>
            <a:r>
              <a:rPr lang="en-US" sz="5400" b="1" dirty="0">
                <a:solidFill>
                  <a:srgbClr val="000000"/>
                </a:solidFill>
                <a:latin typeface="Arial" panose="020B0604020202020204" pitchFamily="34" charset="0"/>
                <a:cs typeface="Arial" panose="020B0604020202020204" pitchFamily="34" charset="0"/>
              </a:rPr>
              <a:t>Rural Oregon has been in decline for </a:t>
            </a:r>
            <a:r>
              <a:rPr lang="en-US" sz="5400" b="1" dirty="0">
                <a:solidFill>
                  <a:srgbClr val="0070C0"/>
                </a:solidFill>
                <a:latin typeface="Arial" panose="020B0604020202020204" pitchFamily="34" charset="0"/>
                <a:cs typeface="Arial" panose="020B0604020202020204" pitchFamily="34" charset="0"/>
              </a:rPr>
              <a:t>decades</a:t>
            </a:r>
            <a:r>
              <a:rPr lang="en-US" sz="5400" b="1" dirty="0">
                <a:solidFill>
                  <a:srgbClr val="000000"/>
                </a:solidFill>
                <a:latin typeface="Arial" panose="020B0604020202020204" pitchFamily="34" charset="0"/>
                <a:cs typeface="Arial" panose="020B0604020202020204" pitchFamily="34" charset="0"/>
              </a:rPr>
              <a:t>.</a:t>
            </a:r>
            <a:endParaRPr lang="en-US" sz="5400" b="0" i="0" dirty="0">
              <a:solidFill>
                <a:srgbClr val="000000"/>
              </a:solidFill>
              <a:effectLst/>
              <a:latin typeface="Arial" panose="020B0604020202020204" pitchFamily="34" charset="0"/>
              <a:cs typeface="Arial" panose="020B0604020202020204" pitchFamily="34" charset="0"/>
            </a:endParaRPr>
          </a:p>
        </p:txBody>
      </p:sp>
      <p:pic>
        <p:nvPicPr>
          <p:cNvPr id="2050" name="Picture 2" descr="Oregon Business - Road to Recovery">
            <a:extLst>
              <a:ext uri="{FF2B5EF4-FFF2-40B4-BE49-F238E27FC236}">
                <a16:creationId xmlns:a16="http://schemas.microsoft.com/office/drawing/2014/main" id="{B5E795DB-AC40-476D-985E-02DF5EBB6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715" y="3839226"/>
            <a:ext cx="3413342" cy="25600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urt&amp;#39;s Motorcycle Adventures: Lakeview, Oregon">
            <a:extLst>
              <a:ext uri="{FF2B5EF4-FFF2-40B4-BE49-F238E27FC236}">
                <a16:creationId xmlns:a16="http://schemas.microsoft.com/office/drawing/2014/main" id="{2CE2D21A-5D18-453C-8590-1D86D9AB4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981" y="3839225"/>
            <a:ext cx="3413342" cy="256000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ASTERN OREGON ROADTRIPS: BAKER CITY TO JOHN DAY via OREGON HIGHWAY 7 and  U.S. HIGHWAY 26">
            <a:extLst>
              <a:ext uri="{FF2B5EF4-FFF2-40B4-BE49-F238E27FC236}">
                <a16:creationId xmlns:a16="http://schemas.microsoft.com/office/drawing/2014/main" id="{76E4D889-54CD-4912-8020-9B1B26B402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8412" y="3839226"/>
            <a:ext cx="3413344" cy="2560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11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D53701-808E-401F-927D-ADC1519C6D00}"/>
              </a:ext>
            </a:extLst>
          </p:cNvPr>
          <p:cNvSpPr>
            <a:spLocks noGrp="1"/>
          </p:cNvSpPr>
          <p:nvPr>
            <p:ph type="title"/>
          </p:nvPr>
        </p:nvSpPr>
        <p:spPr/>
        <p:txBody>
          <a:bodyPr/>
          <a:lstStyle/>
          <a:p>
            <a:r>
              <a:rPr lang="en-US" b="0" spc="0" dirty="0"/>
              <a:t>What is </a:t>
            </a:r>
            <a:r>
              <a:rPr lang="en-US" b="0" spc="0" dirty="0">
                <a:solidFill>
                  <a:schemeClr val="accent1"/>
                </a:solidFill>
              </a:rPr>
              <a:t>Challenging</a:t>
            </a:r>
            <a:endParaRPr lang="en-US" dirty="0">
              <a:solidFill>
                <a:schemeClr val="accent1"/>
              </a:solidFill>
            </a:endParaRPr>
          </a:p>
        </p:txBody>
      </p:sp>
      <p:sp>
        <p:nvSpPr>
          <p:cNvPr id="7" name="Freeform 5">
            <a:extLst>
              <a:ext uri="{FF2B5EF4-FFF2-40B4-BE49-F238E27FC236}">
                <a16:creationId xmlns:a16="http://schemas.microsoft.com/office/drawing/2014/main" id="{8FCC60BB-67E0-4ACC-8F59-C752CC46B672}"/>
              </a:ext>
            </a:extLst>
          </p:cNvPr>
          <p:cNvSpPr>
            <a:spLocks/>
          </p:cNvSpPr>
          <p:nvPr/>
        </p:nvSpPr>
        <p:spPr bwMode="auto">
          <a:xfrm>
            <a:off x="6208299" y="2421659"/>
            <a:ext cx="282575" cy="1262063"/>
          </a:xfrm>
          <a:custGeom>
            <a:avLst/>
            <a:gdLst>
              <a:gd name="T0" fmla="*/ 87 w 135"/>
              <a:gd name="T1" fmla="*/ 601 h 601"/>
              <a:gd name="T2" fmla="*/ 87 w 135"/>
              <a:gd name="T3" fmla="*/ 601 h 601"/>
              <a:gd name="T4" fmla="*/ 37 w 135"/>
              <a:gd name="T5" fmla="*/ 0 h 601"/>
              <a:gd name="T6" fmla="*/ 39 w 135"/>
              <a:gd name="T7" fmla="*/ 0 h 601"/>
              <a:gd name="T8" fmla="*/ 87 w 135"/>
              <a:gd name="T9" fmla="*/ 601 h 601"/>
            </a:gdLst>
            <a:ahLst/>
            <a:cxnLst>
              <a:cxn ang="0">
                <a:pos x="T0" y="T1"/>
              </a:cxn>
              <a:cxn ang="0">
                <a:pos x="T2" y="T3"/>
              </a:cxn>
              <a:cxn ang="0">
                <a:pos x="T4" y="T5"/>
              </a:cxn>
              <a:cxn ang="0">
                <a:pos x="T6" y="T7"/>
              </a:cxn>
              <a:cxn ang="0">
                <a:pos x="T8" y="T9"/>
              </a:cxn>
            </a:cxnLst>
            <a:rect l="0" t="0" r="r" b="b"/>
            <a:pathLst>
              <a:path w="135" h="601">
                <a:moveTo>
                  <a:pt x="87" y="601"/>
                </a:moveTo>
                <a:cubicBezTo>
                  <a:pt x="87" y="601"/>
                  <a:pt x="87" y="601"/>
                  <a:pt x="87" y="601"/>
                </a:cubicBezTo>
                <a:cubicBezTo>
                  <a:pt x="21" y="435"/>
                  <a:pt x="0" y="211"/>
                  <a:pt x="37" y="0"/>
                </a:cubicBezTo>
                <a:cubicBezTo>
                  <a:pt x="38" y="0"/>
                  <a:pt x="38" y="0"/>
                  <a:pt x="39" y="0"/>
                </a:cubicBezTo>
                <a:cubicBezTo>
                  <a:pt x="108" y="136"/>
                  <a:pt x="135" y="378"/>
                  <a:pt x="87" y="601"/>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8737960C-67F2-4387-9942-B214B7A57FA1}"/>
              </a:ext>
            </a:extLst>
          </p:cNvPr>
          <p:cNvSpPr>
            <a:spLocks/>
          </p:cNvSpPr>
          <p:nvPr/>
        </p:nvSpPr>
        <p:spPr bwMode="auto">
          <a:xfrm>
            <a:off x="4819237" y="3810722"/>
            <a:ext cx="1260475" cy="280988"/>
          </a:xfrm>
          <a:custGeom>
            <a:avLst/>
            <a:gdLst>
              <a:gd name="T0" fmla="*/ 601 w 601"/>
              <a:gd name="T1" fmla="*/ 87 h 134"/>
              <a:gd name="T2" fmla="*/ 600 w 601"/>
              <a:gd name="T3" fmla="*/ 90 h 134"/>
              <a:gd name="T4" fmla="*/ 0 w 601"/>
              <a:gd name="T5" fmla="*/ 38 h 134"/>
              <a:gd name="T6" fmla="*/ 0 w 601"/>
              <a:gd name="T7" fmla="*/ 37 h 134"/>
              <a:gd name="T8" fmla="*/ 601 w 601"/>
              <a:gd name="T9" fmla="*/ 87 h 134"/>
            </a:gdLst>
            <a:ahLst/>
            <a:cxnLst>
              <a:cxn ang="0">
                <a:pos x="T0" y="T1"/>
              </a:cxn>
              <a:cxn ang="0">
                <a:pos x="T2" y="T3"/>
              </a:cxn>
              <a:cxn ang="0">
                <a:pos x="T4" y="T5"/>
              </a:cxn>
              <a:cxn ang="0">
                <a:pos x="T6" y="T7"/>
              </a:cxn>
              <a:cxn ang="0">
                <a:pos x="T8" y="T9"/>
              </a:cxn>
            </a:cxnLst>
            <a:rect l="0" t="0" r="r" b="b"/>
            <a:pathLst>
              <a:path w="601" h="134">
                <a:moveTo>
                  <a:pt x="601" y="87"/>
                </a:moveTo>
                <a:cubicBezTo>
                  <a:pt x="601" y="88"/>
                  <a:pt x="601" y="89"/>
                  <a:pt x="600" y="90"/>
                </a:cubicBezTo>
                <a:cubicBezTo>
                  <a:pt x="384" y="134"/>
                  <a:pt x="146" y="105"/>
                  <a:pt x="0" y="38"/>
                </a:cubicBezTo>
                <a:cubicBezTo>
                  <a:pt x="0" y="38"/>
                  <a:pt x="0" y="38"/>
                  <a:pt x="0" y="37"/>
                </a:cubicBezTo>
                <a:cubicBezTo>
                  <a:pt x="211" y="0"/>
                  <a:pt x="435" y="22"/>
                  <a:pt x="601" y="87"/>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CE28C45B-6CAF-4D13-86CC-71CF39F809DE}"/>
              </a:ext>
            </a:extLst>
          </p:cNvPr>
          <p:cNvSpPr>
            <a:spLocks/>
          </p:cNvSpPr>
          <p:nvPr/>
        </p:nvSpPr>
        <p:spPr bwMode="auto">
          <a:xfrm>
            <a:off x="4816062" y="4072659"/>
            <a:ext cx="1263650" cy="284163"/>
          </a:xfrm>
          <a:custGeom>
            <a:avLst/>
            <a:gdLst>
              <a:gd name="T0" fmla="*/ 602 w 602"/>
              <a:gd name="T1" fmla="*/ 48 h 135"/>
              <a:gd name="T2" fmla="*/ 1 w 602"/>
              <a:gd name="T3" fmla="*/ 97 h 135"/>
              <a:gd name="T4" fmla="*/ 1 w 602"/>
              <a:gd name="T5" fmla="*/ 97 h 135"/>
              <a:gd name="T6" fmla="*/ 1 w 602"/>
              <a:gd name="T7" fmla="*/ 97 h 135"/>
              <a:gd name="T8" fmla="*/ 0 w 602"/>
              <a:gd name="T9" fmla="*/ 96 h 135"/>
              <a:gd name="T10" fmla="*/ 602 w 602"/>
              <a:gd name="T11" fmla="*/ 48 h 135"/>
              <a:gd name="T12" fmla="*/ 602 w 602"/>
              <a:gd name="T13" fmla="*/ 48 h 135"/>
            </a:gdLst>
            <a:ahLst/>
            <a:cxnLst>
              <a:cxn ang="0">
                <a:pos x="T0" y="T1"/>
              </a:cxn>
              <a:cxn ang="0">
                <a:pos x="T2" y="T3"/>
              </a:cxn>
              <a:cxn ang="0">
                <a:pos x="T4" y="T5"/>
              </a:cxn>
              <a:cxn ang="0">
                <a:pos x="T6" y="T7"/>
              </a:cxn>
              <a:cxn ang="0">
                <a:pos x="T8" y="T9"/>
              </a:cxn>
              <a:cxn ang="0">
                <a:pos x="T10" y="T11"/>
              </a:cxn>
              <a:cxn ang="0">
                <a:pos x="T12" y="T13"/>
              </a:cxn>
            </a:cxnLst>
            <a:rect l="0" t="0" r="r" b="b"/>
            <a:pathLst>
              <a:path w="602" h="135">
                <a:moveTo>
                  <a:pt x="602" y="48"/>
                </a:moveTo>
                <a:cubicBezTo>
                  <a:pt x="436" y="113"/>
                  <a:pt x="212" y="135"/>
                  <a:pt x="1" y="97"/>
                </a:cubicBezTo>
                <a:cubicBezTo>
                  <a:pt x="1" y="97"/>
                  <a:pt x="1" y="97"/>
                  <a:pt x="1" y="97"/>
                </a:cubicBezTo>
                <a:cubicBezTo>
                  <a:pt x="1" y="97"/>
                  <a:pt x="1" y="97"/>
                  <a:pt x="1" y="97"/>
                </a:cubicBezTo>
                <a:cubicBezTo>
                  <a:pt x="0" y="97"/>
                  <a:pt x="0" y="96"/>
                  <a:pt x="0" y="96"/>
                </a:cubicBezTo>
                <a:cubicBezTo>
                  <a:pt x="137" y="27"/>
                  <a:pt x="379" y="0"/>
                  <a:pt x="602" y="48"/>
                </a:cubicBezTo>
                <a:cubicBezTo>
                  <a:pt x="602" y="48"/>
                  <a:pt x="602" y="48"/>
                  <a:pt x="602" y="48"/>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3EA9F718-A423-4036-BA55-6478AAEC17C3}"/>
              </a:ext>
            </a:extLst>
          </p:cNvPr>
          <p:cNvSpPr>
            <a:spLocks/>
          </p:cNvSpPr>
          <p:nvPr/>
        </p:nvSpPr>
        <p:spPr bwMode="auto">
          <a:xfrm>
            <a:off x="6208299" y="4485409"/>
            <a:ext cx="279400" cy="1260475"/>
          </a:xfrm>
          <a:custGeom>
            <a:avLst/>
            <a:gdLst>
              <a:gd name="T0" fmla="*/ 37 w 133"/>
              <a:gd name="T1" fmla="*/ 601 h 601"/>
              <a:gd name="T2" fmla="*/ 37 w 133"/>
              <a:gd name="T3" fmla="*/ 601 h 601"/>
              <a:gd name="T4" fmla="*/ 87 w 133"/>
              <a:gd name="T5" fmla="*/ 0 h 601"/>
              <a:gd name="T6" fmla="*/ 89 w 133"/>
              <a:gd name="T7" fmla="*/ 0 h 601"/>
              <a:gd name="T8" fmla="*/ 37 w 133"/>
              <a:gd name="T9" fmla="*/ 601 h 601"/>
            </a:gdLst>
            <a:ahLst/>
            <a:cxnLst>
              <a:cxn ang="0">
                <a:pos x="T0" y="T1"/>
              </a:cxn>
              <a:cxn ang="0">
                <a:pos x="T2" y="T3"/>
              </a:cxn>
              <a:cxn ang="0">
                <a:pos x="T4" y="T5"/>
              </a:cxn>
              <a:cxn ang="0">
                <a:pos x="T6" y="T7"/>
              </a:cxn>
              <a:cxn ang="0">
                <a:pos x="T8" y="T9"/>
              </a:cxn>
            </a:cxnLst>
            <a:rect l="0" t="0" r="r" b="b"/>
            <a:pathLst>
              <a:path w="133" h="601">
                <a:moveTo>
                  <a:pt x="37" y="601"/>
                </a:moveTo>
                <a:cubicBezTo>
                  <a:pt x="37" y="601"/>
                  <a:pt x="37" y="601"/>
                  <a:pt x="37" y="601"/>
                </a:cubicBezTo>
                <a:cubicBezTo>
                  <a:pt x="0" y="390"/>
                  <a:pt x="21" y="166"/>
                  <a:pt x="87" y="0"/>
                </a:cubicBezTo>
                <a:cubicBezTo>
                  <a:pt x="88" y="0"/>
                  <a:pt x="89" y="0"/>
                  <a:pt x="89" y="0"/>
                </a:cubicBezTo>
                <a:cubicBezTo>
                  <a:pt x="133" y="217"/>
                  <a:pt x="104" y="454"/>
                  <a:pt x="37" y="601"/>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CC694CAE-C599-4EDF-953E-6274AD5B7AFB}"/>
              </a:ext>
            </a:extLst>
          </p:cNvPr>
          <p:cNvSpPr>
            <a:spLocks/>
          </p:cNvSpPr>
          <p:nvPr/>
        </p:nvSpPr>
        <p:spPr bwMode="auto">
          <a:xfrm>
            <a:off x="6470237" y="4485409"/>
            <a:ext cx="284163" cy="1260475"/>
          </a:xfrm>
          <a:custGeom>
            <a:avLst/>
            <a:gdLst>
              <a:gd name="T0" fmla="*/ 97 w 135"/>
              <a:gd name="T1" fmla="*/ 601 h 601"/>
              <a:gd name="T2" fmla="*/ 97 w 135"/>
              <a:gd name="T3" fmla="*/ 601 h 601"/>
              <a:gd name="T4" fmla="*/ 96 w 135"/>
              <a:gd name="T5" fmla="*/ 601 h 601"/>
              <a:gd name="T6" fmla="*/ 47 w 135"/>
              <a:gd name="T7" fmla="*/ 0 h 601"/>
              <a:gd name="T8" fmla="*/ 48 w 135"/>
              <a:gd name="T9" fmla="*/ 0 h 601"/>
              <a:gd name="T10" fmla="*/ 97 w 135"/>
              <a:gd name="T11" fmla="*/ 601 h 601"/>
            </a:gdLst>
            <a:ahLst/>
            <a:cxnLst>
              <a:cxn ang="0">
                <a:pos x="T0" y="T1"/>
              </a:cxn>
              <a:cxn ang="0">
                <a:pos x="T2" y="T3"/>
              </a:cxn>
              <a:cxn ang="0">
                <a:pos x="T4" y="T5"/>
              </a:cxn>
              <a:cxn ang="0">
                <a:pos x="T6" y="T7"/>
              </a:cxn>
              <a:cxn ang="0">
                <a:pos x="T8" y="T9"/>
              </a:cxn>
              <a:cxn ang="0">
                <a:pos x="T10" y="T11"/>
              </a:cxn>
            </a:cxnLst>
            <a:rect l="0" t="0" r="r" b="b"/>
            <a:pathLst>
              <a:path w="135" h="601">
                <a:moveTo>
                  <a:pt x="97" y="601"/>
                </a:moveTo>
                <a:cubicBezTo>
                  <a:pt x="97" y="601"/>
                  <a:pt x="97" y="601"/>
                  <a:pt x="97" y="601"/>
                </a:cubicBezTo>
                <a:cubicBezTo>
                  <a:pt x="97" y="601"/>
                  <a:pt x="96" y="601"/>
                  <a:pt x="96" y="601"/>
                </a:cubicBezTo>
                <a:cubicBezTo>
                  <a:pt x="27" y="465"/>
                  <a:pt x="0" y="223"/>
                  <a:pt x="47" y="0"/>
                </a:cubicBezTo>
                <a:cubicBezTo>
                  <a:pt x="47" y="0"/>
                  <a:pt x="48" y="0"/>
                  <a:pt x="48" y="0"/>
                </a:cubicBezTo>
                <a:cubicBezTo>
                  <a:pt x="113" y="166"/>
                  <a:pt x="135" y="390"/>
                  <a:pt x="97" y="601"/>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8319A8C2-5D72-4094-83C1-64EBF65DF138}"/>
              </a:ext>
            </a:extLst>
          </p:cNvPr>
          <p:cNvSpPr>
            <a:spLocks/>
          </p:cNvSpPr>
          <p:nvPr/>
        </p:nvSpPr>
        <p:spPr bwMode="auto">
          <a:xfrm>
            <a:off x="6881399" y="4075834"/>
            <a:ext cx="1262063" cy="280988"/>
          </a:xfrm>
          <a:custGeom>
            <a:avLst/>
            <a:gdLst>
              <a:gd name="T0" fmla="*/ 601 w 601"/>
              <a:gd name="T1" fmla="*/ 96 h 134"/>
              <a:gd name="T2" fmla="*/ 601 w 601"/>
              <a:gd name="T3" fmla="*/ 97 h 134"/>
              <a:gd name="T4" fmla="*/ 0 w 601"/>
              <a:gd name="T5" fmla="*/ 47 h 134"/>
              <a:gd name="T6" fmla="*/ 0 w 601"/>
              <a:gd name="T7" fmla="*/ 44 h 134"/>
              <a:gd name="T8" fmla="*/ 601 w 601"/>
              <a:gd name="T9" fmla="*/ 96 h 134"/>
            </a:gdLst>
            <a:ahLst/>
            <a:cxnLst>
              <a:cxn ang="0">
                <a:pos x="T0" y="T1"/>
              </a:cxn>
              <a:cxn ang="0">
                <a:pos x="T2" y="T3"/>
              </a:cxn>
              <a:cxn ang="0">
                <a:pos x="T4" y="T5"/>
              </a:cxn>
              <a:cxn ang="0">
                <a:pos x="T6" y="T7"/>
              </a:cxn>
              <a:cxn ang="0">
                <a:pos x="T8" y="T9"/>
              </a:cxn>
            </a:cxnLst>
            <a:rect l="0" t="0" r="r" b="b"/>
            <a:pathLst>
              <a:path w="601" h="134">
                <a:moveTo>
                  <a:pt x="601" y="96"/>
                </a:moveTo>
                <a:cubicBezTo>
                  <a:pt x="601" y="96"/>
                  <a:pt x="601" y="96"/>
                  <a:pt x="601" y="97"/>
                </a:cubicBezTo>
                <a:cubicBezTo>
                  <a:pt x="390" y="134"/>
                  <a:pt x="166" y="112"/>
                  <a:pt x="0" y="47"/>
                </a:cubicBezTo>
                <a:cubicBezTo>
                  <a:pt x="0" y="46"/>
                  <a:pt x="0" y="45"/>
                  <a:pt x="0" y="44"/>
                </a:cubicBezTo>
                <a:cubicBezTo>
                  <a:pt x="216" y="0"/>
                  <a:pt x="454" y="29"/>
                  <a:pt x="601" y="96"/>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50D54E3F-D408-4498-A659-32D0417BB0C4}"/>
              </a:ext>
            </a:extLst>
          </p:cNvPr>
          <p:cNvSpPr>
            <a:spLocks/>
          </p:cNvSpPr>
          <p:nvPr/>
        </p:nvSpPr>
        <p:spPr bwMode="auto">
          <a:xfrm>
            <a:off x="6879812" y="3810722"/>
            <a:ext cx="1263650" cy="284163"/>
          </a:xfrm>
          <a:custGeom>
            <a:avLst/>
            <a:gdLst>
              <a:gd name="T0" fmla="*/ 602 w 602"/>
              <a:gd name="T1" fmla="*/ 39 h 135"/>
              <a:gd name="T2" fmla="*/ 1 w 602"/>
              <a:gd name="T3" fmla="*/ 87 h 135"/>
              <a:gd name="T4" fmla="*/ 0 w 602"/>
              <a:gd name="T5" fmla="*/ 87 h 135"/>
              <a:gd name="T6" fmla="*/ 602 w 602"/>
              <a:gd name="T7" fmla="*/ 38 h 135"/>
              <a:gd name="T8" fmla="*/ 602 w 602"/>
              <a:gd name="T9" fmla="*/ 39 h 135"/>
            </a:gdLst>
            <a:ahLst/>
            <a:cxnLst>
              <a:cxn ang="0">
                <a:pos x="T0" y="T1"/>
              </a:cxn>
              <a:cxn ang="0">
                <a:pos x="T2" y="T3"/>
              </a:cxn>
              <a:cxn ang="0">
                <a:pos x="T4" y="T5"/>
              </a:cxn>
              <a:cxn ang="0">
                <a:pos x="T6" y="T7"/>
              </a:cxn>
              <a:cxn ang="0">
                <a:pos x="T8" y="T9"/>
              </a:cxn>
            </a:cxnLst>
            <a:rect l="0" t="0" r="r" b="b"/>
            <a:pathLst>
              <a:path w="602" h="135">
                <a:moveTo>
                  <a:pt x="602" y="39"/>
                </a:moveTo>
                <a:cubicBezTo>
                  <a:pt x="465" y="108"/>
                  <a:pt x="223" y="135"/>
                  <a:pt x="1" y="87"/>
                </a:cubicBezTo>
                <a:cubicBezTo>
                  <a:pt x="1" y="87"/>
                  <a:pt x="0" y="87"/>
                  <a:pt x="0" y="87"/>
                </a:cubicBezTo>
                <a:cubicBezTo>
                  <a:pt x="167" y="22"/>
                  <a:pt x="391" y="0"/>
                  <a:pt x="602" y="38"/>
                </a:cubicBezTo>
                <a:cubicBezTo>
                  <a:pt x="602" y="38"/>
                  <a:pt x="602" y="39"/>
                  <a:pt x="602" y="39"/>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981D6ECE-7557-4023-88C1-80F4E578358C}"/>
              </a:ext>
            </a:extLst>
          </p:cNvPr>
          <p:cNvSpPr>
            <a:spLocks/>
          </p:cNvSpPr>
          <p:nvPr/>
        </p:nvSpPr>
        <p:spPr bwMode="auto">
          <a:xfrm>
            <a:off x="6471824" y="2421659"/>
            <a:ext cx="282575" cy="1262063"/>
          </a:xfrm>
          <a:custGeom>
            <a:avLst/>
            <a:gdLst>
              <a:gd name="T0" fmla="*/ 46 w 134"/>
              <a:gd name="T1" fmla="*/ 601 h 601"/>
              <a:gd name="T2" fmla="*/ 44 w 134"/>
              <a:gd name="T3" fmla="*/ 601 h 601"/>
              <a:gd name="T4" fmla="*/ 96 w 134"/>
              <a:gd name="T5" fmla="*/ 0 h 601"/>
              <a:gd name="T6" fmla="*/ 96 w 134"/>
              <a:gd name="T7" fmla="*/ 0 h 601"/>
              <a:gd name="T8" fmla="*/ 46 w 134"/>
              <a:gd name="T9" fmla="*/ 601 h 601"/>
            </a:gdLst>
            <a:ahLst/>
            <a:cxnLst>
              <a:cxn ang="0">
                <a:pos x="T0" y="T1"/>
              </a:cxn>
              <a:cxn ang="0">
                <a:pos x="T2" y="T3"/>
              </a:cxn>
              <a:cxn ang="0">
                <a:pos x="T4" y="T5"/>
              </a:cxn>
              <a:cxn ang="0">
                <a:pos x="T6" y="T7"/>
              </a:cxn>
              <a:cxn ang="0">
                <a:pos x="T8" y="T9"/>
              </a:cxn>
            </a:cxnLst>
            <a:rect l="0" t="0" r="r" b="b"/>
            <a:pathLst>
              <a:path w="134" h="601">
                <a:moveTo>
                  <a:pt x="46" y="601"/>
                </a:moveTo>
                <a:cubicBezTo>
                  <a:pt x="46" y="601"/>
                  <a:pt x="45" y="601"/>
                  <a:pt x="44" y="601"/>
                </a:cubicBezTo>
                <a:cubicBezTo>
                  <a:pt x="0" y="384"/>
                  <a:pt x="29" y="147"/>
                  <a:pt x="96" y="0"/>
                </a:cubicBezTo>
                <a:cubicBezTo>
                  <a:pt x="96" y="0"/>
                  <a:pt x="96" y="0"/>
                  <a:pt x="96" y="0"/>
                </a:cubicBezTo>
                <a:cubicBezTo>
                  <a:pt x="134" y="211"/>
                  <a:pt x="112" y="435"/>
                  <a:pt x="46" y="601"/>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Oval 13">
            <a:extLst>
              <a:ext uri="{FF2B5EF4-FFF2-40B4-BE49-F238E27FC236}">
                <a16:creationId xmlns:a16="http://schemas.microsoft.com/office/drawing/2014/main" id="{56BC1522-5F29-41D8-9B77-AB054383DB23}"/>
              </a:ext>
            </a:extLst>
          </p:cNvPr>
          <p:cNvSpPr>
            <a:spLocks noChangeArrowheads="1"/>
          </p:cNvSpPr>
          <p:nvPr/>
        </p:nvSpPr>
        <p:spPr bwMode="auto">
          <a:xfrm>
            <a:off x="4974812" y="2578822"/>
            <a:ext cx="3011488" cy="3009900"/>
          </a:xfrm>
          <a:prstGeom prst="ellipse">
            <a:avLst/>
          </a:prstGeom>
          <a:solidFill>
            <a:srgbClr val="FFFFFF"/>
          </a:solidFill>
          <a:ln>
            <a:noFill/>
          </a:ln>
          <a:effectLst>
            <a:outerShdw blurRad="38100" dist="12700" dir="5400000" algn="ctr" rotWithShape="0">
              <a:srgbClr val="000000">
                <a:alpha val="15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17" name="Freeform 14">
            <a:extLst>
              <a:ext uri="{FF2B5EF4-FFF2-40B4-BE49-F238E27FC236}">
                <a16:creationId xmlns:a16="http://schemas.microsoft.com/office/drawing/2014/main" id="{435E3220-2421-4155-B5A3-987FC228B67C}"/>
              </a:ext>
            </a:extLst>
          </p:cNvPr>
          <p:cNvSpPr>
            <a:spLocks/>
          </p:cNvSpPr>
          <p:nvPr/>
        </p:nvSpPr>
        <p:spPr bwMode="auto">
          <a:xfrm>
            <a:off x="4819237" y="2421659"/>
            <a:ext cx="1571625" cy="1571625"/>
          </a:xfrm>
          <a:custGeom>
            <a:avLst/>
            <a:gdLst>
              <a:gd name="T0" fmla="*/ 749 w 749"/>
              <a:gd name="T1" fmla="*/ 601 h 749"/>
              <a:gd name="T2" fmla="*/ 601 w 749"/>
              <a:gd name="T3" fmla="*/ 749 h 749"/>
              <a:gd name="T4" fmla="*/ 553 w 749"/>
              <a:gd name="T5" fmla="*/ 732 h 749"/>
              <a:gd name="T6" fmla="*/ 0 w 749"/>
              <a:gd name="T7" fmla="*/ 699 h 749"/>
              <a:gd name="T8" fmla="*/ 699 w 749"/>
              <a:gd name="T9" fmla="*/ 0 h 749"/>
              <a:gd name="T10" fmla="*/ 732 w 749"/>
              <a:gd name="T11" fmla="*/ 553 h 749"/>
              <a:gd name="T12" fmla="*/ 749 w 749"/>
              <a:gd name="T13" fmla="*/ 601 h 749"/>
            </a:gdLst>
            <a:ahLst/>
            <a:cxnLst>
              <a:cxn ang="0">
                <a:pos x="T0" y="T1"/>
              </a:cxn>
              <a:cxn ang="0">
                <a:pos x="T2" y="T3"/>
              </a:cxn>
              <a:cxn ang="0">
                <a:pos x="T4" y="T5"/>
              </a:cxn>
              <a:cxn ang="0">
                <a:pos x="T6" y="T7"/>
              </a:cxn>
              <a:cxn ang="0">
                <a:pos x="T8" y="T9"/>
              </a:cxn>
              <a:cxn ang="0">
                <a:pos x="T10" y="T11"/>
              </a:cxn>
              <a:cxn ang="0">
                <a:pos x="T12" y="T13"/>
              </a:cxn>
            </a:cxnLst>
            <a:rect l="0" t="0" r="r" b="b"/>
            <a:pathLst>
              <a:path w="749" h="749">
                <a:moveTo>
                  <a:pt x="749" y="601"/>
                </a:moveTo>
                <a:cubicBezTo>
                  <a:pt x="675" y="618"/>
                  <a:pt x="617" y="676"/>
                  <a:pt x="601" y="749"/>
                </a:cubicBezTo>
                <a:cubicBezTo>
                  <a:pt x="585" y="743"/>
                  <a:pt x="569" y="737"/>
                  <a:pt x="553" y="732"/>
                </a:cubicBezTo>
                <a:cubicBezTo>
                  <a:pt x="393" y="680"/>
                  <a:pt x="191" y="666"/>
                  <a:pt x="0" y="699"/>
                </a:cubicBezTo>
                <a:cubicBezTo>
                  <a:pt x="42" y="333"/>
                  <a:pt x="333" y="42"/>
                  <a:pt x="699" y="0"/>
                </a:cubicBezTo>
                <a:cubicBezTo>
                  <a:pt x="665" y="191"/>
                  <a:pt x="680" y="393"/>
                  <a:pt x="732" y="553"/>
                </a:cubicBezTo>
                <a:cubicBezTo>
                  <a:pt x="737" y="570"/>
                  <a:pt x="743" y="586"/>
                  <a:pt x="749" y="601"/>
                </a:cubicBezTo>
                <a:close/>
              </a:path>
            </a:pathLst>
          </a:custGeom>
          <a:solidFill>
            <a:schemeClr val="accent4"/>
          </a:solidFill>
          <a:ln>
            <a:noFill/>
          </a:ln>
          <a:effectLst>
            <a:outerShdw blurRad="38100" dist="12700" dir="5400000" algn="ctr" rotWithShape="0">
              <a:srgbClr val="000000">
                <a:alpha val="15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8" name="Freeform 15">
            <a:extLst>
              <a:ext uri="{FF2B5EF4-FFF2-40B4-BE49-F238E27FC236}">
                <a16:creationId xmlns:a16="http://schemas.microsoft.com/office/drawing/2014/main" id="{8FDE0210-F2C0-4181-BE47-DD91A7B7BBF9}"/>
              </a:ext>
            </a:extLst>
          </p:cNvPr>
          <p:cNvSpPr>
            <a:spLocks/>
          </p:cNvSpPr>
          <p:nvPr/>
        </p:nvSpPr>
        <p:spPr bwMode="auto">
          <a:xfrm>
            <a:off x="4819237" y="4174259"/>
            <a:ext cx="1571625" cy="1571625"/>
          </a:xfrm>
          <a:custGeom>
            <a:avLst/>
            <a:gdLst>
              <a:gd name="T0" fmla="*/ 732 w 749"/>
              <a:gd name="T1" fmla="*/ 196 h 749"/>
              <a:gd name="T2" fmla="*/ 699 w 749"/>
              <a:gd name="T3" fmla="*/ 749 h 749"/>
              <a:gd name="T4" fmla="*/ 0 w 749"/>
              <a:gd name="T5" fmla="*/ 49 h 749"/>
              <a:gd name="T6" fmla="*/ 553 w 749"/>
              <a:gd name="T7" fmla="*/ 17 h 749"/>
              <a:gd name="T8" fmla="*/ 601 w 749"/>
              <a:gd name="T9" fmla="*/ 0 h 749"/>
              <a:gd name="T10" fmla="*/ 749 w 749"/>
              <a:gd name="T11" fmla="*/ 148 h 749"/>
              <a:gd name="T12" fmla="*/ 732 w 749"/>
              <a:gd name="T13" fmla="*/ 196 h 749"/>
            </a:gdLst>
            <a:ahLst/>
            <a:cxnLst>
              <a:cxn ang="0">
                <a:pos x="T0" y="T1"/>
              </a:cxn>
              <a:cxn ang="0">
                <a:pos x="T2" y="T3"/>
              </a:cxn>
              <a:cxn ang="0">
                <a:pos x="T4" y="T5"/>
              </a:cxn>
              <a:cxn ang="0">
                <a:pos x="T6" y="T7"/>
              </a:cxn>
              <a:cxn ang="0">
                <a:pos x="T8" y="T9"/>
              </a:cxn>
              <a:cxn ang="0">
                <a:pos x="T10" y="T11"/>
              </a:cxn>
              <a:cxn ang="0">
                <a:pos x="T12" y="T13"/>
              </a:cxn>
            </a:cxnLst>
            <a:rect l="0" t="0" r="r" b="b"/>
            <a:pathLst>
              <a:path w="749" h="749">
                <a:moveTo>
                  <a:pt x="732" y="196"/>
                </a:moveTo>
                <a:cubicBezTo>
                  <a:pt x="680" y="356"/>
                  <a:pt x="665" y="558"/>
                  <a:pt x="699" y="749"/>
                </a:cubicBezTo>
                <a:cubicBezTo>
                  <a:pt x="333" y="707"/>
                  <a:pt x="42" y="416"/>
                  <a:pt x="0" y="49"/>
                </a:cubicBezTo>
                <a:cubicBezTo>
                  <a:pt x="191" y="84"/>
                  <a:pt x="393" y="69"/>
                  <a:pt x="553" y="17"/>
                </a:cubicBezTo>
                <a:cubicBezTo>
                  <a:pt x="569" y="12"/>
                  <a:pt x="585" y="6"/>
                  <a:pt x="601" y="0"/>
                </a:cubicBezTo>
                <a:cubicBezTo>
                  <a:pt x="617" y="74"/>
                  <a:pt x="675" y="132"/>
                  <a:pt x="749" y="148"/>
                </a:cubicBezTo>
                <a:cubicBezTo>
                  <a:pt x="743" y="163"/>
                  <a:pt x="737" y="179"/>
                  <a:pt x="732" y="196"/>
                </a:cubicBezTo>
                <a:close/>
              </a:path>
            </a:pathLst>
          </a:custGeom>
          <a:solidFill>
            <a:schemeClr val="accent3"/>
          </a:solidFill>
          <a:ln>
            <a:noFill/>
          </a:ln>
          <a:effectLst>
            <a:outerShdw blurRad="38100" dist="12700" dir="5400000" algn="ctr" rotWithShape="0">
              <a:srgbClr val="000000">
                <a:alpha val="15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9" name="Freeform 16">
            <a:extLst>
              <a:ext uri="{FF2B5EF4-FFF2-40B4-BE49-F238E27FC236}">
                <a16:creationId xmlns:a16="http://schemas.microsoft.com/office/drawing/2014/main" id="{64C4818D-6D71-4AD6-9477-B2713508389A}"/>
              </a:ext>
            </a:extLst>
          </p:cNvPr>
          <p:cNvSpPr>
            <a:spLocks/>
          </p:cNvSpPr>
          <p:nvPr/>
        </p:nvSpPr>
        <p:spPr bwMode="auto">
          <a:xfrm>
            <a:off x="6571837" y="4174259"/>
            <a:ext cx="1571625" cy="1571625"/>
          </a:xfrm>
          <a:custGeom>
            <a:avLst/>
            <a:gdLst>
              <a:gd name="T0" fmla="*/ 749 w 749"/>
              <a:gd name="T1" fmla="*/ 50 h 749"/>
              <a:gd name="T2" fmla="*/ 49 w 749"/>
              <a:gd name="T3" fmla="*/ 749 h 749"/>
              <a:gd name="T4" fmla="*/ 17 w 749"/>
              <a:gd name="T5" fmla="*/ 196 h 749"/>
              <a:gd name="T6" fmla="*/ 0 w 749"/>
              <a:gd name="T7" fmla="*/ 148 h 749"/>
              <a:gd name="T8" fmla="*/ 148 w 749"/>
              <a:gd name="T9" fmla="*/ 0 h 749"/>
              <a:gd name="T10" fmla="*/ 196 w 749"/>
              <a:gd name="T11" fmla="*/ 17 h 749"/>
              <a:gd name="T12" fmla="*/ 749 w 749"/>
              <a:gd name="T13" fmla="*/ 50 h 749"/>
            </a:gdLst>
            <a:ahLst/>
            <a:cxnLst>
              <a:cxn ang="0">
                <a:pos x="T0" y="T1"/>
              </a:cxn>
              <a:cxn ang="0">
                <a:pos x="T2" y="T3"/>
              </a:cxn>
              <a:cxn ang="0">
                <a:pos x="T4" y="T5"/>
              </a:cxn>
              <a:cxn ang="0">
                <a:pos x="T6" y="T7"/>
              </a:cxn>
              <a:cxn ang="0">
                <a:pos x="T8" y="T9"/>
              </a:cxn>
              <a:cxn ang="0">
                <a:pos x="T10" y="T11"/>
              </a:cxn>
              <a:cxn ang="0">
                <a:pos x="T12" y="T13"/>
              </a:cxn>
            </a:cxnLst>
            <a:rect l="0" t="0" r="r" b="b"/>
            <a:pathLst>
              <a:path w="749" h="749">
                <a:moveTo>
                  <a:pt x="749" y="50"/>
                </a:moveTo>
                <a:cubicBezTo>
                  <a:pt x="706" y="416"/>
                  <a:pt x="416" y="707"/>
                  <a:pt x="49" y="749"/>
                </a:cubicBezTo>
                <a:cubicBezTo>
                  <a:pt x="83" y="558"/>
                  <a:pt x="69" y="356"/>
                  <a:pt x="17" y="196"/>
                </a:cubicBezTo>
                <a:cubicBezTo>
                  <a:pt x="12" y="179"/>
                  <a:pt x="6" y="163"/>
                  <a:pt x="0" y="148"/>
                </a:cubicBezTo>
                <a:cubicBezTo>
                  <a:pt x="73" y="131"/>
                  <a:pt x="131" y="73"/>
                  <a:pt x="148" y="0"/>
                </a:cubicBezTo>
                <a:cubicBezTo>
                  <a:pt x="163" y="6"/>
                  <a:pt x="179" y="12"/>
                  <a:pt x="196" y="17"/>
                </a:cubicBezTo>
                <a:cubicBezTo>
                  <a:pt x="355" y="69"/>
                  <a:pt x="557" y="84"/>
                  <a:pt x="749" y="50"/>
                </a:cubicBezTo>
                <a:close/>
              </a:path>
            </a:pathLst>
          </a:custGeom>
          <a:solidFill>
            <a:schemeClr val="accent2"/>
          </a:solidFill>
          <a:ln>
            <a:noFill/>
          </a:ln>
          <a:effectLst>
            <a:outerShdw blurRad="38100" dist="12700" dir="5400000" algn="ctr" rotWithShape="0">
              <a:srgbClr val="000000">
                <a:alpha val="15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20" name="Freeform 17">
            <a:extLst>
              <a:ext uri="{FF2B5EF4-FFF2-40B4-BE49-F238E27FC236}">
                <a16:creationId xmlns:a16="http://schemas.microsoft.com/office/drawing/2014/main" id="{2C6B8AA4-3590-49AD-A72B-E48C33C900EA}"/>
              </a:ext>
            </a:extLst>
          </p:cNvPr>
          <p:cNvSpPr>
            <a:spLocks/>
          </p:cNvSpPr>
          <p:nvPr/>
        </p:nvSpPr>
        <p:spPr bwMode="auto">
          <a:xfrm>
            <a:off x="6568662" y="2421659"/>
            <a:ext cx="1574800" cy="1571625"/>
          </a:xfrm>
          <a:custGeom>
            <a:avLst/>
            <a:gdLst>
              <a:gd name="T0" fmla="*/ 750 w 750"/>
              <a:gd name="T1" fmla="*/ 700 h 749"/>
              <a:gd name="T2" fmla="*/ 197 w 750"/>
              <a:gd name="T3" fmla="*/ 732 h 749"/>
              <a:gd name="T4" fmla="*/ 148 w 750"/>
              <a:gd name="T5" fmla="*/ 749 h 749"/>
              <a:gd name="T6" fmla="*/ 0 w 750"/>
              <a:gd name="T7" fmla="*/ 601 h 749"/>
              <a:gd name="T8" fmla="*/ 18 w 750"/>
              <a:gd name="T9" fmla="*/ 553 h 749"/>
              <a:gd name="T10" fmla="*/ 50 w 750"/>
              <a:gd name="T11" fmla="*/ 0 h 749"/>
              <a:gd name="T12" fmla="*/ 750 w 750"/>
              <a:gd name="T13" fmla="*/ 700 h 749"/>
            </a:gdLst>
            <a:ahLst/>
            <a:cxnLst>
              <a:cxn ang="0">
                <a:pos x="T0" y="T1"/>
              </a:cxn>
              <a:cxn ang="0">
                <a:pos x="T2" y="T3"/>
              </a:cxn>
              <a:cxn ang="0">
                <a:pos x="T4" y="T5"/>
              </a:cxn>
              <a:cxn ang="0">
                <a:pos x="T6" y="T7"/>
              </a:cxn>
              <a:cxn ang="0">
                <a:pos x="T8" y="T9"/>
              </a:cxn>
              <a:cxn ang="0">
                <a:pos x="T10" y="T11"/>
              </a:cxn>
              <a:cxn ang="0">
                <a:pos x="T12" y="T13"/>
              </a:cxn>
            </a:cxnLst>
            <a:rect l="0" t="0" r="r" b="b"/>
            <a:pathLst>
              <a:path w="750" h="749">
                <a:moveTo>
                  <a:pt x="750" y="700"/>
                </a:moveTo>
                <a:cubicBezTo>
                  <a:pt x="558" y="666"/>
                  <a:pt x="356" y="680"/>
                  <a:pt x="197" y="732"/>
                </a:cubicBezTo>
                <a:cubicBezTo>
                  <a:pt x="180" y="737"/>
                  <a:pt x="164" y="743"/>
                  <a:pt x="148" y="749"/>
                </a:cubicBezTo>
                <a:cubicBezTo>
                  <a:pt x="132" y="675"/>
                  <a:pt x="74" y="618"/>
                  <a:pt x="0" y="601"/>
                </a:cubicBezTo>
                <a:cubicBezTo>
                  <a:pt x="6" y="586"/>
                  <a:pt x="12" y="570"/>
                  <a:pt x="18" y="553"/>
                </a:cubicBezTo>
                <a:cubicBezTo>
                  <a:pt x="69" y="393"/>
                  <a:pt x="84" y="191"/>
                  <a:pt x="50" y="0"/>
                </a:cubicBezTo>
                <a:cubicBezTo>
                  <a:pt x="417" y="42"/>
                  <a:pt x="708" y="333"/>
                  <a:pt x="750" y="700"/>
                </a:cubicBezTo>
                <a:close/>
              </a:path>
            </a:pathLst>
          </a:custGeom>
          <a:solidFill>
            <a:schemeClr val="accent1"/>
          </a:solidFill>
          <a:ln>
            <a:noFill/>
          </a:ln>
          <a:effectLst>
            <a:outerShdw blurRad="38100" dist="12700" dir="5400000" algn="ctr" rotWithShape="0">
              <a:srgbClr val="000000">
                <a:alpha val="15000"/>
              </a:srgb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22" name="Oval 13">
            <a:extLst>
              <a:ext uri="{FF2B5EF4-FFF2-40B4-BE49-F238E27FC236}">
                <a16:creationId xmlns:a16="http://schemas.microsoft.com/office/drawing/2014/main" id="{6A092E9E-B08D-418B-A4C9-24B2DB55FBAA}"/>
              </a:ext>
            </a:extLst>
          </p:cNvPr>
          <p:cNvSpPr>
            <a:spLocks noChangeArrowheads="1"/>
          </p:cNvSpPr>
          <p:nvPr/>
        </p:nvSpPr>
        <p:spPr bwMode="auto">
          <a:xfrm>
            <a:off x="6008034" y="3590073"/>
            <a:ext cx="965680" cy="965170"/>
          </a:xfrm>
          <a:prstGeom prst="ellipse">
            <a:avLst/>
          </a:prstGeom>
          <a:solidFill>
            <a:srgbClr val="FFFFFF"/>
          </a:solidFill>
          <a:ln>
            <a:noFill/>
          </a:ln>
          <a:effectLst>
            <a:outerShdw blurRad="762000" dist="254000" dir="5400000" algn="ctr" rotWithShape="0">
              <a:srgbClr val="000000">
                <a:alpha val="3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24" name="TextBox 23">
            <a:extLst>
              <a:ext uri="{FF2B5EF4-FFF2-40B4-BE49-F238E27FC236}">
                <a16:creationId xmlns:a16="http://schemas.microsoft.com/office/drawing/2014/main" id="{6B6BC1E8-E1D8-4B34-9612-F16EB319C38F}"/>
              </a:ext>
            </a:extLst>
          </p:cNvPr>
          <p:cNvSpPr txBox="1"/>
          <p:nvPr/>
        </p:nvSpPr>
        <p:spPr>
          <a:xfrm>
            <a:off x="8481097" y="2766937"/>
            <a:ext cx="2811299" cy="342081"/>
          </a:xfrm>
          <a:prstGeom prst="rect">
            <a:avLst/>
          </a:prstGeom>
          <a:noFill/>
        </p:spPr>
        <p:txBody>
          <a:bodyPr wrap="square" lIns="0" rIns="0" rtlCol="0">
            <a:spAutoFit/>
          </a:bodyPr>
          <a:lstStyle/>
          <a:p>
            <a:pPr>
              <a:lnSpc>
                <a:spcPct val="130000"/>
              </a:lnSpc>
              <a:spcBef>
                <a:spcPts val="600"/>
              </a:spcBef>
            </a:pPr>
            <a:r>
              <a:rPr lang="en-US" sz="1400" b="1" dirty="0"/>
              <a:t>Lack of economic opportunity</a:t>
            </a:r>
            <a:endParaRPr lang="en-US" sz="1000" dirty="0">
              <a:solidFill>
                <a:schemeClr val="tx1">
                  <a:alpha val="70000"/>
                </a:schemeClr>
              </a:solidFill>
            </a:endParaRPr>
          </a:p>
        </p:txBody>
      </p:sp>
      <p:sp>
        <p:nvSpPr>
          <p:cNvPr id="25" name="TextBox 24">
            <a:extLst>
              <a:ext uri="{FF2B5EF4-FFF2-40B4-BE49-F238E27FC236}">
                <a16:creationId xmlns:a16="http://schemas.microsoft.com/office/drawing/2014/main" id="{AE0C106C-14DC-46F0-B456-97415E9E4AAA}"/>
              </a:ext>
            </a:extLst>
          </p:cNvPr>
          <p:cNvSpPr txBox="1"/>
          <p:nvPr/>
        </p:nvSpPr>
        <p:spPr>
          <a:xfrm>
            <a:off x="8297388" y="4722795"/>
            <a:ext cx="1891590" cy="341568"/>
          </a:xfrm>
          <a:prstGeom prst="rect">
            <a:avLst/>
          </a:prstGeom>
          <a:noFill/>
        </p:spPr>
        <p:txBody>
          <a:bodyPr wrap="square" lIns="0" rIns="0" rtlCol="0">
            <a:spAutoFit/>
          </a:bodyPr>
          <a:lstStyle/>
          <a:p>
            <a:pPr>
              <a:lnSpc>
                <a:spcPct val="130000"/>
              </a:lnSpc>
              <a:spcBef>
                <a:spcPts val="600"/>
              </a:spcBef>
            </a:pPr>
            <a:r>
              <a:rPr lang="en-US" sz="1400" b="1" dirty="0"/>
              <a:t>Brain Drain</a:t>
            </a:r>
          </a:p>
        </p:txBody>
      </p:sp>
      <p:sp>
        <p:nvSpPr>
          <p:cNvPr id="26" name="TextBox 25">
            <a:extLst>
              <a:ext uri="{FF2B5EF4-FFF2-40B4-BE49-F238E27FC236}">
                <a16:creationId xmlns:a16="http://schemas.microsoft.com/office/drawing/2014/main" id="{1015B532-8E28-439D-82A3-20F45F8E1F92}"/>
              </a:ext>
            </a:extLst>
          </p:cNvPr>
          <p:cNvSpPr txBox="1"/>
          <p:nvPr/>
        </p:nvSpPr>
        <p:spPr>
          <a:xfrm>
            <a:off x="1846555" y="2762514"/>
            <a:ext cx="2634902" cy="627801"/>
          </a:xfrm>
          <a:prstGeom prst="rect">
            <a:avLst/>
          </a:prstGeom>
          <a:noFill/>
        </p:spPr>
        <p:txBody>
          <a:bodyPr wrap="square" lIns="0" rIns="0" rtlCol="0">
            <a:spAutoFit/>
          </a:bodyPr>
          <a:lstStyle/>
          <a:p>
            <a:pPr algn="r">
              <a:lnSpc>
                <a:spcPct val="130000"/>
              </a:lnSpc>
              <a:spcBef>
                <a:spcPts val="600"/>
              </a:spcBef>
            </a:pPr>
            <a:r>
              <a:rPr lang="en-US" sz="1400" b="1" dirty="0"/>
              <a:t>Shuttered basic industries</a:t>
            </a:r>
          </a:p>
          <a:p>
            <a:pPr algn="r">
              <a:lnSpc>
                <a:spcPct val="130000"/>
              </a:lnSpc>
              <a:spcBef>
                <a:spcPts val="600"/>
              </a:spcBef>
            </a:pPr>
            <a:r>
              <a:rPr lang="en-US" sz="1000" dirty="0">
                <a:solidFill>
                  <a:schemeClr val="tx1">
                    <a:alpha val="70000"/>
                  </a:schemeClr>
                </a:solidFill>
              </a:rPr>
              <a:t>.</a:t>
            </a:r>
          </a:p>
        </p:txBody>
      </p:sp>
      <p:sp>
        <p:nvSpPr>
          <p:cNvPr id="27" name="TextBox 26">
            <a:extLst>
              <a:ext uri="{FF2B5EF4-FFF2-40B4-BE49-F238E27FC236}">
                <a16:creationId xmlns:a16="http://schemas.microsoft.com/office/drawing/2014/main" id="{BEA657FE-EF9E-4665-A027-405A2856FDD4}"/>
              </a:ext>
            </a:extLst>
          </p:cNvPr>
          <p:cNvSpPr txBox="1"/>
          <p:nvPr/>
        </p:nvSpPr>
        <p:spPr>
          <a:xfrm>
            <a:off x="2741195" y="4716921"/>
            <a:ext cx="1891590" cy="341568"/>
          </a:xfrm>
          <a:prstGeom prst="rect">
            <a:avLst/>
          </a:prstGeom>
          <a:noFill/>
        </p:spPr>
        <p:txBody>
          <a:bodyPr wrap="square" lIns="0" rIns="0" rtlCol="0">
            <a:spAutoFit/>
          </a:bodyPr>
          <a:lstStyle/>
          <a:p>
            <a:pPr algn="r">
              <a:lnSpc>
                <a:spcPct val="130000"/>
              </a:lnSpc>
              <a:spcBef>
                <a:spcPts val="600"/>
              </a:spcBef>
            </a:pPr>
            <a:r>
              <a:rPr lang="en-US" sz="1400" b="1" dirty="0"/>
              <a:t>Aging Population</a:t>
            </a:r>
          </a:p>
        </p:txBody>
      </p:sp>
      <p:grpSp>
        <p:nvGrpSpPr>
          <p:cNvPr id="8" name="Graphic 5" descr="Bar graph with downward trend outline">
            <a:extLst>
              <a:ext uri="{FF2B5EF4-FFF2-40B4-BE49-F238E27FC236}">
                <a16:creationId xmlns:a16="http://schemas.microsoft.com/office/drawing/2014/main" id="{AFC1E436-3AA5-4032-9C86-AEEDC2DC097D}"/>
              </a:ext>
            </a:extLst>
          </p:cNvPr>
          <p:cNvGrpSpPr/>
          <p:nvPr/>
        </p:nvGrpSpPr>
        <p:grpSpPr>
          <a:xfrm>
            <a:off x="6952878" y="2966151"/>
            <a:ext cx="492252" cy="492252"/>
            <a:chOff x="8080407" y="1298439"/>
            <a:chExt cx="492252" cy="492252"/>
          </a:xfrm>
          <a:solidFill>
            <a:schemeClr val="bg2"/>
          </a:solidFill>
        </p:grpSpPr>
        <p:sp>
          <p:nvSpPr>
            <p:cNvPr id="21" name="Freeform: Shape 20">
              <a:extLst>
                <a:ext uri="{FF2B5EF4-FFF2-40B4-BE49-F238E27FC236}">
                  <a16:creationId xmlns:a16="http://schemas.microsoft.com/office/drawing/2014/main" id="{0C369A95-D382-48CB-9EE9-6C5EDD5B3694}"/>
                </a:ext>
              </a:extLst>
            </p:cNvPr>
            <p:cNvSpPr/>
            <p:nvPr/>
          </p:nvSpPr>
          <p:spPr>
            <a:xfrm>
              <a:off x="8080407" y="1298439"/>
              <a:ext cx="492034" cy="492252"/>
            </a:xfrm>
            <a:custGeom>
              <a:avLst/>
              <a:gdLst>
                <a:gd name="connsiteX0" fmla="*/ 14478 w 492034"/>
                <a:gd name="connsiteY0" fmla="*/ 0 h 492252"/>
                <a:gd name="connsiteX1" fmla="*/ 0 w 492034"/>
                <a:gd name="connsiteY1" fmla="*/ 0 h 492252"/>
                <a:gd name="connsiteX2" fmla="*/ 0 w 492034"/>
                <a:gd name="connsiteY2" fmla="*/ 492252 h 492252"/>
                <a:gd name="connsiteX3" fmla="*/ 492035 w 492034"/>
                <a:gd name="connsiteY3" fmla="*/ 492252 h 492252"/>
                <a:gd name="connsiteX4" fmla="*/ 492035 w 492034"/>
                <a:gd name="connsiteY4" fmla="*/ 477774 h 492252"/>
                <a:gd name="connsiteX5" fmla="*/ 14478 w 492034"/>
                <a:gd name="connsiteY5" fmla="*/ 477774 h 492252"/>
                <a:gd name="connsiteX6" fmla="*/ 14478 w 492034"/>
                <a:gd name="connsiteY6" fmla="*/ 0 h 49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034" h="492252">
                  <a:moveTo>
                    <a:pt x="14478" y="0"/>
                  </a:moveTo>
                  <a:lnTo>
                    <a:pt x="0" y="0"/>
                  </a:lnTo>
                  <a:lnTo>
                    <a:pt x="0" y="492252"/>
                  </a:lnTo>
                  <a:lnTo>
                    <a:pt x="492035" y="492252"/>
                  </a:lnTo>
                  <a:lnTo>
                    <a:pt x="492035" y="477774"/>
                  </a:lnTo>
                  <a:lnTo>
                    <a:pt x="14478" y="477774"/>
                  </a:lnTo>
                  <a:lnTo>
                    <a:pt x="14478" y="0"/>
                  </a:lnTo>
                  <a:close/>
                </a:path>
              </a:pathLst>
            </a:custGeom>
            <a:grpFill/>
            <a:ln w="714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F53A605-9303-4F72-B3D6-C7D2F911BFCB}"/>
                </a:ext>
              </a:extLst>
            </p:cNvPr>
            <p:cNvSpPr/>
            <p:nvPr/>
          </p:nvSpPr>
          <p:spPr>
            <a:xfrm>
              <a:off x="8138319" y="1298439"/>
              <a:ext cx="115824" cy="434340"/>
            </a:xfrm>
            <a:custGeom>
              <a:avLst/>
              <a:gdLst>
                <a:gd name="connsiteX0" fmla="*/ 115824 w 115824"/>
                <a:gd name="connsiteY0" fmla="*/ 0 h 434340"/>
                <a:gd name="connsiteX1" fmla="*/ 0 w 115824"/>
                <a:gd name="connsiteY1" fmla="*/ 0 h 434340"/>
                <a:gd name="connsiteX2" fmla="*/ 0 w 115824"/>
                <a:gd name="connsiteY2" fmla="*/ 434340 h 434340"/>
                <a:gd name="connsiteX3" fmla="*/ 115824 w 115824"/>
                <a:gd name="connsiteY3" fmla="*/ 434340 h 434340"/>
                <a:gd name="connsiteX4" fmla="*/ 101346 w 115824"/>
                <a:gd name="connsiteY4" fmla="*/ 419862 h 434340"/>
                <a:gd name="connsiteX5" fmla="*/ 14478 w 115824"/>
                <a:gd name="connsiteY5" fmla="*/ 419862 h 434340"/>
                <a:gd name="connsiteX6" fmla="*/ 14478 w 115824"/>
                <a:gd name="connsiteY6" fmla="*/ 14478 h 434340"/>
                <a:gd name="connsiteX7" fmla="*/ 101346 w 115824"/>
                <a:gd name="connsiteY7" fmla="*/ 14478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824" h="434340">
                  <a:moveTo>
                    <a:pt x="115824" y="0"/>
                  </a:moveTo>
                  <a:lnTo>
                    <a:pt x="0" y="0"/>
                  </a:lnTo>
                  <a:lnTo>
                    <a:pt x="0" y="434340"/>
                  </a:lnTo>
                  <a:lnTo>
                    <a:pt x="115824" y="434340"/>
                  </a:lnTo>
                  <a:close/>
                  <a:moveTo>
                    <a:pt x="101346" y="419862"/>
                  </a:moveTo>
                  <a:lnTo>
                    <a:pt x="14478" y="419862"/>
                  </a:lnTo>
                  <a:lnTo>
                    <a:pt x="14478" y="14478"/>
                  </a:lnTo>
                  <a:lnTo>
                    <a:pt x="101346" y="14478"/>
                  </a:lnTo>
                  <a:close/>
                </a:path>
              </a:pathLst>
            </a:custGeom>
            <a:grpFill/>
            <a:ln w="714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BF99805-604E-42FC-BCC6-040941E84B0F}"/>
                </a:ext>
              </a:extLst>
            </p:cNvPr>
            <p:cNvSpPr/>
            <p:nvPr/>
          </p:nvSpPr>
          <p:spPr>
            <a:xfrm>
              <a:off x="8297577" y="1457697"/>
              <a:ext cx="115824" cy="275082"/>
            </a:xfrm>
            <a:custGeom>
              <a:avLst/>
              <a:gdLst>
                <a:gd name="connsiteX0" fmla="*/ 115824 w 115824"/>
                <a:gd name="connsiteY0" fmla="*/ 0 h 275082"/>
                <a:gd name="connsiteX1" fmla="*/ 0 w 115824"/>
                <a:gd name="connsiteY1" fmla="*/ 0 h 275082"/>
                <a:gd name="connsiteX2" fmla="*/ 0 w 115824"/>
                <a:gd name="connsiteY2" fmla="*/ 275082 h 275082"/>
                <a:gd name="connsiteX3" fmla="*/ 115824 w 115824"/>
                <a:gd name="connsiteY3" fmla="*/ 275082 h 275082"/>
                <a:gd name="connsiteX4" fmla="*/ 101346 w 115824"/>
                <a:gd name="connsiteY4" fmla="*/ 260604 h 275082"/>
                <a:gd name="connsiteX5" fmla="*/ 14478 w 115824"/>
                <a:gd name="connsiteY5" fmla="*/ 260604 h 275082"/>
                <a:gd name="connsiteX6" fmla="*/ 14478 w 115824"/>
                <a:gd name="connsiteY6" fmla="*/ 14478 h 275082"/>
                <a:gd name="connsiteX7" fmla="*/ 101346 w 115824"/>
                <a:gd name="connsiteY7" fmla="*/ 14478 h 27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824" h="275082">
                  <a:moveTo>
                    <a:pt x="115824" y="0"/>
                  </a:moveTo>
                  <a:lnTo>
                    <a:pt x="0" y="0"/>
                  </a:lnTo>
                  <a:lnTo>
                    <a:pt x="0" y="275082"/>
                  </a:lnTo>
                  <a:lnTo>
                    <a:pt x="115824" y="275082"/>
                  </a:lnTo>
                  <a:close/>
                  <a:moveTo>
                    <a:pt x="101346" y="260604"/>
                  </a:moveTo>
                  <a:lnTo>
                    <a:pt x="14478" y="260604"/>
                  </a:lnTo>
                  <a:lnTo>
                    <a:pt x="14478" y="14478"/>
                  </a:lnTo>
                  <a:lnTo>
                    <a:pt x="101346" y="14478"/>
                  </a:lnTo>
                  <a:close/>
                </a:path>
              </a:pathLst>
            </a:custGeom>
            <a:grpFill/>
            <a:ln w="7144"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23E92AF-C635-4ADA-A489-3F3FCE9FE684}"/>
                </a:ext>
              </a:extLst>
            </p:cNvPr>
            <p:cNvSpPr/>
            <p:nvPr/>
          </p:nvSpPr>
          <p:spPr>
            <a:xfrm>
              <a:off x="8456835" y="1587999"/>
              <a:ext cx="115824" cy="144780"/>
            </a:xfrm>
            <a:custGeom>
              <a:avLst/>
              <a:gdLst>
                <a:gd name="connsiteX0" fmla="*/ 0 w 115824"/>
                <a:gd name="connsiteY0" fmla="*/ 144780 h 144780"/>
                <a:gd name="connsiteX1" fmla="*/ 115824 w 115824"/>
                <a:gd name="connsiteY1" fmla="*/ 144780 h 144780"/>
                <a:gd name="connsiteX2" fmla="*/ 115824 w 115824"/>
                <a:gd name="connsiteY2" fmla="*/ 0 h 144780"/>
                <a:gd name="connsiteX3" fmla="*/ 0 w 115824"/>
                <a:gd name="connsiteY3" fmla="*/ 0 h 144780"/>
                <a:gd name="connsiteX4" fmla="*/ 14478 w 115824"/>
                <a:gd name="connsiteY4" fmla="*/ 14478 h 144780"/>
                <a:gd name="connsiteX5" fmla="*/ 101346 w 115824"/>
                <a:gd name="connsiteY5" fmla="*/ 14478 h 144780"/>
                <a:gd name="connsiteX6" fmla="*/ 101346 w 115824"/>
                <a:gd name="connsiteY6" fmla="*/ 130302 h 144780"/>
                <a:gd name="connsiteX7" fmla="*/ 14478 w 115824"/>
                <a:gd name="connsiteY7" fmla="*/ 130302 h 14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824" h="144780">
                  <a:moveTo>
                    <a:pt x="0" y="144780"/>
                  </a:moveTo>
                  <a:lnTo>
                    <a:pt x="115824" y="144780"/>
                  </a:lnTo>
                  <a:lnTo>
                    <a:pt x="115824" y="0"/>
                  </a:lnTo>
                  <a:lnTo>
                    <a:pt x="0" y="0"/>
                  </a:lnTo>
                  <a:close/>
                  <a:moveTo>
                    <a:pt x="14478" y="14478"/>
                  </a:moveTo>
                  <a:lnTo>
                    <a:pt x="101346" y="14478"/>
                  </a:lnTo>
                  <a:lnTo>
                    <a:pt x="101346" y="130302"/>
                  </a:lnTo>
                  <a:lnTo>
                    <a:pt x="14478" y="130302"/>
                  </a:lnTo>
                  <a:close/>
                </a:path>
              </a:pathLst>
            </a:custGeom>
            <a:grpFill/>
            <a:ln w="7144"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CA84E7A-9074-4175-ACDC-E16EB981869D}"/>
                </a:ext>
              </a:extLst>
            </p:cNvPr>
            <p:cNvSpPr/>
            <p:nvPr/>
          </p:nvSpPr>
          <p:spPr>
            <a:xfrm>
              <a:off x="8335871" y="1300560"/>
              <a:ext cx="236787" cy="236765"/>
            </a:xfrm>
            <a:custGeom>
              <a:avLst/>
              <a:gdLst>
                <a:gd name="connsiteX0" fmla="*/ 222310 w 236787"/>
                <a:gd name="connsiteY0" fmla="*/ 142659 h 236765"/>
                <a:gd name="connsiteX1" fmla="*/ 222310 w 236787"/>
                <a:gd name="connsiteY1" fmla="*/ 211900 h 236765"/>
                <a:gd name="connsiteX2" fmla="*/ 222237 w 236787"/>
                <a:gd name="connsiteY2" fmla="*/ 211972 h 236765"/>
                <a:gd name="connsiteX3" fmla="*/ 222187 w 236787"/>
                <a:gd name="connsiteY3" fmla="*/ 211951 h 236765"/>
                <a:gd name="connsiteX4" fmla="*/ 10207 w 236787"/>
                <a:gd name="connsiteY4" fmla="*/ 0 h 236765"/>
                <a:gd name="connsiteX5" fmla="*/ 0 w 236787"/>
                <a:gd name="connsiteY5" fmla="*/ 10236 h 236765"/>
                <a:gd name="connsiteX6" fmla="*/ 211929 w 236787"/>
                <a:gd name="connsiteY6" fmla="*/ 222165 h 236765"/>
                <a:gd name="connsiteX7" fmla="*/ 211928 w 236787"/>
                <a:gd name="connsiteY7" fmla="*/ 222267 h 236765"/>
                <a:gd name="connsiteX8" fmla="*/ 211878 w 236787"/>
                <a:gd name="connsiteY8" fmla="*/ 222288 h 236765"/>
                <a:gd name="connsiteX9" fmla="*/ 142876 w 236787"/>
                <a:gd name="connsiteY9" fmla="*/ 222288 h 236765"/>
                <a:gd name="connsiteX10" fmla="*/ 142876 w 236787"/>
                <a:gd name="connsiteY10" fmla="*/ 236766 h 236765"/>
                <a:gd name="connsiteX11" fmla="*/ 236788 w 236787"/>
                <a:gd name="connsiteY11" fmla="*/ 236766 h 236765"/>
                <a:gd name="connsiteX12" fmla="*/ 236788 w 236787"/>
                <a:gd name="connsiteY12" fmla="*/ 142659 h 23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787" h="236765">
                  <a:moveTo>
                    <a:pt x="222310" y="142659"/>
                  </a:moveTo>
                  <a:lnTo>
                    <a:pt x="222310" y="211900"/>
                  </a:lnTo>
                  <a:cubicBezTo>
                    <a:pt x="222309" y="211940"/>
                    <a:pt x="222276" y="211972"/>
                    <a:pt x="222237" y="211972"/>
                  </a:cubicBezTo>
                  <a:cubicBezTo>
                    <a:pt x="222218" y="211971"/>
                    <a:pt x="222200" y="211964"/>
                    <a:pt x="222187" y="211951"/>
                  </a:cubicBezTo>
                  <a:lnTo>
                    <a:pt x="10207" y="0"/>
                  </a:lnTo>
                  <a:lnTo>
                    <a:pt x="0" y="10236"/>
                  </a:lnTo>
                  <a:lnTo>
                    <a:pt x="211929" y="222165"/>
                  </a:lnTo>
                  <a:cubicBezTo>
                    <a:pt x="211957" y="222193"/>
                    <a:pt x="211956" y="222239"/>
                    <a:pt x="211928" y="222267"/>
                  </a:cubicBezTo>
                  <a:cubicBezTo>
                    <a:pt x="211915" y="222280"/>
                    <a:pt x="211897" y="222288"/>
                    <a:pt x="211878" y="222288"/>
                  </a:cubicBezTo>
                  <a:lnTo>
                    <a:pt x="142876" y="222288"/>
                  </a:lnTo>
                  <a:lnTo>
                    <a:pt x="142876" y="236766"/>
                  </a:lnTo>
                  <a:lnTo>
                    <a:pt x="236788" y="236766"/>
                  </a:lnTo>
                  <a:lnTo>
                    <a:pt x="236788" y="142659"/>
                  </a:lnTo>
                  <a:close/>
                </a:path>
              </a:pathLst>
            </a:custGeom>
            <a:grpFill/>
            <a:ln w="7144" cap="flat">
              <a:noFill/>
              <a:prstDash val="solid"/>
              <a:miter/>
            </a:ln>
          </p:spPr>
          <p:txBody>
            <a:bodyPr rtlCol="0" anchor="ctr"/>
            <a:lstStyle/>
            <a:p>
              <a:endParaRPr lang="en-US" dirty="0"/>
            </a:p>
          </p:txBody>
        </p:sp>
      </p:grpSp>
      <p:pic>
        <p:nvPicPr>
          <p:cNvPr id="57" name="Graphic 56" descr="Lightning outline">
            <a:extLst>
              <a:ext uri="{FF2B5EF4-FFF2-40B4-BE49-F238E27FC236}">
                <a16:creationId xmlns:a16="http://schemas.microsoft.com/office/drawing/2014/main" id="{FDAF18A9-4E40-47EA-A7C3-F46B019AAB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2937" y="2934190"/>
            <a:ext cx="694944" cy="694944"/>
          </a:xfrm>
          <a:prstGeom prst="rect">
            <a:avLst/>
          </a:prstGeom>
        </p:spPr>
      </p:pic>
      <p:pic>
        <p:nvPicPr>
          <p:cNvPr id="59" name="Graphic 58" descr="Man with cane outline">
            <a:extLst>
              <a:ext uri="{FF2B5EF4-FFF2-40B4-BE49-F238E27FC236}">
                <a16:creationId xmlns:a16="http://schemas.microsoft.com/office/drawing/2014/main" id="{8F677860-70E1-403B-AE42-61EE69BB8D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18535" y="4530240"/>
            <a:ext cx="694944" cy="694944"/>
          </a:xfrm>
          <a:prstGeom prst="rect">
            <a:avLst/>
          </a:prstGeom>
        </p:spPr>
      </p:pic>
      <p:pic>
        <p:nvPicPr>
          <p:cNvPr id="61" name="Graphic 60" descr="Artificial Intelligence outline">
            <a:extLst>
              <a:ext uri="{FF2B5EF4-FFF2-40B4-BE49-F238E27FC236}">
                <a16:creationId xmlns:a16="http://schemas.microsoft.com/office/drawing/2014/main" id="{A2756070-1964-4229-AD70-97297EF8B22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51808" y="4513985"/>
            <a:ext cx="694944" cy="694944"/>
          </a:xfrm>
          <a:prstGeom prst="rect">
            <a:avLst/>
          </a:prstGeom>
        </p:spPr>
      </p:pic>
      <p:pic>
        <p:nvPicPr>
          <p:cNvPr id="64" name="Graphic 63" descr="Badge Question Mark with solid fill">
            <a:extLst>
              <a:ext uri="{FF2B5EF4-FFF2-40B4-BE49-F238E27FC236}">
                <a16:creationId xmlns:a16="http://schemas.microsoft.com/office/drawing/2014/main" id="{A3F459DE-BE52-441F-9F86-6777473B04C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40227" y="3708690"/>
            <a:ext cx="694944" cy="694944"/>
          </a:xfrm>
          <a:prstGeom prst="rect">
            <a:avLst/>
          </a:prstGeom>
        </p:spPr>
      </p:pic>
    </p:spTree>
    <p:extLst>
      <p:ext uri="{BB962C8B-B14F-4D97-AF65-F5344CB8AC3E}">
        <p14:creationId xmlns:p14="http://schemas.microsoft.com/office/powerpoint/2010/main" val="22071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1000"/>
                                        <p:tgtEl>
                                          <p:spTgt spid="16"/>
                                        </p:tgtEl>
                                      </p:cBhvr>
                                    </p:animEffect>
                                  </p:childTnLst>
                                </p:cTn>
                              </p:par>
                              <p:par>
                                <p:cTn id="8" presetID="6" presetClass="emph" presetSubtype="0" accel="50000" decel="50000" autoRev="1" fill="hold" grpId="1" nodeType="withEffect">
                                  <p:stCondLst>
                                    <p:cond delay="0"/>
                                  </p:stCondLst>
                                  <p:childTnLst>
                                    <p:animScale>
                                      <p:cBhvr>
                                        <p:cTn id="9" dur="500" fill="hold"/>
                                        <p:tgtEl>
                                          <p:spTgt spid="16"/>
                                        </p:tgtEl>
                                      </p:cBhvr>
                                      <p:by x="105000" y="105000"/>
                                    </p:animScale>
                                  </p:childTnLst>
                                </p:cTn>
                              </p:par>
                              <p:par>
                                <p:cTn id="10" presetID="10" presetClass="entr" presetSubtype="0" fill="hold" grpId="0" nodeType="withEffect">
                                  <p:stCondLst>
                                    <p:cond delay="25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75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100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6" presetClass="entr" presetSubtype="32" fill="hold" grpId="0" nodeType="withEffect">
                                  <p:stCondLst>
                                    <p:cond delay="1500"/>
                                  </p:stCondLst>
                                  <p:childTnLst>
                                    <p:set>
                                      <p:cBhvr>
                                        <p:cTn id="47" dur="1" fill="hold">
                                          <p:stCondLst>
                                            <p:cond delay="0"/>
                                          </p:stCondLst>
                                        </p:cTn>
                                        <p:tgtEl>
                                          <p:spTgt spid="22"/>
                                        </p:tgtEl>
                                        <p:attrNameLst>
                                          <p:attrName>style.visibility</p:attrName>
                                        </p:attrNameLst>
                                      </p:cBhvr>
                                      <p:to>
                                        <p:strVal val="visible"/>
                                      </p:to>
                                    </p:set>
                                    <p:animEffect transition="in" filter="circle(out)">
                                      <p:cBhvr>
                                        <p:cTn id="48" dur="1000"/>
                                        <p:tgtEl>
                                          <p:spTgt spid="22"/>
                                        </p:tgtEl>
                                      </p:cBhvr>
                                    </p:animEffect>
                                  </p:childTnLst>
                                </p:cTn>
                              </p:par>
                              <p:par>
                                <p:cTn id="49" presetID="6" presetClass="emph" presetSubtype="0" accel="50000" decel="50000" autoRev="1" fill="hold" grpId="1" nodeType="withEffect">
                                  <p:stCondLst>
                                    <p:cond delay="1800"/>
                                  </p:stCondLst>
                                  <p:childTnLst>
                                    <p:animScale>
                                      <p:cBhvr>
                                        <p:cTn id="50" dur="500" fill="hold"/>
                                        <p:tgtEl>
                                          <p:spTgt spid="22"/>
                                        </p:tgtEl>
                                      </p:cBhvr>
                                      <p:by x="105000" y="105000"/>
                                    </p:animScale>
                                  </p:childTnLst>
                                </p:cTn>
                              </p:par>
                              <p:par>
                                <p:cTn id="51" presetID="2" presetClass="entr" presetSubtype="2" decel="50000" fill="hold" grpId="0" nodeType="withEffect">
                                  <p:stCondLst>
                                    <p:cond delay="210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1000" fill="hold"/>
                                        <p:tgtEl>
                                          <p:spTgt spid="24"/>
                                        </p:tgtEl>
                                        <p:attrNameLst>
                                          <p:attrName>ppt_x</p:attrName>
                                        </p:attrNameLst>
                                      </p:cBhvr>
                                      <p:tavLst>
                                        <p:tav tm="0">
                                          <p:val>
                                            <p:strVal val="1+#ppt_w/2"/>
                                          </p:val>
                                        </p:tav>
                                        <p:tav tm="100000">
                                          <p:val>
                                            <p:strVal val="#ppt_x"/>
                                          </p:val>
                                        </p:tav>
                                      </p:tavLst>
                                    </p:anim>
                                    <p:anim calcmode="lin" valueType="num">
                                      <p:cBhvr additive="base">
                                        <p:cTn id="54" dur="1000" fill="hold"/>
                                        <p:tgtEl>
                                          <p:spTgt spid="24"/>
                                        </p:tgtEl>
                                        <p:attrNameLst>
                                          <p:attrName>ppt_y</p:attrName>
                                        </p:attrNameLst>
                                      </p:cBhvr>
                                      <p:tavLst>
                                        <p:tav tm="0">
                                          <p:val>
                                            <p:strVal val="#ppt_y"/>
                                          </p:val>
                                        </p:tav>
                                        <p:tav tm="100000">
                                          <p:val>
                                            <p:strVal val="#ppt_y"/>
                                          </p:val>
                                        </p:tav>
                                      </p:tavLst>
                                    </p:anim>
                                  </p:childTnLst>
                                </p:cTn>
                              </p:par>
                              <p:par>
                                <p:cTn id="55" presetID="2" presetClass="entr" presetSubtype="2" decel="50000" fill="hold" grpId="0" nodeType="withEffect">
                                  <p:stCondLst>
                                    <p:cond delay="230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1000" fill="hold"/>
                                        <p:tgtEl>
                                          <p:spTgt spid="25"/>
                                        </p:tgtEl>
                                        <p:attrNameLst>
                                          <p:attrName>ppt_x</p:attrName>
                                        </p:attrNameLst>
                                      </p:cBhvr>
                                      <p:tavLst>
                                        <p:tav tm="0">
                                          <p:val>
                                            <p:strVal val="1+#ppt_w/2"/>
                                          </p:val>
                                        </p:tav>
                                        <p:tav tm="100000">
                                          <p:val>
                                            <p:strVal val="#ppt_x"/>
                                          </p:val>
                                        </p:tav>
                                      </p:tavLst>
                                    </p:anim>
                                    <p:anim calcmode="lin" valueType="num">
                                      <p:cBhvr additive="base">
                                        <p:cTn id="58" dur="1000" fill="hold"/>
                                        <p:tgtEl>
                                          <p:spTgt spid="25"/>
                                        </p:tgtEl>
                                        <p:attrNameLst>
                                          <p:attrName>ppt_y</p:attrName>
                                        </p:attrNameLst>
                                      </p:cBhvr>
                                      <p:tavLst>
                                        <p:tav tm="0">
                                          <p:val>
                                            <p:strVal val="#ppt_y"/>
                                          </p:val>
                                        </p:tav>
                                        <p:tav tm="100000">
                                          <p:val>
                                            <p:strVal val="#ppt_y"/>
                                          </p:val>
                                        </p:tav>
                                      </p:tavLst>
                                    </p:anim>
                                  </p:childTnLst>
                                </p:cTn>
                              </p:par>
                              <p:par>
                                <p:cTn id="59" presetID="2" presetClass="entr" presetSubtype="8" decel="50000" fill="hold" grpId="0" nodeType="withEffect">
                                  <p:stCondLst>
                                    <p:cond delay="270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1000" fill="hold"/>
                                        <p:tgtEl>
                                          <p:spTgt spid="27"/>
                                        </p:tgtEl>
                                        <p:attrNameLst>
                                          <p:attrName>ppt_x</p:attrName>
                                        </p:attrNameLst>
                                      </p:cBhvr>
                                      <p:tavLst>
                                        <p:tav tm="0">
                                          <p:val>
                                            <p:strVal val="0-#ppt_w/2"/>
                                          </p:val>
                                        </p:tav>
                                        <p:tav tm="100000">
                                          <p:val>
                                            <p:strVal val="#ppt_x"/>
                                          </p:val>
                                        </p:tav>
                                      </p:tavLst>
                                    </p:anim>
                                    <p:anim calcmode="lin" valueType="num">
                                      <p:cBhvr additive="base">
                                        <p:cTn id="62" dur="1000" fill="hold"/>
                                        <p:tgtEl>
                                          <p:spTgt spid="27"/>
                                        </p:tgtEl>
                                        <p:attrNameLst>
                                          <p:attrName>ppt_y</p:attrName>
                                        </p:attrNameLst>
                                      </p:cBhvr>
                                      <p:tavLst>
                                        <p:tav tm="0">
                                          <p:val>
                                            <p:strVal val="#ppt_y"/>
                                          </p:val>
                                        </p:tav>
                                        <p:tav tm="100000">
                                          <p:val>
                                            <p:strVal val="#ppt_y"/>
                                          </p:val>
                                        </p:tav>
                                      </p:tavLst>
                                    </p:anim>
                                  </p:childTnLst>
                                </p:cTn>
                              </p:par>
                              <p:par>
                                <p:cTn id="63" presetID="2" presetClass="entr" presetSubtype="8" decel="50000" fill="hold" grpId="0" nodeType="withEffect">
                                  <p:stCondLst>
                                    <p:cond delay="2900"/>
                                  </p:stCondLst>
                                  <p:childTnLst>
                                    <p:set>
                                      <p:cBhvr>
                                        <p:cTn id="64" dur="1" fill="hold">
                                          <p:stCondLst>
                                            <p:cond delay="0"/>
                                          </p:stCondLst>
                                        </p:cTn>
                                        <p:tgtEl>
                                          <p:spTgt spid="26"/>
                                        </p:tgtEl>
                                        <p:attrNameLst>
                                          <p:attrName>style.visibility</p:attrName>
                                        </p:attrNameLst>
                                      </p:cBhvr>
                                      <p:to>
                                        <p:strVal val="visible"/>
                                      </p:to>
                                    </p:set>
                                    <p:anim calcmode="lin" valueType="num">
                                      <p:cBhvr additive="base">
                                        <p:cTn id="65" dur="1000" fill="hold"/>
                                        <p:tgtEl>
                                          <p:spTgt spid="26"/>
                                        </p:tgtEl>
                                        <p:attrNameLst>
                                          <p:attrName>ppt_x</p:attrName>
                                        </p:attrNameLst>
                                      </p:cBhvr>
                                      <p:tavLst>
                                        <p:tav tm="0">
                                          <p:val>
                                            <p:strVal val="0-#ppt_w/2"/>
                                          </p:val>
                                        </p:tav>
                                        <p:tav tm="100000">
                                          <p:val>
                                            <p:strVal val="#ppt_x"/>
                                          </p:val>
                                        </p:tav>
                                      </p:tavLst>
                                    </p:anim>
                                    <p:anim calcmode="lin" valueType="num">
                                      <p:cBhvr additive="base">
                                        <p:cTn id="66" dur="1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P spid="10" grpId="0" animBg="1"/>
      <p:bldP spid="11" grpId="0" animBg="1"/>
      <p:bldP spid="12" grpId="0" animBg="1"/>
      <p:bldP spid="13" grpId="0" animBg="1"/>
      <p:bldP spid="14" grpId="0" animBg="1"/>
      <p:bldP spid="15" grpId="0" animBg="1"/>
      <p:bldP spid="16" grpId="0" animBg="1"/>
      <p:bldP spid="16" grpId="1" animBg="1"/>
      <p:bldP spid="17" grpId="0" animBg="1"/>
      <p:bldP spid="18" grpId="0" animBg="1"/>
      <p:bldP spid="19" grpId="0" animBg="1"/>
      <p:bldP spid="20" grpId="0" animBg="1"/>
      <p:bldP spid="22" grpId="0" animBg="1"/>
      <p:bldP spid="22" grpId="1" animBg="1"/>
      <p:bldP spid="24" grpId="0"/>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803048-8F31-4592-A6DC-AEE62C9CECB9}"/>
              </a:ext>
            </a:extLst>
          </p:cNvPr>
          <p:cNvSpPr txBox="1"/>
          <p:nvPr/>
        </p:nvSpPr>
        <p:spPr>
          <a:xfrm>
            <a:off x="2053593" y="1390902"/>
            <a:ext cx="8775103" cy="923330"/>
          </a:xfrm>
          <a:prstGeom prst="rect">
            <a:avLst/>
          </a:prstGeom>
          <a:noFill/>
        </p:spPr>
        <p:txBody>
          <a:bodyPr wrap="square">
            <a:spAutoFit/>
          </a:bodyPr>
          <a:lstStyle/>
          <a:p>
            <a:pPr algn="ctr"/>
            <a:r>
              <a:rPr lang="en-US" sz="5400" b="1" dirty="0">
                <a:solidFill>
                  <a:srgbClr val="000000"/>
                </a:solidFill>
                <a:latin typeface="Arial" panose="020B0604020202020204" pitchFamily="34" charset="0"/>
                <a:cs typeface="Arial" panose="020B0604020202020204" pitchFamily="34" charset="0"/>
              </a:rPr>
              <a:t>Why </a:t>
            </a:r>
            <a:r>
              <a:rPr lang="en-US" sz="5400" b="1" dirty="0">
                <a:solidFill>
                  <a:srgbClr val="0070C0"/>
                </a:solidFill>
                <a:latin typeface="Arial" panose="020B0604020202020204" pitchFamily="34" charset="0"/>
                <a:cs typeface="Arial" panose="020B0604020202020204" pitchFamily="34" charset="0"/>
              </a:rPr>
              <a:t>focus</a:t>
            </a:r>
            <a:r>
              <a:rPr lang="en-US" sz="5400" b="1" dirty="0">
                <a:solidFill>
                  <a:srgbClr val="000000"/>
                </a:solidFill>
                <a:latin typeface="Arial" panose="020B0604020202020204" pitchFamily="34" charset="0"/>
                <a:cs typeface="Arial" panose="020B0604020202020204" pitchFamily="34" charset="0"/>
              </a:rPr>
              <a:t> on growth?</a:t>
            </a:r>
            <a:endParaRPr lang="en-US" sz="5400" b="0" i="0" dirty="0">
              <a:solidFill>
                <a:srgbClr val="000000"/>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EA7519D-C3C6-4EFF-8B4C-353D3D2CA512}"/>
              </a:ext>
            </a:extLst>
          </p:cNvPr>
          <p:cNvSpPr txBox="1"/>
          <p:nvPr/>
        </p:nvSpPr>
        <p:spPr>
          <a:xfrm>
            <a:off x="2053593" y="3581866"/>
            <a:ext cx="8775103" cy="1754326"/>
          </a:xfrm>
          <a:prstGeom prst="rect">
            <a:avLst/>
          </a:prstGeom>
          <a:noFill/>
        </p:spPr>
        <p:txBody>
          <a:bodyPr wrap="square">
            <a:spAutoFit/>
          </a:bodyPr>
          <a:lstStyle/>
          <a:p>
            <a:r>
              <a:rPr lang="en-US" sz="3600" b="1" dirty="0">
                <a:solidFill>
                  <a:srgbClr val="000000"/>
                </a:solidFill>
                <a:latin typeface="Arial" panose="020B0604020202020204" pitchFamily="34" charset="0"/>
                <a:cs typeface="Arial" panose="020B0604020202020204" pitchFamily="34" charset="0"/>
              </a:rPr>
              <a:t>To </a:t>
            </a:r>
            <a:r>
              <a:rPr lang="en-US" sz="3600" b="1" dirty="0">
                <a:solidFill>
                  <a:srgbClr val="0070C0"/>
                </a:solidFill>
                <a:latin typeface="Arial" panose="020B0604020202020204" pitchFamily="34" charset="0"/>
                <a:cs typeface="Arial" panose="020B0604020202020204" pitchFamily="34" charset="0"/>
              </a:rPr>
              <a:t>reverse</a:t>
            </a:r>
            <a:r>
              <a:rPr lang="en-US" sz="3600" b="1" dirty="0">
                <a:solidFill>
                  <a:srgbClr val="000000"/>
                </a:solidFill>
                <a:latin typeface="Arial" panose="020B0604020202020204" pitchFamily="34" charset="0"/>
                <a:cs typeface="Arial" panose="020B0604020202020204" pitchFamily="34" charset="0"/>
              </a:rPr>
              <a:t> the pattern of population and economic decline by achieving a modest and sustainable growth rate.</a:t>
            </a:r>
            <a:endParaRPr lang="en-US" sz="3600" b="0" i="0" dirty="0">
              <a:solidFill>
                <a:srgbClr val="0000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406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D141E-61EF-485C-B36E-9CEB65DB3199}"/>
              </a:ext>
            </a:extLst>
          </p:cNvPr>
          <p:cNvSpPr>
            <a:spLocks noGrp="1"/>
          </p:cNvSpPr>
          <p:nvPr>
            <p:ph type="title"/>
          </p:nvPr>
        </p:nvSpPr>
        <p:spPr>
          <a:xfrm>
            <a:off x="471848" y="345059"/>
            <a:ext cx="5210485" cy="1249845"/>
          </a:xfrm>
        </p:spPr>
        <p:txBody>
          <a:bodyPr/>
          <a:lstStyle/>
          <a:p>
            <a:r>
              <a:rPr lang="en-US" dirty="0">
                <a:latin typeface="Arial" panose="020B0604020202020204" pitchFamily="34" charset="0"/>
                <a:cs typeface="Arial" panose="020B0604020202020204" pitchFamily="34" charset="0"/>
              </a:rPr>
              <a:t>Attracting a </a:t>
            </a:r>
            <a:r>
              <a:rPr lang="en-US" dirty="0">
                <a:solidFill>
                  <a:schemeClr val="accent1"/>
                </a:solidFill>
                <a:latin typeface="Arial" panose="020B0604020202020204" pitchFamily="34" charset="0"/>
                <a:cs typeface="Arial" panose="020B0604020202020204" pitchFamily="34" charset="0"/>
              </a:rPr>
              <a:t>Workforce</a:t>
            </a:r>
          </a:p>
        </p:txBody>
      </p:sp>
      <p:sp>
        <p:nvSpPr>
          <p:cNvPr id="19" name="Freeform 12">
            <a:extLst>
              <a:ext uri="{FF2B5EF4-FFF2-40B4-BE49-F238E27FC236}">
                <a16:creationId xmlns:a16="http://schemas.microsoft.com/office/drawing/2014/main" id="{F4989F0B-8F15-4556-B7CF-EC7A56614970}"/>
              </a:ext>
            </a:extLst>
          </p:cNvPr>
          <p:cNvSpPr>
            <a:spLocks/>
          </p:cNvSpPr>
          <p:nvPr/>
        </p:nvSpPr>
        <p:spPr bwMode="auto">
          <a:xfrm>
            <a:off x="2626519" y="4623012"/>
            <a:ext cx="3859212" cy="1114425"/>
          </a:xfrm>
          <a:custGeom>
            <a:avLst/>
            <a:gdLst>
              <a:gd name="T0" fmla="*/ 2231 w 2431"/>
              <a:gd name="T1" fmla="*/ 355 h 702"/>
              <a:gd name="T2" fmla="*/ 2431 w 2431"/>
              <a:gd name="T3" fmla="*/ 702 h 702"/>
              <a:gd name="T4" fmla="*/ 0 w 2431"/>
              <a:gd name="T5" fmla="*/ 702 h 702"/>
              <a:gd name="T6" fmla="*/ 405 w 2431"/>
              <a:gd name="T7" fmla="*/ 0 h 702"/>
              <a:gd name="T8" fmla="*/ 2026 w 2431"/>
              <a:gd name="T9" fmla="*/ 0 h 702"/>
              <a:gd name="T10" fmla="*/ 2190 w 2431"/>
              <a:gd name="T11" fmla="*/ 285 h 702"/>
            </a:gdLst>
            <a:ahLst/>
            <a:cxnLst>
              <a:cxn ang="0">
                <a:pos x="T0" y="T1"/>
              </a:cxn>
              <a:cxn ang="0">
                <a:pos x="T2" y="T3"/>
              </a:cxn>
              <a:cxn ang="0">
                <a:pos x="T4" y="T5"/>
              </a:cxn>
              <a:cxn ang="0">
                <a:pos x="T6" y="T7"/>
              </a:cxn>
              <a:cxn ang="0">
                <a:pos x="T8" y="T9"/>
              </a:cxn>
              <a:cxn ang="0">
                <a:pos x="T10" y="T11"/>
              </a:cxn>
            </a:cxnLst>
            <a:rect l="0" t="0" r="r" b="b"/>
            <a:pathLst>
              <a:path w="2431" h="702">
                <a:moveTo>
                  <a:pt x="2231" y="355"/>
                </a:moveTo>
                <a:lnTo>
                  <a:pt x="2431" y="702"/>
                </a:lnTo>
                <a:lnTo>
                  <a:pt x="0" y="702"/>
                </a:lnTo>
                <a:lnTo>
                  <a:pt x="405" y="0"/>
                </a:lnTo>
                <a:lnTo>
                  <a:pt x="2026" y="0"/>
                </a:lnTo>
                <a:lnTo>
                  <a:pt x="2190" y="28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a:extLst>
              <a:ext uri="{FF2B5EF4-FFF2-40B4-BE49-F238E27FC236}">
                <a16:creationId xmlns:a16="http://schemas.microsoft.com/office/drawing/2014/main" id="{4A77869E-DC93-4F62-97E4-B7FC05F609C3}"/>
              </a:ext>
            </a:extLst>
          </p:cNvPr>
          <p:cNvSpPr>
            <a:spLocks/>
          </p:cNvSpPr>
          <p:nvPr/>
        </p:nvSpPr>
        <p:spPr bwMode="auto">
          <a:xfrm>
            <a:off x="2879265" y="2900679"/>
            <a:ext cx="2571750" cy="1114425"/>
          </a:xfrm>
          <a:custGeom>
            <a:avLst/>
            <a:gdLst>
              <a:gd name="T0" fmla="*/ 1435 w 1620"/>
              <a:gd name="T1" fmla="*/ 382 h 702"/>
              <a:gd name="T2" fmla="*/ 1620 w 1620"/>
              <a:gd name="T3" fmla="*/ 702 h 702"/>
              <a:gd name="T4" fmla="*/ 0 w 1620"/>
              <a:gd name="T5" fmla="*/ 702 h 702"/>
              <a:gd name="T6" fmla="*/ 405 w 1620"/>
              <a:gd name="T7" fmla="*/ 0 h 702"/>
              <a:gd name="T8" fmla="*/ 1215 w 1620"/>
              <a:gd name="T9" fmla="*/ 0 h 702"/>
              <a:gd name="T10" fmla="*/ 1409 w 1620"/>
              <a:gd name="T11" fmla="*/ 338 h 702"/>
            </a:gdLst>
            <a:ahLst/>
            <a:cxnLst>
              <a:cxn ang="0">
                <a:pos x="T0" y="T1"/>
              </a:cxn>
              <a:cxn ang="0">
                <a:pos x="T2" y="T3"/>
              </a:cxn>
              <a:cxn ang="0">
                <a:pos x="T4" y="T5"/>
              </a:cxn>
              <a:cxn ang="0">
                <a:pos x="T6" y="T7"/>
              </a:cxn>
              <a:cxn ang="0">
                <a:pos x="T8" y="T9"/>
              </a:cxn>
              <a:cxn ang="0">
                <a:pos x="T10" y="T11"/>
              </a:cxn>
            </a:cxnLst>
            <a:rect l="0" t="0" r="r" b="b"/>
            <a:pathLst>
              <a:path w="1620" h="702">
                <a:moveTo>
                  <a:pt x="1435" y="382"/>
                </a:moveTo>
                <a:lnTo>
                  <a:pt x="1620" y="702"/>
                </a:lnTo>
                <a:lnTo>
                  <a:pt x="0" y="702"/>
                </a:lnTo>
                <a:lnTo>
                  <a:pt x="405" y="0"/>
                </a:lnTo>
                <a:lnTo>
                  <a:pt x="1215" y="0"/>
                </a:lnTo>
                <a:lnTo>
                  <a:pt x="1409" y="3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a:extLst>
              <a:ext uri="{FF2B5EF4-FFF2-40B4-BE49-F238E27FC236}">
                <a16:creationId xmlns:a16="http://schemas.microsoft.com/office/drawing/2014/main" id="{6F2869CB-A54C-4CAB-B146-C81AD161265E}"/>
              </a:ext>
            </a:extLst>
          </p:cNvPr>
          <p:cNvSpPr>
            <a:spLocks/>
          </p:cNvSpPr>
          <p:nvPr/>
        </p:nvSpPr>
        <p:spPr bwMode="auto">
          <a:xfrm>
            <a:off x="3613944" y="1647682"/>
            <a:ext cx="1287462" cy="1114425"/>
          </a:xfrm>
          <a:custGeom>
            <a:avLst/>
            <a:gdLst>
              <a:gd name="T0" fmla="*/ 664 w 811"/>
              <a:gd name="T1" fmla="*/ 447 h 702"/>
              <a:gd name="T2" fmla="*/ 811 w 811"/>
              <a:gd name="T3" fmla="*/ 702 h 702"/>
              <a:gd name="T4" fmla="*/ 0 w 811"/>
              <a:gd name="T5" fmla="*/ 702 h 702"/>
              <a:gd name="T6" fmla="*/ 406 w 811"/>
              <a:gd name="T7" fmla="*/ 0 h 702"/>
              <a:gd name="T8" fmla="*/ 635 w 811"/>
              <a:gd name="T9" fmla="*/ 397 h 702"/>
            </a:gdLst>
            <a:ahLst/>
            <a:cxnLst>
              <a:cxn ang="0">
                <a:pos x="T0" y="T1"/>
              </a:cxn>
              <a:cxn ang="0">
                <a:pos x="T2" y="T3"/>
              </a:cxn>
              <a:cxn ang="0">
                <a:pos x="T4" y="T5"/>
              </a:cxn>
              <a:cxn ang="0">
                <a:pos x="T6" y="T7"/>
              </a:cxn>
              <a:cxn ang="0">
                <a:pos x="T8" y="T9"/>
              </a:cxn>
            </a:cxnLst>
            <a:rect l="0" t="0" r="r" b="b"/>
            <a:pathLst>
              <a:path w="811" h="702">
                <a:moveTo>
                  <a:pt x="664" y="447"/>
                </a:moveTo>
                <a:lnTo>
                  <a:pt x="811" y="702"/>
                </a:lnTo>
                <a:lnTo>
                  <a:pt x="0" y="702"/>
                </a:lnTo>
                <a:lnTo>
                  <a:pt x="406" y="0"/>
                </a:lnTo>
                <a:lnTo>
                  <a:pt x="635" y="3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8" name="Picture 107" descr="Icon&#10;&#10;Description automatically generated">
            <a:extLst>
              <a:ext uri="{FF2B5EF4-FFF2-40B4-BE49-F238E27FC236}">
                <a16:creationId xmlns:a16="http://schemas.microsoft.com/office/drawing/2014/main" id="{24812742-7CB5-47C7-ABA1-5A5959D83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9341" y="574695"/>
            <a:ext cx="885825" cy="790575"/>
          </a:xfrm>
          <a:prstGeom prst="rect">
            <a:avLst/>
          </a:prstGeom>
        </p:spPr>
      </p:pic>
      <p:pic>
        <p:nvPicPr>
          <p:cNvPr id="110" name="Picture 109" descr="Shape, rectangle&#10;&#10;Description automatically generated">
            <a:extLst>
              <a:ext uri="{FF2B5EF4-FFF2-40B4-BE49-F238E27FC236}">
                <a16:creationId xmlns:a16="http://schemas.microsoft.com/office/drawing/2014/main" id="{FC0E6CC0-3A3A-461B-A7A3-614F46B16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4516" y="1423681"/>
            <a:ext cx="1895475" cy="819150"/>
          </a:xfrm>
          <a:prstGeom prst="rect">
            <a:avLst/>
          </a:prstGeom>
        </p:spPr>
      </p:pic>
      <p:pic>
        <p:nvPicPr>
          <p:cNvPr id="112" name="Picture 111" descr="Shape, square&#10;&#10;Description automatically generated">
            <a:extLst>
              <a:ext uri="{FF2B5EF4-FFF2-40B4-BE49-F238E27FC236}">
                <a16:creationId xmlns:a16="http://schemas.microsoft.com/office/drawing/2014/main" id="{B4A951A4-C838-457C-B30E-46469FAEA8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5891" y="2301242"/>
            <a:ext cx="2752725" cy="819150"/>
          </a:xfrm>
          <a:prstGeom prst="rect">
            <a:avLst/>
          </a:prstGeom>
        </p:spPr>
      </p:pic>
      <p:pic>
        <p:nvPicPr>
          <p:cNvPr id="114" name="Picture 113" descr="Shape&#10;&#10;Description automatically generated">
            <a:extLst>
              <a:ext uri="{FF2B5EF4-FFF2-40B4-BE49-F238E27FC236}">
                <a16:creationId xmlns:a16="http://schemas.microsoft.com/office/drawing/2014/main" id="{BB80F4EF-34DF-4DA7-83A3-EE241B3792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7728" y="3178803"/>
            <a:ext cx="3829050" cy="819150"/>
          </a:xfrm>
          <a:prstGeom prst="rect">
            <a:avLst/>
          </a:prstGeom>
        </p:spPr>
      </p:pic>
      <p:pic>
        <p:nvPicPr>
          <p:cNvPr id="116" name="Picture 115" descr="Shape&#10;&#10;Description automatically generated">
            <a:extLst>
              <a:ext uri="{FF2B5EF4-FFF2-40B4-BE49-F238E27FC236}">
                <a16:creationId xmlns:a16="http://schemas.microsoft.com/office/drawing/2014/main" id="{45992641-B5E8-47DF-9791-DC9FBC1E62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1953" y="4056364"/>
            <a:ext cx="4800600" cy="819150"/>
          </a:xfrm>
          <a:prstGeom prst="rect">
            <a:avLst/>
          </a:prstGeom>
        </p:spPr>
      </p:pic>
      <p:pic>
        <p:nvPicPr>
          <p:cNvPr id="118" name="Picture 117" descr="Shape, rectangle&#10;&#10;Description automatically generated">
            <a:extLst>
              <a:ext uri="{FF2B5EF4-FFF2-40B4-BE49-F238E27FC236}">
                <a16:creationId xmlns:a16="http://schemas.microsoft.com/office/drawing/2014/main" id="{1E2FDCC6-C480-46AF-A165-74ABB70553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1891" y="4933925"/>
            <a:ext cx="5800725" cy="809625"/>
          </a:xfrm>
          <a:prstGeom prst="rect">
            <a:avLst/>
          </a:prstGeom>
        </p:spPr>
      </p:pic>
      <p:pic>
        <p:nvPicPr>
          <p:cNvPr id="120" name="Picture 119" descr="Shape, rectangle&#10;&#10;Description automatically generated">
            <a:extLst>
              <a:ext uri="{FF2B5EF4-FFF2-40B4-BE49-F238E27FC236}">
                <a16:creationId xmlns:a16="http://schemas.microsoft.com/office/drawing/2014/main" id="{584BE5D5-0DF9-454A-AD21-D9244C8D07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6116" y="5801963"/>
            <a:ext cx="6772275" cy="828675"/>
          </a:xfrm>
          <a:prstGeom prst="rect">
            <a:avLst/>
          </a:prstGeom>
        </p:spPr>
      </p:pic>
      <p:sp>
        <p:nvSpPr>
          <p:cNvPr id="121" name="TextBox 120">
            <a:extLst>
              <a:ext uri="{FF2B5EF4-FFF2-40B4-BE49-F238E27FC236}">
                <a16:creationId xmlns:a16="http://schemas.microsoft.com/office/drawing/2014/main" id="{569E9934-A70F-46A9-8CCC-4B9267051376}"/>
              </a:ext>
            </a:extLst>
          </p:cNvPr>
          <p:cNvSpPr txBox="1"/>
          <p:nvPr/>
        </p:nvSpPr>
        <p:spPr>
          <a:xfrm>
            <a:off x="6316040" y="6000701"/>
            <a:ext cx="1415553" cy="431199"/>
          </a:xfrm>
          <a:prstGeom prst="rect">
            <a:avLst/>
          </a:prstGeom>
          <a:noFill/>
        </p:spPr>
        <p:txBody>
          <a:bodyPr wrap="none" lIns="0" tIns="36000" rIns="216000" bIns="36000" rtlCol="0">
            <a:spAutoFit/>
          </a:bodyPr>
          <a:lstStyle/>
          <a:p>
            <a:pPr>
              <a:lnSpc>
                <a:spcPct val="130000"/>
              </a:lnSpc>
              <a:spcBef>
                <a:spcPts val="1000"/>
              </a:spcBef>
            </a:pPr>
            <a:r>
              <a:rPr lang="en-US" sz="2000" b="1" dirty="0">
                <a:solidFill>
                  <a:schemeClr val="bg1"/>
                </a:solidFill>
                <a:latin typeface="Arial" panose="020B0604020202020204" pitchFamily="34" charset="0"/>
                <a:cs typeface="Arial" panose="020B0604020202020204" pitchFamily="34" charset="0"/>
              </a:rPr>
              <a:t>HOUSING</a:t>
            </a:r>
          </a:p>
        </p:txBody>
      </p:sp>
      <p:sp>
        <p:nvSpPr>
          <p:cNvPr id="127" name="TextBox 126">
            <a:extLst>
              <a:ext uri="{FF2B5EF4-FFF2-40B4-BE49-F238E27FC236}">
                <a16:creationId xmlns:a16="http://schemas.microsoft.com/office/drawing/2014/main" id="{513A3968-50B5-4D3A-BADD-0AE69A55F918}"/>
              </a:ext>
            </a:extLst>
          </p:cNvPr>
          <p:cNvSpPr txBox="1"/>
          <p:nvPr/>
        </p:nvSpPr>
        <p:spPr>
          <a:xfrm>
            <a:off x="6160452" y="5123138"/>
            <a:ext cx="1726727" cy="431199"/>
          </a:xfrm>
          <a:prstGeom prst="rect">
            <a:avLst/>
          </a:prstGeom>
          <a:noFill/>
        </p:spPr>
        <p:txBody>
          <a:bodyPr wrap="none" lIns="0" tIns="36000" rIns="216000" bIns="36000" rtlCol="0">
            <a:spAutoFit/>
          </a:bodyPr>
          <a:lstStyle/>
          <a:p>
            <a:pPr>
              <a:lnSpc>
                <a:spcPct val="130000"/>
              </a:lnSpc>
              <a:spcBef>
                <a:spcPts val="1000"/>
              </a:spcBef>
            </a:pPr>
            <a:r>
              <a:rPr lang="en-US" sz="2000" b="1" dirty="0">
                <a:solidFill>
                  <a:schemeClr val="bg1"/>
                </a:solidFill>
                <a:latin typeface="Arial" panose="020B0604020202020204" pitchFamily="34" charset="0"/>
                <a:cs typeface="Arial" panose="020B0604020202020204" pitchFamily="34" charset="0"/>
              </a:rPr>
              <a:t>EDUCATION</a:t>
            </a:r>
          </a:p>
        </p:txBody>
      </p:sp>
      <p:sp>
        <p:nvSpPr>
          <p:cNvPr id="128" name="TextBox 127">
            <a:extLst>
              <a:ext uri="{FF2B5EF4-FFF2-40B4-BE49-F238E27FC236}">
                <a16:creationId xmlns:a16="http://schemas.microsoft.com/office/drawing/2014/main" id="{6A34F1E9-1E7E-4FFA-8CEB-818A69765851}"/>
              </a:ext>
            </a:extLst>
          </p:cNvPr>
          <p:cNvSpPr txBox="1"/>
          <p:nvPr/>
        </p:nvSpPr>
        <p:spPr>
          <a:xfrm>
            <a:off x="5827026" y="4250340"/>
            <a:ext cx="2393577" cy="431199"/>
          </a:xfrm>
          <a:prstGeom prst="rect">
            <a:avLst/>
          </a:prstGeom>
          <a:noFill/>
        </p:spPr>
        <p:txBody>
          <a:bodyPr wrap="none" lIns="0" tIns="36000" rIns="216000" bIns="36000" rtlCol="0">
            <a:spAutoFit/>
          </a:bodyPr>
          <a:lstStyle/>
          <a:p>
            <a:pPr>
              <a:lnSpc>
                <a:spcPct val="130000"/>
              </a:lnSpc>
              <a:spcBef>
                <a:spcPts val="1000"/>
              </a:spcBef>
            </a:pPr>
            <a:r>
              <a:rPr lang="en-US" sz="2000" b="1" dirty="0">
                <a:solidFill>
                  <a:schemeClr val="bg1"/>
                </a:solidFill>
                <a:latin typeface="Arial" panose="020B0604020202020204" pitchFamily="34" charset="0"/>
                <a:cs typeface="Arial" panose="020B0604020202020204" pitchFamily="34" charset="0"/>
              </a:rPr>
              <a:t>QUALITY OF LIFE</a:t>
            </a:r>
          </a:p>
        </p:txBody>
      </p:sp>
      <p:sp>
        <p:nvSpPr>
          <p:cNvPr id="129" name="TextBox 128">
            <a:extLst>
              <a:ext uri="{FF2B5EF4-FFF2-40B4-BE49-F238E27FC236}">
                <a16:creationId xmlns:a16="http://schemas.microsoft.com/office/drawing/2014/main" id="{C9E16CD5-07A7-4033-A59D-38C3A8CF08A5}"/>
              </a:ext>
            </a:extLst>
          </p:cNvPr>
          <p:cNvSpPr txBox="1"/>
          <p:nvPr/>
        </p:nvSpPr>
        <p:spPr>
          <a:xfrm>
            <a:off x="5385336" y="3372779"/>
            <a:ext cx="3158017" cy="431199"/>
          </a:xfrm>
          <a:prstGeom prst="rect">
            <a:avLst/>
          </a:prstGeom>
          <a:noFill/>
        </p:spPr>
        <p:txBody>
          <a:bodyPr wrap="none" lIns="0" tIns="36000" rIns="216000" bIns="36000" rtlCol="0">
            <a:spAutoFit/>
          </a:bodyPr>
          <a:lstStyle/>
          <a:p>
            <a:pPr>
              <a:lnSpc>
                <a:spcPct val="130000"/>
              </a:lnSpc>
              <a:spcBef>
                <a:spcPts val="1000"/>
              </a:spcBef>
            </a:pPr>
            <a:r>
              <a:rPr lang="en-US" sz="2000" b="1" dirty="0">
                <a:solidFill>
                  <a:schemeClr val="bg1"/>
                </a:solidFill>
                <a:latin typeface="Arial" panose="020B0604020202020204" pitchFamily="34" charset="0"/>
                <a:cs typeface="Arial" panose="020B0604020202020204" pitchFamily="34" charset="0"/>
              </a:rPr>
              <a:t>HIGH SPEED INTERNET</a:t>
            </a:r>
          </a:p>
        </p:txBody>
      </p:sp>
      <p:sp>
        <p:nvSpPr>
          <p:cNvPr id="130" name="TextBox 129">
            <a:extLst>
              <a:ext uri="{FF2B5EF4-FFF2-40B4-BE49-F238E27FC236}">
                <a16:creationId xmlns:a16="http://schemas.microsoft.com/office/drawing/2014/main" id="{6CA7AF8E-5187-4B7A-B13A-D4630A98398C}"/>
              </a:ext>
            </a:extLst>
          </p:cNvPr>
          <p:cNvSpPr txBox="1"/>
          <p:nvPr/>
        </p:nvSpPr>
        <p:spPr>
          <a:xfrm>
            <a:off x="5743712" y="2638205"/>
            <a:ext cx="2590554" cy="431199"/>
          </a:xfrm>
          <a:prstGeom prst="rect">
            <a:avLst/>
          </a:prstGeom>
          <a:noFill/>
        </p:spPr>
        <p:txBody>
          <a:bodyPr wrap="none" lIns="0" tIns="36000" rIns="216000" bIns="36000" rtlCol="0">
            <a:spAutoFit/>
          </a:bodyPr>
          <a:lstStyle/>
          <a:p>
            <a:pPr>
              <a:lnSpc>
                <a:spcPct val="130000"/>
              </a:lnSpc>
              <a:spcBef>
                <a:spcPts val="1000"/>
              </a:spcBef>
            </a:pPr>
            <a:r>
              <a:rPr lang="en-US" sz="1950" b="1" dirty="0">
                <a:solidFill>
                  <a:schemeClr val="bg1"/>
                </a:solidFill>
                <a:latin typeface="Arial" panose="020B0604020202020204" pitchFamily="34" charset="0"/>
                <a:cs typeface="Arial" panose="020B0604020202020204" pitchFamily="34" charset="0"/>
              </a:rPr>
              <a:t>INFRASTRUCTURE</a:t>
            </a:r>
          </a:p>
        </p:txBody>
      </p:sp>
      <p:sp>
        <p:nvSpPr>
          <p:cNvPr id="131" name="TextBox 130">
            <a:extLst>
              <a:ext uri="{FF2B5EF4-FFF2-40B4-BE49-F238E27FC236}">
                <a16:creationId xmlns:a16="http://schemas.microsoft.com/office/drawing/2014/main" id="{AC3CCB32-07F5-474F-9617-EC49CC333CED}"/>
              </a:ext>
            </a:extLst>
          </p:cNvPr>
          <p:cNvSpPr txBox="1"/>
          <p:nvPr/>
        </p:nvSpPr>
        <p:spPr>
          <a:xfrm>
            <a:off x="6270194" y="1621527"/>
            <a:ext cx="1388302" cy="431199"/>
          </a:xfrm>
          <a:prstGeom prst="rect">
            <a:avLst/>
          </a:prstGeom>
          <a:noFill/>
        </p:spPr>
        <p:txBody>
          <a:bodyPr wrap="none" lIns="0" tIns="36000" rIns="216000" bIns="36000" rtlCol="0">
            <a:spAutoFit/>
          </a:bodyPr>
          <a:lstStyle/>
          <a:p>
            <a:pPr>
              <a:lnSpc>
                <a:spcPct val="130000"/>
              </a:lnSpc>
              <a:spcBef>
                <a:spcPts val="1000"/>
              </a:spcBef>
            </a:pPr>
            <a:r>
              <a:rPr lang="en-US" sz="2000" b="1" dirty="0">
                <a:solidFill>
                  <a:schemeClr val="bg1"/>
                </a:solidFill>
                <a:latin typeface="Arial" panose="020B0604020202020204" pitchFamily="34" charset="0"/>
                <a:cs typeface="Arial" panose="020B0604020202020204" pitchFamily="34" charset="0"/>
              </a:rPr>
              <a:t>MEDICAL</a:t>
            </a:r>
          </a:p>
        </p:txBody>
      </p:sp>
      <p:sp>
        <p:nvSpPr>
          <p:cNvPr id="132" name="TextBox 131">
            <a:extLst>
              <a:ext uri="{FF2B5EF4-FFF2-40B4-BE49-F238E27FC236}">
                <a16:creationId xmlns:a16="http://schemas.microsoft.com/office/drawing/2014/main" id="{2FE72C2F-01E8-42EB-A35D-D1FD3F82DC1C}"/>
              </a:ext>
            </a:extLst>
          </p:cNvPr>
          <p:cNvSpPr txBox="1"/>
          <p:nvPr/>
        </p:nvSpPr>
        <p:spPr>
          <a:xfrm>
            <a:off x="7273557" y="756253"/>
            <a:ext cx="1930117" cy="431199"/>
          </a:xfrm>
          <a:prstGeom prst="rect">
            <a:avLst/>
          </a:prstGeom>
          <a:noFill/>
        </p:spPr>
        <p:txBody>
          <a:bodyPr wrap="none" lIns="0" tIns="36000" rIns="216000" bIns="36000" rtlCol="0">
            <a:spAutoFit/>
          </a:bodyPr>
          <a:lstStyle/>
          <a:p>
            <a:pPr>
              <a:lnSpc>
                <a:spcPct val="130000"/>
              </a:lnSpc>
              <a:spcBef>
                <a:spcPts val="1000"/>
              </a:spcBef>
            </a:pPr>
            <a:r>
              <a:rPr lang="en-US" sz="2000" b="1" dirty="0">
                <a:latin typeface="Arial" panose="020B0604020202020204" pitchFamily="34" charset="0"/>
                <a:cs typeface="Arial" panose="020B0604020202020204" pitchFamily="34" charset="0"/>
              </a:rPr>
              <a:t>WORKFORCE</a:t>
            </a:r>
          </a:p>
        </p:txBody>
      </p:sp>
      <p:cxnSp>
        <p:nvCxnSpPr>
          <p:cNvPr id="134" name="Straight Arrow Connector 133">
            <a:extLst>
              <a:ext uri="{FF2B5EF4-FFF2-40B4-BE49-F238E27FC236}">
                <a16:creationId xmlns:a16="http://schemas.microsoft.com/office/drawing/2014/main" id="{2C41E9EF-2FB1-4CB2-9DEF-8DA25C93C11A}"/>
              </a:ext>
            </a:extLst>
          </p:cNvPr>
          <p:cNvCxnSpPr>
            <a:cxnSpLocks/>
          </p:cNvCxnSpPr>
          <p:nvPr/>
        </p:nvCxnSpPr>
        <p:spPr>
          <a:xfrm flipH="1" flipV="1">
            <a:off x="7889965" y="1456956"/>
            <a:ext cx="2687495" cy="48350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7" name="Graphic 136" descr="Group of men outline">
            <a:extLst>
              <a:ext uri="{FF2B5EF4-FFF2-40B4-BE49-F238E27FC236}">
                <a16:creationId xmlns:a16="http://schemas.microsoft.com/office/drawing/2014/main" id="{8CAF9E13-22CF-4B6C-A232-6AA3507BAA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31709" y="873008"/>
            <a:ext cx="441274" cy="441274"/>
          </a:xfrm>
          <a:prstGeom prst="rect">
            <a:avLst/>
          </a:prstGeom>
        </p:spPr>
      </p:pic>
      <p:sp>
        <p:nvSpPr>
          <p:cNvPr id="138" name="TextBox 137">
            <a:extLst>
              <a:ext uri="{FF2B5EF4-FFF2-40B4-BE49-F238E27FC236}">
                <a16:creationId xmlns:a16="http://schemas.microsoft.com/office/drawing/2014/main" id="{11A43819-5146-476B-A91C-6730951EA076}"/>
              </a:ext>
            </a:extLst>
          </p:cNvPr>
          <p:cNvSpPr txBox="1"/>
          <p:nvPr/>
        </p:nvSpPr>
        <p:spPr>
          <a:xfrm>
            <a:off x="9312735" y="2706286"/>
            <a:ext cx="2260663" cy="882092"/>
          </a:xfrm>
          <a:prstGeom prst="rect">
            <a:avLst/>
          </a:prstGeom>
          <a:noFill/>
        </p:spPr>
        <p:txBody>
          <a:bodyPr wrap="square" lIns="0" tIns="36000" rIns="216000" bIns="36000" rtlCol="0">
            <a:spAutoFit/>
          </a:bodyPr>
          <a:lstStyle/>
          <a:p>
            <a:pPr>
              <a:lnSpc>
                <a:spcPct val="130000"/>
              </a:lnSpc>
              <a:spcBef>
                <a:spcPts val="1000"/>
              </a:spcBef>
            </a:pPr>
            <a:r>
              <a:rPr lang="en-US" sz="1400" b="1" dirty="0"/>
              <a:t>These needs must be met in order to attract a workforce.</a:t>
            </a:r>
          </a:p>
        </p:txBody>
      </p:sp>
    </p:spTree>
    <p:extLst>
      <p:ext uri="{BB962C8B-B14F-4D97-AF65-F5344CB8AC3E}">
        <p14:creationId xmlns:p14="http://schemas.microsoft.com/office/powerpoint/2010/main" val="42372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1000"/>
                                        <p:tgtEl>
                                          <p:spTgt spid="120"/>
                                        </p:tgtEl>
                                      </p:cBhvr>
                                    </p:animEffect>
                                    <p:anim calcmode="lin" valueType="num">
                                      <p:cBhvr>
                                        <p:cTn id="8" dur="1000" fill="hold"/>
                                        <p:tgtEl>
                                          <p:spTgt spid="120"/>
                                        </p:tgtEl>
                                        <p:attrNameLst>
                                          <p:attrName>ppt_x</p:attrName>
                                        </p:attrNameLst>
                                      </p:cBhvr>
                                      <p:tavLst>
                                        <p:tav tm="0">
                                          <p:val>
                                            <p:strVal val="#ppt_x"/>
                                          </p:val>
                                        </p:tav>
                                        <p:tav tm="100000">
                                          <p:val>
                                            <p:strVal val="#ppt_x"/>
                                          </p:val>
                                        </p:tav>
                                      </p:tavLst>
                                    </p:anim>
                                    <p:anim calcmode="lin" valueType="num">
                                      <p:cBhvr>
                                        <p:cTn id="9" dur="1000" fill="hold"/>
                                        <p:tgtEl>
                                          <p:spTgt spid="1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1"/>
                                        </p:tgtEl>
                                        <p:attrNameLst>
                                          <p:attrName>style.visibility</p:attrName>
                                        </p:attrNameLst>
                                      </p:cBhvr>
                                      <p:to>
                                        <p:strVal val="visible"/>
                                      </p:to>
                                    </p:set>
                                    <p:animEffect transition="in" filter="fade">
                                      <p:cBhvr>
                                        <p:cTn id="13" dur="1000"/>
                                        <p:tgtEl>
                                          <p:spTgt spid="121"/>
                                        </p:tgtEl>
                                      </p:cBhvr>
                                    </p:animEffect>
                                    <p:anim calcmode="lin" valueType="num">
                                      <p:cBhvr>
                                        <p:cTn id="14" dur="1000" fill="hold"/>
                                        <p:tgtEl>
                                          <p:spTgt spid="121"/>
                                        </p:tgtEl>
                                        <p:attrNameLst>
                                          <p:attrName>ppt_x</p:attrName>
                                        </p:attrNameLst>
                                      </p:cBhvr>
                                      <p:tavLst>
                                        <p:tav tm="0">
                                          <p:val>
                                            <p:strVal val="#ppt_x"/>
                                          </p:val>
                                        </p:tav>
                                        <p:tav tm="100000">
                                          <p:val>
                                            <p:strVal val="#ppt_x"/>
                                          </p:val>
                                        </p:tav>
                                      </p:tavLst>
                                    </p:anim>
                                    <p:anim calcmode="lin" valueType="num">
                                      <p:cBhvr>
                                        <p:cTn id="15" dur="1000" fill="hold"/>
                                        <p:tgtEl>
                                          <p:spTgt spid="12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300"/>
                                  </p:stCondLst>
                                  <p:childTnLst>
                                    <p:set>
                                      <p:cBhvr>
                                        <p:cTn id="17" dur="1" fill="hold">
                                          <p:stCondLst>
                                            <p:cond delay="0"/>
                                          </p:stCondLst>
                                        </p:cTn>
                                        <p:tgtEl>
                                          <p:spTgt spid="118"/>
                                        </p:tgtEl>
                                        <p:attrNameLst>
                                          <p:attrName>style.visibility</p:attrName>
                                        </p:attrNameLst>
                                      </p:cBhvr>
                                      <p:to>
                                        <p:strVal val="visible"/>
                                      </p:to>
                                    </p:set>
                                    <p:animEffect transition="in" filter="fade">
                                      <p:cBhvr>
                                        <p:cTn id="18" dur="1000"/>
                                        <p:tgtEl>
                                          <p:spTgt spid="118"/>
                                        </p:tgtEl>
                                      </p:cBhvr>
                                    </p:animEffect>
                                    <p:anim calcmode="lin" valueType="num">
                                      <p:cBhvr>
                                        <p:cTn id="19" dur="1000" fill="hold"/>
                                        <p:tgtEl>
                                          <p:spTgt spid="118"/>
                                        </p:tgtEl>
                                        <p:attrNameLst>
                                          <p:attrName>ppt_x</p:attrName>
                                        </p:attrNameLst>
                                      </p:cBhvr>
                                      <p:tavLst>
                                        <p:tav tm="0">
                                          <p:val>
                                            <p:strVal val="#ppt_x"/>
                                          </p:val>
                                        </p:tav>
                                        <p:tav tm="100000">
                                          <p:val>
                                            <p:strVal val="#ppt_x"/>
                                          </p:val>
                                        </p:tav>
                                      </p:tavLst>
                                    </p:anim>
                                    <p:anim calcmode="lin" valueType="num">
                                      <p:cBhvr>
                                        <p:cTn id="20" dur="1000" fill="hold"/>
                                        <p:tgtEl>
                                          <p:spTgt spid="11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500"/>
                                  </p:stCondLst>
                                  <p:childTnLst>
                                    <p:set>
                                      <p:cBhvr>
                                        <p:cTn id="22" dur="1" fill="hold">
                                          <p:stCondLst>
                                            <p:cond delay="0"/>
                                          </p:stCondLst>
                                        </p:cTn>
                                        <p:tgtEl>
                                          <p:spTgt spid="127"/>
                                        </p:tgtEl>
                                        <p:attrNameLst>
                                          <p:attrName>style.visibility</p:attrName>
                                        </p:attrNameLst>
                                      </p:cBhvr>
                                      <p:to>
                                        <p:strVal val="visible"/>
                                      </p:to>
                                    </p:set>
                                    <p:animEffect transition="in" filter="fade">
                                      <p:cBhvr>
                                        <p:cTn id="23" dur="1000"/>
                                        <p:tgtEl>
                                          <p:spTgt spid="127"/>
                                        </p:tgtEl>
                                      </p:cBhvr>
                                    </p:animEffect>
                                    <p:anim calcmode="lin" valueType="num">
                                      <p:cBhvr>
                                        <p:cTn id="24" dur="1000" fill="hold"/>
                                        <p:tgtEl>
                                          <p:spTgt spid="127"/>
                                        </p:tgtEl>
                                        <p:attrNameLst>
                                          <p:attrName>ppt_x</p:attrName>
                                        </p:attrNameLst>
                                      </p:cBhvr>
                                      <p:tavLst>
                                        <p:tav tm="0">
                                          <p:val>
                                            <p:strVal val="#ppt_x"/>
                                          </p:val>
                                        </p:tav>
                                        <p:tav tm="100000">
                                          <p:val>
                                            <p:strVal val="#ppt_x"/>
                                          </p:val>
                                        </p:tav>
                                      </p:tavLst>
                                    </p:anim>
                                    <p:anim calcmode="lin" valueType="num">
                                      <p:cBhvr>
                                        <p:cTn id="25" dur="1000" fill="hold"/>
                                        <p:tgtEl>
                                          <p:spTgt spid="12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600"/>
                                  </p:stCondLst>
                                  <p:childTnLst>
                                    <p:set>
                                      <p:cBhvr>
                                        <p:cTn id="27" dur="1" fill="hold">
                                          <p:stCondLst>
                                            <p:cond delay="0"/>
                                          </p:stCondLst>
                                        </p:cTn>
                                        <p:tgtEl>
                                          <p:spTgt spid="116"/>
                                        </p:tgtEl>
                                        <p:attrNameLst>
                                          <p:attrName>style.visibility</p:attrName>
                                        </p:attrNameLst>
                                      </p:cBhvr>
                                      <p:to>
                                        <p:strVal val="visible"/>
                                      </p:to>
                                    </p:set>
                                    <p:animEffect transition="in" filter="fade">
                                      <p:cBhvr>
                                        <p:cTn id="28" dur="1000"/>
                                        <p:tgtEl>
                                          <p:spTgt spid="116"/>
                                        </p:tgtEl>
                                      </p:cBhvr>
                                    </p:animEffect>
                                    <p:anim calcmode="lin" valueType="num">
                                      <p:cBhvr>
                                        <p:cTn id="29" dur="1000" fill="hold"/>
                                        <p:tgtEl>
                                          <p:spTgt spid="116"/>
                                        </p:tgtEl>
                                        <p:attrNameLst>
                                          <p:attrName>ppt_x</p:attrName>
                                        </p:attrNameLst>
                                      </p:cBhvr>
                                      <p:tavLst>
                                        <p:tav tm="0">
                                          <p:val>
                                            <p:strVal val="#ppt_x"/>
                                          </p:val>
                                        </p:tav>
                                        <p:tav tm="100000">
                                          <p:val>
                                            <p:strVal val="#ppt_x"/>
                                          </p:val>
                                        </p:tav>
                                      </p:tavLst>
                                    </p:anim>
                                    <p:anim calcmode="lin" valueType="num">
                                      <p:cBhvr>
                                        <p:cTn id="30" dur="1000" fill="hold"/>
                                        <p:tgtEl>
                                          <p:spTgt spid="11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800"/>
                                  </p:stCondLst>
                                  <p:childTnLst>
                                    <p:set>
                                      <p:cBhvr>
                                        <p:cTn id="32" dur="1" fill="hold">
                                          <p:stCondLst>
                                            <p:cond delay="0"/>
                                          </p:stCondLst>
                                        </p:cTn>
                                        <p:tgtEl>
                                          <p:spTgt spid="128"/>
                                        </p:tgtEl>
                                        <p:attrNameLst>
                                          <p:attrName>style.visibility</p:attrName>
                                        </p:attrNameLst>
                                      </p:cBhvr>
                                      <p:to>
                                        <p:strVal val="visible"/>
                                      </p:to>
                                    </p:set>
                                    <p:animEffect transition="in" filter="fade">
                                      <p:cBhvr>
                                        <p:cTn id="33" dur="1000"/>
                                        <p:tgtEl>
                                          <p:spTgt spid="128"/>
                                        </p:tgtEl>
                                      </p:cBhvr>
                                    </p:animEffect>
                                    <p:anim calcmode="lin" valueType="num">
                                      <p:cBhvr>
                                        <p:cTn id="34" dur="1000" fill="hold"/>
                                        <p:tgtEl>
                                          <p:spTgt spid="128"/>
                                        </p:tgtEl>
                                        <p:attrNameLst>
                                          <p:attrName>ppt_x</p:attrName>
                                        </p:attrNameLst>
                                      </p:cBhvr>
                                      <p:tavLst>
                                        <p:tav tm="0">
                                          <p:val>
                                            <p:strVal val="#ppt_x"/>
                                          </p:val>
                                        </p:tav>
                                        <p:tav tm="100000">
                                          <p:val>
                                            <p:strVal val="#ppt_x"/>
                                          </p:val>
                                        </p:tav>
                                      </p:tavLst>
                                    </p:anim>
                                    <p:anim calcmode="lin" valueType="num">
                                      <p:cBhvr>
                                        <p:cTn id="35" dur="1000" fill="hold"/>
                                        <p:tgtEl>
                                          <p:spTgt spid="12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1000"/>
                                  </p:stCondLst>
                                  <p:childTnLst>
                                    <p:set>
                                      <p:cBhvr>
                                        <p:cTn id="37" dur="1" fill="hold">
                                          <p:stCondLst>
                                            <p:cond delay="0"/>
                                          </p:stCondLst>
                                        </p:cTn>
                                        <p:tgtEl>
                                          <p:spTgt spid="129"/>
                                        </p:tgtEl>
                                        <p:attrNameLst>
                                          <p:attrName>style.visibility</p:attrName>
                                        </p:attrNameLst>
                                      </p:cBhvr>
                                      <p:to>
                                        <p:strVal val="visible"/>
                                      </p:to>
                                    </p:set>
                                    <p:animEffect transition="in" filter="fade">
                                      <p:cBhvr>
                                        <p:cTn id="38" dur="1000"/>
                                        <p:tgtEl>
                                          <p:spTgt spid="129"/>
                                        </p:tgtEl>
                                      </p:cBhvr>
                                    </p:animEffect>
                                    <p:anim calcmode="lin" valueType="num">
                                      <p:cBhvr>
                                        <p:cTn id="39" dur="1000" fill="hold"/>
                                        <p:tgtEl>
                                          <p:spTgt spid="129"/>
                                        </p:tgtEl>
                                        <p:attrNameLst>
                                          <p:attrName>ppt_x</p:attrName>
                                        </p:attrNameLst>
                                      </p:cBhvr>
                                      <p:tavLst>
                                        <p:tav tm="0">
                                          <p:val>
                                            <p:strVal val="#ppt_x"/>
                                          </p:val>
                                        </p:tav>
                                        <p:tav tm="100000">
                                          <p:val>
                                            <p:strVal val="#ppt_x"/>
                                          </p:val>
                                        </p:tav>
                                      </p:tavLst>
                                    </p:anim>
                                    <p:anim calcmode="lin" valueType="num">
                                      <p:cBhvr>
                                        <p:cTn id="40" dur="1000" fill="hold"/>
                                        <p:tgtEl>
                                          <p:spTgt spid="12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1200"/>
                                  </p:stCondLst>
                                  <p:childTnLst>
                                    <p:set>
                                      <p:cBhvr>
                                        <p:cTn id="42" dur="1" fill="hold">
                                          <p:stCondLst>
                                            <p:cond delay="0"/>
                                          </p:stCondLst>
                                        </p:cTn>
                                        <p:tgtEl>
                                          <p:spTgt spid="114"/>
                                        </p:tgtEl>
                                        <p:attrNameLst>
                                          <p:attrName>style.visibility</p:attrName>
                                        </p:attrNameLst>
                                      </p:cBhvr>
                                      <p:to>
                                        <p:strVal val="visible"/>
                                      </p:to>
                                    </p:set>
                                    <p:animEffect transition="in" filter="fade">
                                      <p:cBhvr>
                                        <p:cTn id="43" dur="1000"/>
                                        <p:tgtEl>
                                          <p:spTgt spid="114"/>
                                        </p:tgtEl>
                                      </p:cBhvr>
                                    </p:animEffect>
                                    <p:anim calcmode="lin" valueType="num">
                                      <p:cBhvr>
                                        <p:cTn id="44" dur="1000" fill="hold"/>
                                        <p:tgtEl>
                                          <p:spTgt spid="114"/>
                                        </p:tgtEl>
                                        <p:attrNameLst>
                                          <p:attrName>ppt_x</p:attrName>
                                        </p:attrNameLst>
                                      </p:cBhvr>
                                      <p:tavLst>
                                        <p:tav tm="0">
                                          <p:val>
                                            <p:strVal val="#ppt_x"/>
                                          </p:val>
                                        </p:tav>
                                        <p:tav tm="100000">
                                          <p:val>
                                            <p:strVal val="#ppt_x"/>
                                          </p:val>
                                        </p:tav>
                                      </p:tavLst>
                                    </p:anim>
                                    <p:anim calcmode="lin" valueType="num">
                                      <p:cBhvr>
                                        <p:cTn id="45" dur="1000" fill="hold"/>
                                        <p:tgtEl>
                                          <p:spTgt spid="11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1300"/>
                                  </p:stCondLst>
                                  <p:childTnLst>
                                    <p:set>
                                      <p:cBhvr>
                                        <p:cTn id="47" dur="1" fill="hold">
                                          <p:stCondLst>
                                            <p:cond delay="0"/>
                                          </p:stCondLst>
                                        </p:cTn>
                                        <p:tgtEl>
                                          <p:spTgt spid="112"/>
                                        </p:tgtEl>
                                        <p:attrNameLst>
                                          <p:attrName>style.visibility</p:attrName>
                                        </p:attrNameLst>
                                      </p:cBhvr>
                                      <p:to>
                                        <p:strVal val="visible"/>
                                      </p:to>
                                    </p:set>
                                    <p:animEffect transition="in" filter="fade">
                                      <p:cBhvr>
                                        <p:cTn id="48" dur="1000"/>
                                        <p:tgtEl>
                                          <p:spTgt spid="112"/>
                                        </p:tgtEl>
                                      </p:cBhvr>
                                    </p:animEffect>
                                    <p:anim calcmode="lin" valueType="num">
                                      <p:cBhvr>
                                        <p:cTn id="49" dur="1000" fill="hold"/>
                                        <p:tgtEl>
                                          <p:spTgt spid="112"/>
                                        </p:tgtEl>
                                        <p:attrNameLst>
                                          <p:attrName>ppt_x</p:attrName>
                                        </p:attrNameLst>
                                      </p:cBhvr>
                                      <p:tavLst>
                                        <p:tav tm="0">
                                          <p:val>
                                            <p:strVal val="#ppt_x"/>
                                          </p:val>
                                        </p:tav>
                                        <p:tav tm="100000">
                                          <p:val>
                                            <p:strVal val="#ppt_x"/>
                                          </p:val>
                                        </p:tav>
                                      </p:tavLst>
                                    </p:anim>
                                    <p:anim calcmode="lin" valueType="num">
                                      <p:cBhvr>
                                        <p:cTn id="50" dur="1000" fill="hold"/>
                                        <p:tgtEl>
                                          <p:spTgt spid="1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1600"/>
                                  </p:stCondLst>
                                  <p:childTnLst>
                                    <p:set>
                                      <p:cBhvr>
                                        <p:cTn id="52" dur="1" fill="hold">
                                          <p:stCondLst>
                                            <p:cond delay="0"/>
                                          </p:stCondLst>
                                        </p:cTn>
                                        <p:tgtEl>
                                          <p:spTgt spid="130"/>
                                        </p:tgtEl>
                                        <p:attrNameLst>
                                          <p:attrName>style.visibility</p:attrName>
                                        </p:attrNameLst>
                                      </p:cBhvr>
                                      <p:to>
                                        <p:strVal val="visible"/>
                                      </p:to>
                                    </p:set>
                                    <p:animEffect transition="in" filter="fade">
                                      <p:cBhvr>
                                        <p:cTn id="53" dur="1000"/>
                                        <p:tgtEl>
                                          <p:spTgt spid="130"/>
                                        </p:tgtEl>
                                      </p:cBhvr>
                                    </p:animEffect>
                                    <p:anim calcmode="lin" valueType="num">
                                      <p:cBhvr>
                                        <p:cTn id="54" dur="1000" fill="hold"/>
                                        <p:tgtEl>
                                          <p:spTgt spid="130"/>
                                        </p:tgtEl>
                                        <p:attrNameLst>
                                          <p:attrName>ppt_x</p:attrName>
                                        </p:attrNameLst>
                                      </p:cBhvr>
                                      <p:tavLst>
                                        <p:tav tm="0">
                                          <p:val>
                                            <p:strVal val="#ppt_x"/>
                                          </p:val>
                                        </p:tav>
                                        <p:tav tm="100000">
                                          <p:val>
                                            <p:strVal val="#ppt_x"/>
                                          </p:val>
                                        </p:tav>
                                      </p:tavLst>
                                    </p:anim>
                                    <p:anim calcmode="lin" valueType="num">
                                      <p:cBhvr>
                                        <p:cTn id="55" dur="1000" fill="hold"/>
                                        <p:tgtEl>
                                          <p:spTgt spid="130"/>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1700"/>
                                  </p:stCondLst>
                                  <p:childTnLst>
                                    <p:set>
                                      <p:cBhvr>
                                        <p:cTn id="57" dur="1" fill="hold">
                                          <p:stCondLst>
                                            <p:cond delay="0"/>
                                          </p:stCondLst>
                                        </p:cTn>
                                        <p:tgtEl>
                                          <p:spTgt spid="110"/>
                                        </p:tgtEl>
                                        <p:attrNameLst>
                                          <p:attrName>style.visibility</p:attrName>
                                        </p:attrNameLst>
                                      </p:cBhvr>
                                      <p:to>
                                        <p:strVal val="visible"/>
                                      </p:to>
                                    </p:set>
                                    <p:animEffect transition="in" filter="fade">
                                      <p:cBhvr>
                                        <p:cTn id="58" dur="1000"/>
                                        <p:tgtEl>
                                          <p:spTgt spid="110"/>
                                        </p:tgtEl>
                                      </p:cBhvr>
                                    </p:animEffect>
                                    <p:anim calcmode="lin" valueType="num">
                                      <p:cBhvr>
                                        <p:cTn id="59" dur="1000" fill="hold"/>
                                        <p:tgtEl>
                                          <p:spTgt spid="110"/>
                                        </p:tgtEl>
                                        <p:attrNameLst>
                                          <p:attrName>ppt_x</p:attrName>
                                        </p:attrNameLst>
                                      </p:cBhvr>
                                      <p:tavLst>
                                        <p:tav tm="0">
                                          <p:val>
                                            <p:strVal val="#ppt_x"/>
                                          </p:val>
                                        </p:tav>
                                        <p:tav tm="100000">
                                          <p:val>
                                            <p:strVal val="#ppt_x"/>
                                          </p:val>
                                        </p:tav>
                                      </p:tavLst>
                                    </p:anim>
                                    <p:anim calcmode="lin" valueType="num">
                                      <p:cBhvr>
                                        <p:cTn id="60" dur="1000" fill="hold"/>
                                        <p:tgtEl>
                                          <p:spTgt spid="11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2100"/>
                                  </p:stCondLst>
                                  <p:childTnLst>
                                    <p:set>
                                      <p:cBhvr>
                                        <p:cTn id="62" dur="1" fill="hold">
                                          <p:stCondLst>
                                            <p:cond delay="0"/>
                                          </p:stCondLst>
                                        </p:cTn>
                                        <p:tgtEl>
                                          <p:spTgt spid="131"/>
                                        </p:tgtEl>
                                        <p:attrNameLst>
                                          <p:attrName>style.visibility</p:attrName>
                                        </p:attrNameLst>
                                      </p:cBhvr>
                                      <p:to>
                                        <p:strVal val="visible"/>
                                      </p:to>
                                    </p:set>
                                    <p:animEffect transition="in" filter="fade">
                                      <p:cBhvr>
                                        <p:cTn id="63" dur="1000"/>
                                        <p:tgtEl>
                                          <p:spTgt spid="131"/>
                                        </p:tgtEl>
                                      </p:cBhvr>
                                    </p:animEffect>
                                    <p:anim calcmode="lin" valueType="num">
                                      <p:cBhvr>
                                        <p:cTn id="64" dur="1000" fill="hold"/>
                                        <p:tgtEl>
                                          <p:spTgt spid="131"/>
                                        </p:tgtEl>
                                        <p:attrNameLst>
                                          <p:attrName>ppt_x</p:attrName>
                                        </p:attrNameLst>
                                      </p:cBhvr>
                                      <p:tavLst>
                                        <p:tav tm="0">
                                          <p:val>
                                            <p:strVal val="#ppt_x"/>
                                          </p:val>
                                        </p:tav>
                                        <p:tav tm="100000">
                                          <p:val>
                                            <p:strVal val="#ppt_x"/>
                                          </p:val>
                                        </p:tav>
                                      </p:tavLst>
                                    </p:anim>
                                    <p:anim calcmode="lin" valueType="num">
                                      <p:cBhvr>
                                        <p:cTn id="65" dur="1000" fill="hold"/>
                                        <p:tgtEl>
                                          <p:spTgt spid="131"/>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2500"/>
                                  </p:stCondLst>
                                  <p:childTnLst>
                                    <p:set>
                                      <p:cBhvr>
                                        <p:cTn id="67" dur="1" fill="hold">
                                          <p:stCondLst>
                                            <p:cond delay="0"/>
                                          </p:stCondLst>
                                        </p:cTn>
                                        <p:tgtEl>
                                          <p:spTgt spid="137"/>
                                        </p:tgtEl>
                                        <p:attrNameLst>
                                          <p:attrName>style.visibility</p:attrName>
                                        </p:attrNameLst>
                                      </p:cBhvr>
                                      <p:to>
                                        <p:strVal val="visible"/>
                                      </p:to>
                                    </p:set>
                                    <p:animEffect transition="in" filter="fade">
                                      <p:cBhvr>
                                        <p:cTn id="68" dur="1000"/>
                                        <p:tgtEl>
                                          <p:spTgt spid="137"/>
                                        </p:tgtEl>
                                      </p:cBhvr>
                                    </p:animEffect>
                                    <p:anim calcmode="lin" valueType="num">
                                      <p:cBhvr>
                                        <p:cTn id="69" dur="1000" fill="hold"/>
                                        <p:tgtEl>
                                          <p:spTgt spid="137"/>
                                        </p:tgtEl>
                                        <p:attrNameLst>
                                          <p:attrName>ppt_x</p:attrName>
                                        </p:attrNameLst>
                                      </p:cBhvr>
                                      <p:tavLst>
                                        <p:tav tm="0">
                                          <p:val>
                                            <p:strVal val="#ppt_x"/>
                                          </p:val>
                                        </p:tav>
                                        <p:tav tm="100000">
                                          <p:val>
                                            <p:strVal val="#ppt_x"/>
                                          </p:val>
                                        </p:tav>
                                      </p:tavLst>
                                    </p:anim>
                                    <p:anim calcmode="lin" valueType="num">
                                      <p:cBhvr>
                                        <p:cTn id="70" dur="1000" fill="hold"/>
                                        <p:tgtEl>
                                          <p:spTgt spid="137"/>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2700"/>
                                  </p:stCondLst>
                                  <p:childTnLst>
                                    <p:set>
                                      <p:cBhvr>
                                        <p:cTn id="72" dur="1" fill="hold">
                                          <p:stCondLst>
                                            <p:cond delay="0"/>
                                          </p:stCondLst>
                                        </p:cTn>
                                        <p:tgtEl>
                                          <p:spTgt spid="108"/>
                                        </p:tgtEl>
                                        <p:attrNameLst>
                                          <p:attrName>style.visibility</p:attrName>
                                        </p:attrNameLst>
                                      </p:cBhvr>
                                      <p:to>
                                        <p:strVal val="visible"/>
                                      </p:to>
                                    </p:set>
                                    <p:animEffect transition="in" filter="fade">
                                      <p:cBhvr>
                                        <p:cTn id="73" dur="1000"/>
                                        <p:tgtEl>
                                          <p:spTgt spid="108"/>
                                        </p:tgtEl>
                                      </p:cBhvr>
                                    </p:animEffect>
                                    <p:anim calcmode="lin" valueType="num">
                                      <p:cBhvr>
                                        <p:cTn id="74" dur="1000" fill="hold"/>
                                        <p:tgtEl>
                                          <p:spTgt spid="108"/>
                                        </p:tgtEl>
                                        <p:attrNameLst>
                                          <p:attrName>ppt_x</p:attrName>
                                        </p:attrNameLst>
                                      </p:cBhvr>
                                      <p:tavLst>
                                        <p:tav tm="0">
                                          <p:val>
                                            <p:strVal val="#ppt_x"/>
                                          </p:val>
                                        </p:tav>
                                        <p:tav tm="100000">
                                          <p:val>
                                            <p:strVal val="#ppt_x"/>
                                          </p:val>
                                        </p:tav>
                                      </p:tavLst>
                                    </p:anim>
                                    <p:anim calcmode="lin" valueType="num">
                                      <p:cBhvr>
                                        <p:cTn id="75" dur="1000" fill="hold"/>
                                        <p:tgtEl>
                                          <p:spTgt spid="108"/>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3200"/>
                                  </p:stCondLst>
                                  <p:childTnLst>
                                    <p:set>
                                      <p:cBhvr>
                                        <p:cTn id="77" dur="1" fill="hold">
                                          <p:stCondLst>
                                            <p:cond delay="0"/>
                                          </p:stCondLst>
                                        </p:cTn>
                                        <p:tgtEl>
                                          <p:spTgt spid="132"/>
                                        </p:tgtEl>
                                        <p:attrNameLst>
                                          <p:attrName>style.visibility</p:attrName>
                                        </p:attrNameLst>
                                      </p:cBhvr>
                                      <p:to>
                                        <p:strVal val="visible"/>
                                      </p:to>
                                    </p:set>
                                    <p:animEffect transition="in" filter="fade">
                                      <p:cBhvr>
                                        <p:cTn id="78" dur="1000"/>
                                        <p:tgtEl>
                                          <p:spTgt spid="132"/>
                                        </p:tgtEl>
                                      </p:cBhvr>
                                    </p:animEffect>
                                    <p:anim calcmode="lin" valueType="num">
                                      <p:cBhvr>
                                        <p:cTn id="79" dur="1000" fill="hold"/>
                                        <p:tgtEl>
                                          <p:spTgt spid="132"/>
                                        </p:tgtEl>
                                        <p:attrNameLst>
                                          <p:attrName>ppt_x</p:attrName>
                                        </p:attrNameLst>
                                      </p:cBhvr>
                                      <p:tavLst>
                                        <p:tav tm="0">
                                          <p:val>
                                            <p:strVal val="#ppt_x"/>
                                          </p:val>
                                        </p:tav>
                                        <p:tav tm="100000">
                                          <p:val>
                                            <p:strVal val="#ppt_x"/>
                                          </p:val>
                                        </p:tav>
                                      </p:tavLst>
                                    </p:anim>
                                    <p:anim calcmode="lin" valueType="num">
                                      <p:cBhvr>
                                        <p:cTn id="80" dur="1000" fill="hold"/>
                                        <p:tgtEl>
                                          <p:spTgt spid="132"/>
                                        </p:tgtEl>
                                        <p:attrNameLst>
                                          <p:attrName>ppt_y</p:attrName>
                                        </p:attrNameLst>
                                      </p:cBhvr>
                                      <p:tavLst>
                                        <p:tav tm="0">
                                          <p:val>
                                            <p:strVal val="#ppt_y+.1"/>
                                          </p:val>
                                        </p:tav>
                                        <p:tav tm="100000">
                                          <p:val>
                                            <p:strVal val="#ppt_y"/>
                                          </p:val>
                                        </p:tav>
                                      </p:tavLst>
                                    </p:anim>
                                  </p:childTnLst>
                                </p:cTn>
                              </p:par>
                              <p:par>
                                <p:cTn id="81" presetID="53" presetClass="entr" presetSubtype="16" fill="hold" nodeType="withEffect">
                                  <p:stCondLst>
                                    <p:cond delay="3200"/>
                                  </p:stCondLst>
                                  <p:childTnLst>
                                    <p:set>
                                      <p:cBhvr>
                                        <p:cTn id="82" dur="1" fill="hold">
                                          <p:stCondLst>
                                            <p:cond delay="0"/>
                                          </p:stCondLst>
                                        </p:cTn>
                                        <p:tgtEl>
                                          <p:spTgt spid="134"/>
                                        </p:tgtEl>
                                        <p:attrNameLst>
                                          <p:attrName>style.visibility</p:attrName>
                                        </p:attrNameLst>
                                      </p:cBhvr>
                                      <p:to>
                                        <p:strVal val="visible"/>
                                      </p:to>
                                    </p:set>
                                    <p:anim calcmode="lin" valueType="num">
                                      <p:cBhvr>
                                        <p:cTn id="83" dur="900" fill="hold"/>
                                        <p:tgtEl>
                                          <p:spTgt spid="134"/>
                                        </p:tgtEl>
                                        <p:attrNameLst>
                                          <p:attrName>ppt_w</p:attrName>
                                        </p:attrNameLst>
                                      </p:cBhvr>
                                      <p:tavLst>
                                        <p:tav tm="0">
                                          <p:val>
                                            <p:fltVal val="0"/>
                                          </p:val>
                                        </p:tav>
                                        <p:tav tm="100000">
                                          <p:val>
                                            <p:strVal val="#ppt_w"/>
                                          </p:val>
                                        </p:tav>
                                      </p:tavLst>
                                    </p:anim>
                                    <p:anim calcmode="lin" valueType="num">
                                      <p:cBhvr>
                                        <p:cTn id="84" dur="900" fill="hold"/>
                                        <p:tgtEl>
                                          <p:spTgt spid="134"/>
                                        </p:tgtEl>
                                        <p:attrNameLst>
                                          <p:attrName>ppt_h</p:attrName>
                                        </p:attrNameLst>
                                      </p:cBhvr>
                                      <p:tavLst>
                                        <p:tav tm="0">
                                          <p:val>
                                            <p:fltVal val="0"/>
                                          </p:val>
                                        </p:tav>
                                        <p:tav tm="100000">
                                          <p:val>
                                            <p:strVal val="#ppt_h"/>
                                          </p:val>
                                        </p:tav>
                                      </p:tavLst>
                                    </p:anim>
                                    <p:animEffect transition="in" filter="fade">
                                      <p:cBhvr>
                                        <p:cTn id="85" dur="900"/>
                                        <p:tgtEl>
                                          <p:spTgt spid="134"/>
                                        </p:tgtEl>
                                      </p:cBhvr>
                                    </p:animEffect>
                                  </p:childTnLst>
                                </p:cTn>
                              </p:par>
                              <p:par>
                                <p:cTn id="86" presetID="22" presetClass="entr" presetSubtype="1" fill="hold" nodeType="withEffect">
                                  <p:stCondLst>
                                    <p:cond delay="3500"/>
                                  </p:stCondLst>
                                  <p:childTnLst>
                                    <p:set>
                                      <p:cBhvr>
                                        <p:cTn id="87" dur="1" fill="hold">
                                          <p:stCondLst>
                                            <p:cond delay="0"/>
                                          </p:stCondLst>
                                        </p:cTn>
                                        <p:tgtEl>
                                          <p:spTgt spid="138">
                                            <p:txEl>
                                              <p:pRg st="0" end="0"/>
                                            </p:txEl>
                                          </p:spTgt>
                                        </p:tgtEl>
                                        <p:attrNameLst>
                                          <p:attrName>style.visibility</p:attrName>
                                        </p:attrNameLst>
                                      </p:cBhvr>
                                      <p:to>
                                        <p:strVal val="visible"/>
                                      </p:to>
                                    </p:set>
                                    <p:animEffect transition="in" filter="wipe(up)">
                                      <p:cBhvr>
                                        <p:cTn id="88" dur="1300"/>
                                        <p:tgtEl>
                                          <p:spTgt spid="1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1" grpId="0"/>
      <p:bldP spid="127" grpId="0"/>
      <p:bldP spid="128" grpId="0"/>
      <p:bldP spid="129" grpId="0"/>
      <p:bldP spid="130" grpId="0"/>
      <p:bldP spid="131" grpId="0"/>
      <p:bldP spid="13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3CE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9DCDD8-B323-477B-A484-CB11F85DF297}"/>
              </a:ext>
            </a:extLst>
          </p:cNvPr>
          <p:cNvSpPr/>
          <p:nvPr/>
        </p:nvSpPr>
        <p:spPr>
          <a:xfrm>
            <a:off x="2296668" y="0"/>
            <a:ext cx="7598664" cy="6327648"/>
          </a:xfrm>
          <a:prstGeom prst="rect">
            <a:avLst/>
          </a:prstGeom>
          <a:solidFill>
            <a:srgbClr val="FFFFFF"/>
          </a:solidFill>
          <a:ln>
            <a:noFill/>
          </a:ln>
          <a:effectLst>
            <a:outerShdw blurRad="38100" dist="12700" dir="5400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lnSpc>
                <a:spcPct val="130000"/>
              </a:lnSpc>
              <a:spcBef>
                <a:spcPts val="1000"/>
              </a:spcBef>
            </a:pPr>
            <a:endParaRPr lang="en-US" sz="1400" dirty="0">
              <a:solidFill>
                <a:srgbClr val="262626"/>
              </a:solidFill>
              <a:latin typeface="+mj-lt"/>
            </a:endParaRPr>
          </a:p>
        </p:txBody>
      </p:sp>
      <p:sp>
        <p:nvSpPr>
          <p:cNvPr id="3" name="TextBox 2">
            <a:extLst>
              <a:ext uri="{FF2B5EF4-FFF2-40B4-BE49-F238E27FC236}">
                <a16:creationId xmlns:a16="http://schemas.microsoft.com/office/drawing/2014/main" id="{621BA3DC-7420-4921-A340-9F2C9984E42E}"/>
              </a:ext>
            </a:extLst>
          </p:cNvPr>
          <p:cNvSpPr txBox="1"/>
          <p:nvPr/>
        </p:nvSpPr>
        <p:spPr>
          <a:xfrm>
            <a:off x="4698131" y="1546783"/>
            <a:ext cx="2795738" cy="1040597"/>
          </a:xfrm>
          <a:prstGeom prst="rect">
            <a:avLst/>
          </a:prstGeom>
          <a:noFill/>
        </p:spPr>
        <p:txBody>
          <a:bodyPr wrap="none" lIns="0" tIns="36000" rIns="216000" bIns="36000" rtlCol="0">
            <a:spAutoFit/>
          </a:bodyPr>
          <a:lstStyle/>
          <a:p>
            <a:pPr>
              <a:lnSpc>
                <a:spcPct val="130000"/>
              </a:lnSpc>
              <a:spcBef>
                <a:spcPts val="1000"/>
              </a:spcBef>
            </a:pPr>
            <a:r>
              <a:rPr lang="en-US" sz="5400" b="1" dirty="0">
                <a:latin typeface="Arial" panose="020B0604020202020204" pitchFamily="34" charset="0"/>
                <a:cs typeface="Arial" panose="020B0604020202020204" pitchFamily="34" charset="0"/>
              </a:rPr>
              <a:t>Mission</a:t>
            </a:r>
          </a:p>
        </p:txBody>
      </p:sp>
      <p:sp>
        <p:nvSpPr>
          <p:cNvPr id="6" name="TextBox 5">
            <a:extLst>
              <a:ext uri="{FF2B5EF4-FFF2-40B4-BE49-F238E27FC236}">
                <a16:creationId xmlns:a16="http://schemas.microsoft.com/office/drawing/2014/main" id="{F73B3A67-75A7-4915-BE3C-7E52695663D4}"/>
              </a:ext>
            </a:extLst>
          </p:cNvPr>
          <p:cNvSpPr txBox="1"/>
          <p:nvPr/>
        </p:nvSpPr>
        <p:spPr>
          <a:xfrm>
            <a:off x="2789215" y="2743818"/>
            <a:ext cx="6613570" cy="2780689"/>
          </a:xfrm>
          <a:prstGeom prst="rect">
            <a:avLst/>
          </a:prstGeom>
          <a:noFill/>
        </p:spPr>
        <p:txBody>
          <a:bodyPr wrap="square" lIns="0" tIns="36000" rIns="216000" bIns="36000" rtlCol="0">
            <a:spAutoFit/>
          </a:bodyPr>
          <a:lstStyle/>
          <a:p>
            <a:pPr>
              <a:lnSpc>
                <a:spcPct val="130000"/>
              </a:lnSpc>
              <a:spcBef>
                <a:spcPts val="1000"/>
              </a:spcBef>
            </a:pPr>
            <a:r>
              <a:rPr lang="en-US" sz="2400" dirty="0">
                <a:latin typeface="Arial" panose="020B0604020202020204" pitchFamily="34" charset="0"/>
                <a:cs typeface="Arial" panose="020B0604020202020204" pitchFamily="34" charset="0"/>
              </a:rPr>
              <a:t>To pursue new operating models, including shared: staffing, hardware/software; consulting/professional services; and capital equipment</a:t>
            </a:r>
            <a:r>
              <a:rPr lang="en-US" sz="1400" dirty="0">
                <a:latin typeface="Arial" panose="020B0604020202020204" pitchFamily="34" charset="0"/>
                <a:cs typeface="Arial" panose="020B0604020202020204" pitchFamily="34" charset="0"/>
              </a:rPr>
              <a:t>.</a:t>
            </a:r>
          </a:p>
          <a:p>
            <a:pPr>
              <a:lnSpc>
                <a:spcPct val="130000"/>
              </a:lnSpc>
              <a:spcBef>
                <a:spcPts val="1000"/>
              </a:spcBef>
            </a:pPr>
            <a:r>
              <a:rPr lang="en-US" sz="1400" dirty="0">
                <a:latin typeface="Arial" panose="020B0604020202020204" pitchFamily="34" charset="0"/>
                <a:cs typeface="Arial" panose="020B0604020202020204" pitchFamily="34" charset="0"/>
              </a:rPr>
              <a:t>- John Day, Lakeview and Burns entered into an MOU to start this process.</a:t>
            </a:r>
          </a:p>
          <a:p>
            <a:pPr>
              <a:lnSpc>
                <a:spcPct val="130000"/>
              </a:lnSpc>
              <a:spcBef>
                <a:spcPts val="1000"/>
              </a:spcBef>
            </a:pPr>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630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oodoo Powerpoint Template">
  <a:themeElements>
    <a:clrScheme name="Voodoo Color">
      <a:dk1>
        <a:srgbClr val="222222"/>
      </a:dk1>
      <a:lt1>
        <a:srgbClr val="F0F0F0"/>
      </a:lt1>
      <a:dk2>
        <a:srgbClr val="222222"/>
      </a:dk2>
      <a:lt2>
        <a:srgbClr val="FEFFFF"/>
      </a:lt2>
      <a:accent1>
        <a:srgbClr val="1D46F3"/>
      </a:accent1>
      <a:accent2>
        <a:srgbClr val="FE5757"/>
      </a:accent2>
      <a:accent3>
        <a:srgbClr val="FE0061"/>
      </a:accent3>
      <a:accent4>
        <a:srgbClr val="A905B7"/>
      </a:accent4>
      <a:accent5>
        <a:srgbClr val="7030BD"/>
      </a:accent5>
      <a:accent6>
        <a:srgbClr val="3C4EBC"/>
      </a:accent6>
      <a:hlink>
        <a:srgbClr val="5352F5"/>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FF"/>
        </a:solidFill>
        <a:ln>
          <a:noFill/>
        </a:ln>
        <a:effectLst>
          <a:outerShdw blurRad="38100" dist="12700" dir="5400000" algn="ctr" rotWithShape="0">
            <a:prstClr val="black">
              <a:alpha val="15000"/>
            </a:prstClr>
          </a:outerShdw>
        </a:effectLst>
      </a:spPr>
      <a:bodyPr wrap="square" lIns="0" tIns="0" rIns="0" bIns="0" rtlCol="0" anchor="ctr" anchorCtr="0">
        <a:noAutofit/>
      </a:bodyPr>
      <a:lstStyle>
        <a:defPPr algn="ctr">
          <a:lnSpc>
            <a:spcPct val="130000"/>
          </a:lnSpc>
          <a:spcBef>
            <a:spcPts val="1000"/>
          </a:spcBef>
          <a:defRPr sz="1400" dirty="0" smtClean="0">
            <a:solidFill>
              <a:srgbClr val="262626"/>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216000" bIns="36000" rtlCol="0">
        <a:spAutoFit/>
      </a:bodyPr>
      <a:lstStyle>
        <a:defPPr>
          <a:lnSpc>
            <a:spcPct val="13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Voodoo2 Powerpoint Template">
  <a:themeElements>
    <a:clrScheme name="Voodoo Color">
      <a:dk1>
        <a:srgbClr val="222222"/>
      </a:dk1>
      <a:lt1>
        <a:srgbClr val="F0F0F0"/>
      </a:lt1>
      <a:dk2>
        <a:srgbClr val="222222"/>
      </a:dk2>
      <a:lt2>
        <a:srgbClr val="FEFFFF"/>
      </a:lt2>
      <a:accent1>
        <a:srgbClr val="1D46F3"/>
      </a:accent1>
      <a:accent2>
        <a:srgbClr val="FE5757"/>
      </a:accent2>
      <a:accent3>
        <a:srgbClr val="FE0061"/>
      </a:accent3>
      <a:accent4>
        <a:srgbClr val="A905B7"/>
      </a:accent4>
      <a:accent5>
        <a:srgbClr val="7030BD"/>
      </a:accent5>
      <a:accent6>
        <a:srgbClr val="3C4EBC"/>
      </a:accent6>
      <a:hlink>
        <a:srgbClr val="5352F5"/>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36000" rIns="144000" bIns="36000" rtlCol="0">
        <a:spAutoFit/>
      </a:bodyPr>
      <a:lstStyle>
        <a:defPPr>
          <a:lnSpc>
            <a:spcPct val="120000"/>
          </a:lnSpc>
          <a:spcBef>
            <a:spcPts val="1000"/>
          </a:spcBef>
          <a:defRPr sz="1400" b="1" dirty="0" smtClean="0"/>
        </a:defPPr>
      </a:lstStyle>
    </a:tx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43954</TotalTime>
  <Words>1150</Words>
  <Application>Microsoft Office PowerPoint</Application>
  <PresentationFormat>Widescreen</PresentationFormat>
  <Paragraphs>125</Paragraphs>
  <Slides>33</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33</vt:i4>
      </vt:variant>
    </vt:vector>
  </HeadingPairs>
  <TitlesOfParts>
    <vt:vector size="42" baseType="lpstr">
      <vt:lpstr>Arial</vt:lpstr>
      <vt:lpstr>Calibri</vt:lpstr>
      <vt:lpstr>Century Gothic</vt:lpstr>
      <vt:lpstr>Montserrat Black</vt:lpstr>
      <vt:lpstr>Montserrat SemiBold</vt:lpstr>
      <vt:lpstr>Open Sans SemiBold</vt:lpstr>
      <vt:lpstr>Times New Roman</vt:lpstr>
      <vt:lpstr>Voodoo Powerpoint Template</vt:lpstr>
      <vt:lpstr>Voodoo2 Powerpoint Template</vt:lpstr>
      <vt:lpstr>Regional Rural Revitalization “R3” A Model for Shared Prosperity</vt:lpstr>
      <vt:lpstr> Nick Green, Former City Manager, City of John Day  Michele Parry, Town Manager, Town of Lakeview  Dan Brown, City Manager, City of Burns</vt:lpstr>
      <vt:lpstr>PowerPoint Presentation</vt:lpstr>
      <vt:lpstr>Why is There a Need For This?</vt:lpstr>
      <vt:lpstr>PowerPoint Presentation</vt:lpstr>
      <vt:lpstr>What is Challenging</vt:lpstr>
      <vt:lpstr>PowerPoint Presentation</vt:lpstr>
      <vt:lpstr>Attracting a Workforce</vt:lpstr>
      <vt:lpstr>PowerPoint Presentation</vt:lpstr>
      <vt:lpstr>ORS 190.010    Authority of local governments to make intergovernmental agreement  A unit of local government may enter into a written agreement with any other unit or units of local government for the performance of any or all functions and activities that a party to the agreement, its officers or agencies, have authority to perform. The agreement may provide for the performance of a function or activity:       (1) By a consolidated department;       (2) By jointly providing for administrative officers;       (3) By means of facilities or equipment jointly constructed, owned, leased or operated;       (4) By one of the parties for any other party;       (5) By an intergovernmental entity created by the agreement and governed by a board or commission appointed by, responsible to and acting on behalf of the units of local government that are parties to the agreement; or       (6) By a combination of the methods described in this section. [Amended by 1953 c.161 §2; 1963 c.189 §1; 1967 c.550 §4; 1991 c.583 §   </vt:lpstr>
      <vt:lpstr>PowerPoint Presentation</vt:lpstr>
      <vt:lpstr>Problem Cost Burdened</vt:lpstr>
      <vt:lpstr>Urban Renewal Area</vt:lpstr>
      <vt:lpstr>PowerPoint Presentation</vt:lpstr>
      <vt:lpstr>Shared Resources</vt:lpstr>
      <vt:lpstr>PowerPoint Presentation</vt:lpstr>
      <vt:lpstr>PowerPoint Presentation</vt:lpstr>
      <vt:lpstr>PowerPoint Presentation</vt:lpstr>
      <vt:lpstr>Meeting the Housing Challenges</vt:lpstr>
      <vt:lpstr>PowerPoint Presentation</vt:lpstr>
      <vt:lpstr>PowerPoint Presentation</vt:lpstr>
      <vt:lpstr>PowerPoint Presentation</vt:lpstr>
      <vt:lpstr>The Ridge Oregon’s 1st 3-D Printed Homes City of John Day</vt:lpstr>
      <vt:lpstr>The Ridge  Three new housing developments are under way in John Day that could add 100 new homes to the local housing supply over the next few years.  The projects are being jumpstarted by funding from the city’s urban Renewal Agency as part of an effort to rebuild declining population, shore up the local tax base and address the city’s housing shortage.  Constructing Oregon’s first 3D-printed home is also a part of the plans for the three developments, known as The Ridge, Ironwood Estates, and Holmstrom Heights. </vt:lpstr>
      <vt:lpstr>Miller Springs City of Burns </vt:lpstr>
      <vt:lpstr>PowerPoint Presentation</vt:lpstr>
      <vt:lpstr>PowerPoint Presentation</vt:lpstr>
      <vt:lpstr>PowerPoint Presentation</vt:lpstr>
      <vt:lpstr>PowerPoint Presentation</vt:lpstr>
      <vt:lpstr>PowerPoint Presentation</vt:lpstr>
      <vt:lpstr>PowerPoint Presentation</vt:lpstr>
      <vt:lpstr>Example   Street Maintenance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Voodoo Powerpoint</dc:title>
  <dc:subject/>
  <dc:creator>SevenBox</dc:creator>
  <cp:keywords/>
  <dc:description/>
  <cp:lastModifiedBy>Michele Parry</cp:lastModifiedBy>
  <cp:revision>3595</cp:revision>
  <dcterms:created xsi:type="dcterms:W3CDTF">2017-07-25T02:03:18Z</dcterms:created>
  <dcterms:modified xsi:type="dcterms:W3CDTF">2022-10-04T00:11:27Z</dcterms:modified>
  <cp:category/>
</cp:coreProperties>
</file>