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0" r:id="rId2"/>
  </p:sldMasterIdLst>
  <p:notesMasterIdLst>
    <p:notesMasterId r:id="rId37"/>
  </p:notesMasterIdLst>
  <p:handoutMasterIdLst>
    <p:handoutMasterId r:id="rId38"/>
  </p:handoutMasterIdLst>
  <p:sldIdLst>
    <p:sldId id="256" r:id="rId3"/>
    <p:sldId id="932" r:id="rId4"/>
    <p:sldId id="952" r:id="rId5"/>
    <p:sldId id="308" r:id="rId6"/>
    <p:sldId id="935" r:id="rId7"/>
    <p:sldId id="933" r:id="rId8"/>
    <p:sldId id="258" r:id="rId9"/>
    <p:sldId id="305" r:id="rId10"/>
    <p:sldId id="948" r:id="rId11"/>
    <p:sldId id="307" r:id="rId12"/>
    <p:sldId id="323" r:id="rId13"/>
    <p:sldId id="310" r:id="rId14"/>
    <p:sldId id="322" r:id="rId15"/>
    <p:sldId id="316" r:id="rId16"/>
    <p:sldId id="324" r:id="rId17"/>
    <p:sldId id="327" r:id="rId18"/>
    <p:sldId id="325" r:id="rId19"/>
    <p:sldId id="315" r:id="rId20"/>
    <p:sldId id="306" r:id="rId21"/>
    <p:sldId id="328" r:id="rId22"/>
    <p:sldId id="945" r:id="rId23"/>
    <p:sldId id="946" r:id="rId24"/>
    <p:sldId id="293" r:id="rId25"/>
    <p:sldId id="302" r:id="rId26"/>
    <p:sldId id="314" r:id="rId27"/>
    <p:sldId id="318" r:id="rId28"/>
    <p:sldId id="319" r:id="rId29"/>
    <p:sldId id="326" r:id="rId30"/>
    <p:sldId id="321" r:id="rId31"/>
    <p:sldId id="947" r:id="rId32"/>
    <p:sldId id="949" r:id="rId33"/>
    <p:sldId id="944" r:id="rId34"/>
    <p:sldId id="320" r:id="rId35"/>
    <p:sldId id="95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B37"/>
    <a:srgbClr val="F5B335"/>
    <a:srgbClr val="53C7E7"/>
    <a:srgbClr val="2A7D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81"/>
    <p:restoredTop sz="63169" autoAdjust="0"/>
  </p:normalViewPr>
  <p:slideViewPr>
    <p:cSldViewPr snapToGrid="0" snapToObjects="1">
      <p:cViewPr varScale="1">
        <p:scale>
          <a:sx n="75" d="100"/>
          <a:sy n="75" d="100"/>
        </p:scale>
        <p:origin x="219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7BA824-5653-0248-9715-0E959896D80A}" type="datetimeFigureOut">
              <a:rPr lang="en-US" smtClean="0"/>
              <a:t>4/28/22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A46964-DD62-CC4E-A5D4-5D8AC0A84417}" type="slidenum">
              <a:rPr lang="en-US" smtClean="0"/>
              <a:t>‹#›</a:t>
            </a:fld>
            <a:endParaRPr lang="en-US"/>
          </a:p>
        </p:txBody>
      </p:sp>
    </p:spTree>
    <p:extLst>
      <p:ext uri="{BB962C8B-B14F-4D97-AF65-F5344CB8AC3E}">
        <p14:creationId xmlns:p14="http://schemas.microsoft.com/office/powerpoint/2010/main" val="298739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978B26-83F6-954C-B32E-B34C351DFE3B}" type="datetimeFigureOut">
              <a:rPr lang="en-US" smtClean="0"/>
              <a:t>4/28/22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ABFB6-1E41-9347-B5EF-129377911FDA}" type="slidenum">
              <a:rPr lang="en-US" smtClean="0"/>
              <a:t>‹#›</a:t>
            </a:fld>
            <a:endParaRPr lang="en-US"/>
          </a:p>
        </p:txBody>
      </p:sp>
    </p:spTree>
    <p:extLst>
      <p:ext uri="{BB962C8B-B14F-4D97-AF65-F5344CB8AC3E}">
        <p14:creationId xmlns:p14="http://schemas.microsoft.com/office/powerpoint/2010/main" val="3808740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4</a:t>
            </a:fld>
            <a:endParaRPr lang="en-US"/>
          </a:p>
        </p:txBody>
      </p:sp>
    </p:spTree>
    <p:extLst>
      <p:ext uri="{BB962C8B-B14F-4D97-AF65-F5344CB8AC3E}">
        <p14:creationId xmlns:p14="http://schemas.microsoft.com/office/powerpoint/2010/main" val="1747750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15</a:t>
            </a:fld>
            <a:endParaRPr lang="en-US"/>
          </a:p>
        </p:txBody>
      </p:sp>
    </p:spTree>
    <p:extLst>
      <p:ext uri="{BB962C8B-B14F-4D97-AF65-F5344CB8AC3E}">
        <p14:creationId xmlns:p14="http://schemas.microsoft.com/office/powerpoint/2010/main" val="587724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18</a:t>
            </a:fld>
            <a:endParaRPr lang="en-US"/>
          </a:p>
        </p:txBody>
      </p:sp>
    </p:spTree>
    <p:extLst>
      <p:ext uri="{BB962C8B-B14F-4D97-AF65-F5344CB8AC3E}">
        <p14:creationId xmlns:p14="http://schemas.microsoft.com/office/powerpoint/2010/main" val="164730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Therapy pool for young and old swimmers </a:t>
            </a:r>
          </a:p>
          <a:p>
            <a:pPr marL="285750" indent="-285750">
              <a:buFont typeface="Arial" panose="020B0604020202020204" pitchFamily="34" charset="0"/>
              <a:buChar char="•"/>
            </a:pPr>
            <a:r>
              <a:rPr lang="en-US" dirty="0"/>
              <a:t>ADA Accessibility  </a:t>
            </a:r>
          </a:p>
          <a:p>
            <a:pPr marL="285750" indent="-285750">
              <a:buFont typeface="Arial" panose="020B0604020202020204" pitchFamily="34" charset="0"/>
              <a:buChar char="•"/>
            </a:pPr>
            <a:r>
              <a:rPr lang="en-US" dirty="0"/>
              <a:t>Costs reduced through government matching programs </a:t>
            </a:r>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21</a:t>
            </a:fld>
            <a:endParaRPr lang="en-US"/>
          </a:p>
        </p:txBody>
      </p:sp>
    </p:spTree>
    <p:extLst>
      <p:ext uri="{BB962C8B-B14F-4D97-AF65-F5344CB8AC3E}">
        <p14:creationId xmlns:p14="http://schemas.microsoft.com/office/powerpoint/2010/main" val="3852281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22</a:t>
            </a:fld>
            <a:endParaRPr lang="en-US"/>
          </a:p>
        </p:txBody>
      </p:sp>
    </p:spTree>
    <p:extLst>
      <p:ext uri="{BB962C8B-B14F-4D97-AF65-F5344CB8AC3E}">
        <p14:creationId xmlns:p14="http://schemas.microsoft.com/office/powerpoint/2010/main" val="229208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24</a:t>
            </a:fld>
            <a:endParaRPr lang="en-US"/>
          </a:p>
        </p:txBody>
      </p:sp>
    </p:spTree>
    <p:extLst>
      <p:ext uri="{BB962C8B-B14F-4D97-AF65-F5344CB8AC3E}">
        <p14:creationId xmlns:p14="http://schemas.microsoft.com/office/powerpoint/2010/main" val="3744438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25</a:t>
            </a:fld>
            <a:endParaRPr lang="en-US"/>
          </a:p>
        </p:txBody>
      </p:sp>
    </p:spTree>
    <p:extLst>
      <p:ext uri="{BB962C8B-B14F-4D97-AF65-F5344CB8AC3E}">
        <p14:creationId xmlns:p14="http://schemas.microsoft.com/office/powerpoint/2010/main" val="420829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capsule of TCM and goldrush lifestyle</a:t>
            </a:r>
          </a:p>
          <a:p>
            <a:r>
              <a:rPr lang="en-US" dirty="0"/>
              <a:t>Partnership to expand with City of John Day </a:t>
            </a:r>
          </a:p>
          <a:p>
            <a:r>
              <a:rPr lang="en-US" dirty="0"/>
              <a:t>Operated by Oregon State Parks and Rec. </a:t>
            </a:r>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26</a:t>
            </a:fld>
            <a:endParaRPr lang="en-US"/>
          </a:p>
        </p:txBody>
      </p:sp>
    </p:spTree>
    <p:extLst>
      <p:ext uri="{BB962C8B-B14F-4D97-AF65-F5344CB8AC3E}">
        <p14:creationId xmlns:p14="http://schemas.microsoft.com/office/powerpoint/2010/main" val="161013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Food carts </a:t>
            </a:r>
          </a:p>
          <a:p>
            <a:r>
              <a:rPr lang="en-US" sz="1200" dirty="0"/>
              <a:t>Cycling amenities, lockers and pumps </a:t>
            </a:r>
          </a:p>
          <a:p>
            <a:r>
              <a:rPr lang="en-US" sz="1200" dirty="0"/>
              <a:t>Event space </a:t>
            </a:r>
          </a:p>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27</a:t>
            </a:fld>
            <a:endParaRPr lang="en-US"/>
          </a:p>
        </p:txBody>
      </p:sp>
    </p:spTree>
    <p:extLst>
      <p:ext uri="{BB962C8B-B14F-4D97-AF65-F5344CB8AC3E}">
        <p14:creationId xmlns:p14="http://schemas.microsoft.com/office/powerpoint/2010/main" val="187954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28</a:t>
            </a:fld>
            <a:endParaRPr lang="en-US"/>
          </a:p>
        </p:txBody>
      </p:sp>
    </p:spTree>
    <p:extLst>
      <p:ext uri="{BB962C8B-B14F-4D97-AF65-F5344CB8AC3E}">
        <p14:creationId xmlns:p14="http://schemas.microsoft.com/office/powerpoint/2010/main" val="4005923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31</a:t>
            </a:fld>
            <a:endParaRPr lang="en-US"/>
          </a:p>
        </p:txBody>
      </p:sp>
    </p:spTree>
    <p:extLst>
      <p:ext uri="{BB962C8B-B14F-4D97-AF65-F5344CB8AC3E}">
        <p14:creationId xmlns:p14="http://schemas.microsoft.com/office/powerpoint/2010/main" val="114060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5A77B-EB15-423C-8F15-4E8393221D34}" type="slidenum">
              <a:rPr lang="en-US" smtClean="0"/>
              <a:t>5</a:t>
            </a:fld>
            <a:endParaRPr lang="en-US"/>
          </a:p>
        </p:txBody>
      </p:sp>
    </p:spTree>
    <p:extLst>
      <p:ext uri="{BB962C8B-B14F-4D97-AF65-F5344CB8AC3E}">
        <p14:creationId xmlns:p14="http://schemas.microsoft.com/office/powerpoint/2010/main" val="2033019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32</a:t>
            </a:fld>
            <a:endParaRPr lang="en-US"/>
          </a:p>
        </p:txBody>
      </p:sp>
    </p:spTree>
    <p:extLst>
      <p:ext uri="{BB962C8B-B14F-4D97-AF65-F5344CB8AC3E}">
        <p14:creationId xmlns:p14="http://schemas.microsoft.com/office/powerpoint/2010/main" val="3186224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lvl="2" indent="-457200">
              <a:buFont typeface="+mj-lt"/>
              <a:buAutoNum type="arabicPeriod"/>
            </a:pPr>
            <a:r>
              <a:rPr lang="en-US" sz="1200" dirty="0"/>
              <a:t>S  Thinking innovatively, sourcing capital, connecting projects to our plans and those of our funders </a:t>
            </a:r>
          </a:p>
          <a:p>
            <a:pPr marL="1371600" lvl="2" indent="-457200">
              <a:buFont typeface="+mj-lt"/>
              <a:buAutoNum type="arabicPeriod"/>
            </a:pPr>
            <a:r>
              <a:rPr lang="en-US" sz="1200" dirty="0"/>
              <a:t>W Celebrating wins and telling our story locally </a:t>
            </a:r>
          </a:p>
          <a:p>
            <a:pPr marL="1371600" lvl="2" indent="-457200">
              <a:buFont typeface="+mj-lt"/>
              <a:buAutoNum type="arabicPeriod"/>
            </a:pPr>
            <a:r>
              <a:rPr lang="en-US" sz="1200" dirty="0"/>
              <a:t>O Spectacular unspoiled outdoor recreation </a:t>
            </a:r>
          </a:p>
          <a:p>
            <a:pPr marL="1371600" lvl="2" indent="-457200">
              <a:buFont typeface="+mj-lt"/>
              <a:buAutoNum type="arabicPeriod"/>
            </a:pPr>
            <a:r>
              <a:rPr lang="en-US" sz="1200" dirty="0"/>
              <a:t>T Losing control of local narratives, working around “never John Day-</a:t>
            </a:r>
            <a:r>
              <a:rPr lang="en-US" sz="1200" dirty="0" err="1"/>
              <a:t>ers</a:t>
            </a:r>
            <a:r>
              <a:rPr lang="en-US" sz="1200" dirty="0"/>
              <a:t>”</a:t>
            </a:r>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33</a:t>
            </a:fld>
            <a:endParaRPr lang="en-US"/>
          </a:p>
        </p:txBody>
      </p:sp>
    </p:spTree>
    <p:extLst>
      <p:ext uri="{BB962C8B-B14F-4D97-AF65-F5344CB8AC3E}">
        <p14:creationId xmlns:p14="http://schemas.microsoft.com/office/powerpoint/2010/main" val="170921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6</a:t>
            </a:fld>
            <a:endParaRPr lang="en-US"/>
          </a:p>
        </p:txBody>
      </p:sp>
    </p:spTree>
    <p:extLst>
      <p:ext uri="{BB962C8B-B14F-4D97-AF65-F5344CB8AC3E}">
        <p14:creationId xmlns:p14="http://schemas.microsoft.com/office/powerpoint/2010/main" val="356346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9</a:t>
            </a:fld>
            <a:endParaRPr lang="en-US"/>
          </a:p>
        </p:txBody>
      </p:sp>
    </p:spTree>
    <p:extLst>
      <p:ext uri="{BB962C8B-B14F-4D97-AF65-F5344CB8AC3E}">
        <p14:creationId xmlns:p14="http://schemas.microsoft.com/office/powerpoint/2010/main" val="365311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10</a:t>
            </a:fld>
            <a:endParaRPr lang="en-US"/>
          </a:p>
        </p:txBody>
      </p:sp>
    </p:spTree>
    <p:extLst>
      <p:ext uri="{BB962C8B-B14F-4D97-AF65-F5344CB8AC3E}">
        <p14:creationId xmlns:p14="http://schemas.microsoft.com/office/powerpoint/2010/main" val="164965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11</a:t>
            </a:fld>
            <a:endParaRPr lang="en-US"/>
          </a:p>
        </p:txBody>
      </p:sp>
    </p:spTree>
    <p:extLst>
      <p:ext uri="{BB962C8B-B14F-4D97-AF65-F5344CB8AC3E}">
        <p14:creationId xmlns:p14="http://schemas.microsoft.com/office/powerpoint/2010/main" val="307614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 visitors downtown, provide information about recreation at downtown businesses</a:t>
            </a:r>
          </a:p>
        </p:txBody>
      </p:sp>
      <p:sp>
        <p:nvSpPr>
          <p:cNvPr id="4" name="Slide Number Placeholder 3"/>
          <p:cNvSpPr>
            <a:spLocks noGrp="1"/>
          </p:cNvSpPr>
          <p:nvPr>
            <p:ph type="sldNum" sz="quarter" idx="5"/>
          </p:nvPr>
        </p:nvSpPr>
        <p:spPr/>
        <p:txBody>
          <a:bodyPr/>
          <a:lstStyle/>
          <a:p>
            <a:fld id="{D26ABFB6-1E41-9347-B5EF-129377911FDA}" type="slidenum">
              <a:rPr lang="en-US" smtClean="0"/>
              <a:t>12</a:t>
            </a:fld>
            <a:endParaRPr lang="en-US"/>
          </a:p>
        </p:txBody>
      </p:sp>
    </p:spTree>
    <p:extLst>
      <p:ext uri="{BB962C8B-B14F-4D97-AF65-F5344CB8AC3E}">
        <p14:creationId xmlns:p14="http://schemas.microsoft.com/office/powerpoint/2010/main" val="2813268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13</a:t>
            </a:fld>
            <a:endParaRPr lang="en-US"/>
          </a:p>
        </p:txBody>
      </p:sp>
    </p:spTree>
    <p:extLst>
      <p:ext uri="{BB962C8B-B14F-4D97-AF65-F5344CB8AC3E}">
        <p14:creationId xmlns:p14="http://schemas.microsoft.com/office/powerpoint/2010/main" val="261061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BFB6-1E41-9347-B5EF-129377911FDA}" type="slidenum">
              <a:rPr lang="en-US" smtClean="0"/>
              <a:t>14</a:t>
            </a:fld>
            <a:endParaRPr lang="en-US"/>
          </a:p>
        </p:txBody>
      </p:sp>
    </p:spTree>
    <p:extLst>
      <p:ext uri="{BB962C8B-B14F-4D97-AF65-F5344CB8AC3E}">
        <p14:creationId xmlns:p14="http://schemas.microsoft.com/office/powerpoint/2010/main" val="1186683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5" name="Content Placeholder 14"/>
          <p:cNvSpPr>
            <a:spLocks noGrp="1"/>
          </p:cNvSpPr>
          <p:nvPr>
            <p:ph sz="quarter" idx="10"/>
          </p:nvPr>
        </p:nvSpPr>
        <p:spPr>
          <a:xfrm>
            <a:off x="1116013" y="1181100"/>
            <a:ext cx="7740650" cy="1342693"/>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6"/>
          <p:cNvSpPr>
            <a:spLocks noGrp="1"/>
          </p:cNvSpPr>
          <p:nvPr>
            <p:ph type="pic" sz="quarter" idx="11" hasCustomPrompt="1"/>
          </p:nvPr>
        </p:nvSpPr>
        <p:spPr>
          <a:xfrm>
            <a:off x="1116013" y="2784314"/>
            <a:ext cx="8027987" cy="4073686"/>
          </a:xfrm>
          <a:prstGeom prst="rect">
            <a:avLst/>
          </a:prstGeom>
        </p:spPr>
        <p:txBody>
          <a:bodyPr vert="horz"/>
          <a:lstStyle/>
          <a:p>
            <a:r>
              <a:rPr lang="en-US" dirty="0"/>
              <a:t>Image Here</a:t>
            </a:r>
          </a:p>
        </p:txBody>
      </p:sp>
      <p:sp>
        <p:nvSpPr>
          <p:cNvPr id="21"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Tree>
    <p:extLst>
      <p:ext uri="{BB962C8B-B14F-4D97-AF65-F5344CB8AC3E}">
        <p14:creationId xmlns:p14="http://schemas.microsoft.com/office/powerpoint/2010/main" val="63000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Single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prstGeom prst="rect">
            <a:avLst/>
          </a:prstGeom>
        </p:spPr>
        <p:txBody>
          <a:bodyPr vert="horz"/>
          <a:lstStyle/>
          <a:p>
            <a:endParaRPr lang="en-US" dirty="0"/>
          </a:p>
          <a:p>
            <a:endParaRPr lang="en-US" dirty="0"/>
          </a:p>
        </p:txBody>
      </p:sp>
      <p:sp>
        <p:nvSpPr>
          <p:cNvPr id="2" name="Title 1"/>
          <p:cNvSpPr>
            <a:spLocks noGrp="1"/>
          </p:cNvSpPr>
          <p:nvPr>
            <p:ph type="ctrTitle" hasCustomPrompt="1"/>
          </p:nvPr>
        </p:nvSpPr>
        <p:spPr>
          <a:xfrm>
            <a:off x="1991411" y="4249742"/>
            <a:ext cx="5161179" cy="2608257"/>
          </a:xfrm>
          <a:prstGeom prst="rect">
            <a:avLst/>
          </a:prstGeom>
          <a:solidFill>
            <a:schemeClr val="bg1"/>
          </a:solidFill>
          <a:ln>
            <a:noFill/>
          </a:ln>
        </p:spPr>
        <p:txBody>
          <a:bodyPr anchor="ctr" anchorCtr="1">
            <a:noAutofit/>
          </a:bodyPr>
          <a:lstStyle>
            <a:lvl1pPr marL="0">
              <a:spcBef>
                <a:spcPts val="0"/>
              </a:spcBef>
              <a:defRPr sz="2800" b="1" i="0" cap="all" spc="30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12"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14663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age Multiple Images">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991411" y="5096433"/>
            <a:ext cx="5161179" cy="1009517"/>
          </a:xfrm>
          <a:prstGeom prst="rect">
            <a:avLst/>
          </a:prstGeom>
          <a:noFill/>
          <a:ln>
            <a:noFill/>
          </a:ln>
        </p:spPr>
        <p:txBody>
          <a:bodyPr anchor="ctr" anchorCtr="1">
            <a:noAutofit/>
          </a:bodyPr>
          <a:lstStyle>
            <a:lvl1pPr marL="0">
              <a:spcBef>
                <a:spcPts val="0"/>
              </a:spcBef>
              <a:defRPr sz="2400" b="1" i="0" cap="all" spc="19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7" name="Picture Placeholder 6"/>
          <p:cNvSpPr>
            <a:spLocks noGrp="1"/>
          </p:cNvSpPr>
          <p:nvPr>
            <p:ph type="pic" sz="quarter" idx="10"/>
          </p:nvPr>
        </p:nvSpPr>
        <p:spPr>
          <a:xfrm>
            <a:off x="1" y="0"/>
            <a:ext cx="2279386" cy="4852195"/>
          </a:xfrm>
          <a:prstGeom prst="rect">
            <a:avLst/>
          </a:prstGeom>
        </p:spPr>
        <p:txBody>
          <a:bodyPr vert="horz"/>
          <a:lstStyle/>
          <a:p>
            <a:endParaRPr lang="en-US"/>
          </a:p>
        </p:txBody>
      </p:sp>
      <p:sp>
        <p:nvSpPr>
          <p:cNvPr id="12" name="Picture Placeholder 6"/>
          <p:cNvSpPr>
            <a:spLocks noGrp="1"/>
          </p:cNvSpPr>
          <p:nvPr>
            <p:ph type="pic" sz="quarter" idx="11"/>
          </p:nvPr>
        </p:nvSpPr>
        <p:spPr>
          <a:xfrm>
            <a:off x="2279387" y="0"/>
            <a:ext cx="2279386" cy="4852195"/>
          </a:xfrm>
          <a:prstGeom prst="rect">
            <a:avLst/>
          </a:prstGeom>
        </p:spPr>
        <p:txBody>
          <a:bodyPr vert="horz"/>
          <a:lstStyle/>
          <a:p>
            <a:endParaRPr lang="en-US"/>
          </a:p>
        </p:txBody>
      </p:sp>
      <p:sp>
        <p:nvSpPr>
          <p:cNvPr id="13" name="Picture Placeholder 6"/>
          <p:cNvSpPr>
            <a:spLocks noGrp="1"/>
          </p:cNvSpPr>
          <p:nvPr>
            <p:ph type="pic" sz="quarter" idx="12"/>
          </p:nvPr>
        </p:nvSpPr>
        <p:spPr>
          <a:xfrm>
            <a:off x="4558773" y="0"/>
            <a:ext cx="2279386" cy="4852195"/>
          </a:xfrm>
          <a:prstGeom prst="rect">
            <a:avLst/>
          </a:prstGeom>
        </p:spPr>
        <p:txBody>
          <a:bodyPr vert="horz"/>
          <a:lstStyle/>
          <a:p>
            <a:endParaRPr lang="en-US"/>
          </a:p>
        </p:txBody>
      </p:sp>
      <p:sp>
        <p:nvSpPr>
          <p:cNvPr id="14" name="Picture Placeholder 6"/>
          <p:cNvSpPr>
            <a:spLocks noGrp="1"/>
          </p:cNvSpPr>
          <p:nvPr>
            <p:ph type="pic" sz="quarter" idx="13"/>
          </p:nvPr>
        </p:nvSpPr>
        <p:spPr>
          <a:xfrm>
            <a:off x="6838158" y="0"/>
            <a:ext cx="2305841" cy="4852195"/>
          </a:xfrm>
          <a:prstGeom prst="rect">
            <a:avLst/>
          </a:prstGeom>
        </p:spPr>
        <p:txBody>
          <a:bodyPr vert="horz"/>
          <a:lstStyle/>
          <a:p>
            <a:endParaRPr lang="en-US"/>
          </a:p>
        </p:txBody>
      </p:sp>
      <p:sp>
        <p:nvSpPr>
          <p:cNvPr id="16"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383540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No Image">
    <p:spTree>
      <p:nvGrpSpPr>
        <p:cNvPr id="1" name=""/>
        <p:cNvGrpSpPr/>
        <p:nvPr/>
      </p:nvGrpSpPr>
      <p:grpSpPr>
        <a:xfrm>
          <a:off x="0" y="0"/>
          <a:ext cx="0" cy="0"/>
          <a:chOff x="0" y="0"/>
          <a:chExt cx="0" cy="0"/>
        </a:xfrm>
      </p:grpSpPr>
      <p:sp>
        <p:nvSpPr>
          <p:cNvPr id="7" name="Title 1"/>
          <p:cNvSpPr txBox="1">
            <a:spLocks/>
          </p:cNvSpPr>
          <p:nvPr userDrawn="1"/>
        </p:nvSpPr>
        <p:spPr>
          <a:xfrm>
            <a:off x="0" y="0"/>
            <a:ext cx="9143999" cy="6857999"/>
          </a:xfrm>
          <a:prstGeom prst="rect">
            <a:avLst/>
          </a:prstGeom>
          <a:solidFill>
            <a:srgbClr val="2A7DE1"/>
          </a:solidFill>
          <a:ln>
            <a:noFill/>
          </a:ln>
        </p:spPr>
        <p:txBody>
          <a:bodyPr anchor="ctr" anchorCtr="1">
            <a:noAutofit/>
          </a:bodyPr>
          <a:lstStyle>
            <a:lvl1pPr marL="0" algn="ctr" defTabSz="457200" rtl="0" eaLnBrk="1" latinLnBrk="0" hangingPunct="1">
              <a:spcBef>
                <a:spcPts val="0"/>
              </a:spcBef>
              <a:buNone/>
              <a:defRPr sz="1800" b="1" i="0" kern="1200" baseline="0">
                <a:solidFill>
                  <a:schemeClr val="tx1">
                    <a:lumMod val="65000"/>
                    <a:lumOff val="35000"/>
                  </a:schemeClr>
                </a:solidFill>
                <a:latin typeface="Lulo Clean One"/>
                <a:ea typeface="+mj-ea"/>
                <a:cs typeface="+mj-cs"/>
              </a:defRPr>
            </a:lvl1pPr>
          </a:lstStyle>
          <a:p>
            <a:r>
              <a:rPr lang="en-US" sz="3600" cap="all" spc="730" dirty="0">
                <a:solidFill>
                  <a:schemeClr val="bg1"/>
                </a:solidFill>
                <a:latin typeface="Helvetica"/>
              </a:rPr>
              <a:t>City of John Day</a:t>
            </a:r>
            <a:br>
              <a:rPr lang="en-US" sz="3600" cap="all" spc="730" dirty="0">
                <a:solidFill>
                  <a:schemeClr val="bg1"/>
                </a:solidFill>
                <a:latin typeface="Helvetica"/>
              </a:rPr>
            </a:br>
            <a:r>
              <a:rPr lang="en-US" sz="3600" cap="all" spc="730" dirty="0">
                <a:solidFill>
                  <a:schemeClr val="bg1"/>
                </a:solidFill>
                <a:latin typeface="Helvetica"/>
              </a:rPr>
              <a:t>Presentation Title</a:t>
            </a:r>
          </a:p>
        </p:txBody>
      </p:sp>
      <p:sp>
        <p:nvSpPr>
          <p:cNvPr id="6" name="Text Placeholder 11"/>
          <p:cNvSpPr>
            <a:spLocks noGrp="1"/>
          </p:cNvSpPr>
          <p:nvPr>
            <p:ph type="body" sz="quarter" idx="14" hasCustomPrompt="1"/>
          </p:nvPr>
        </p:nvSpPr>
        <p:spPr>
          <a:xfrm>
            <a:off x="3305969" y="4445351"/>
            <a:ext cx="2532062" cy="431800"/>
          </a:xfrm>
          <a:prstGeom prst="rect">
            <a:avLst/>
          </a:prstGeom>
        </p:spPr>
        <p:txBody>
          <a:bodyPr vert="horz"/>
          <a:lstStyle>
            <a:lvl1pPr marL="0" indent="0" algn="ctr">
              <a:buFontTx/>
              <a:buNone/>
              <a:defRPr sz="1000" kern="1000" cap="all" spc="150" baseline="0">
                <a:solidFill>
                  <a:schemeClr val="bg1"/>
                </a:solidFill>
                <a:latin typeface="Helvetica"/>
              </a:defRPr>
            </a:lvl1pPr>
          </a:lstStyle>
          <a:p>
            <a:pPr lvl="0"/>
            <a:r>
              <a:rPr lang="en-US" dirty="0"/>
              <a:t>Month, year</a:t>
            </a:r>
          </a:p>
        </p:txBody>
      </p:sp>
    </p:spTree>
    <p:extLst>
      <p:ext uri="{BB962C8B-B14F-4D97-AF65-F5344CB8AC3E}">
        <p14:creationId xmlns:p14="http://schemas.microsoft.com/office/powerpoint/2010/main" val="229202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0" y="0"/>
            <a:ext cx="9143999" cy="6857999"/>
          </a:xfrm>
          <a:prstGeom prst="rect">
            <a:avLst/>
          </a:prstGeom>
          <a:solidFill>
            <a:srgbClr val="F5B335"/>
          </a:solidFill>
          <a:ln>
            <a:noFill/>
          </a:ln>
        </p:spPr>
        <p:txBody>
          <a:bodyPr anchor="ctr" anchorCtr="1">
            <a:noAutofit/>
          </a:bodyPr>
          <a:lstStyle>
            <a:lvl1pPr marL="0" algn="ctr" defTabSz="457200" rtl="0" eaLnBrk="1" latinLnBrk="0" hangingPunct="1">
              <a:spcBef>
                <a:spcPts val="0"/>
              </a:spcBef>
              <a:buNone/>
              <a:defRPr sz="1800" b="1" i="0" kern="1200" baseline="0">
                <a:solidFill>
                  <a:schemeClr val="tx1">
                    <a:lumMod val="65000"/>
                    <a:lumOff val="35000"/>
                  </a:schemeClr>
                </a:solidFill>
                <a:latin typeface="Lulo Clean One"/>
                <a:ea typeface="+mj-ea"/>
                <a:cs typeface="+mj-cs"/>
              </a:defRPr>
            </a:lvl1pPr>
          </a:lstStyle>
          <a:p>
            <a:r>
              <a:rPr lang="en-US" sz="3600" cap="all" spc="730" dirty="0">
                <a:solidFill>
                  <a:schemeClr val="bg1"/>
                </a:solidFill>
                <a:latin typeface="Helvetica"/>
              </a:rPr>
              <a:t>City of John Day</a:t>
            </a:r>
            <a:br>
              <a:rPr lang="en-US" sz="3600" cap="all" spc="730" dirty="0">
                <a:solidFill>
                  <a:schemeClr val="bg1"/>
                </a:solidFill>
                <a:latin typeface="Helvetica"/>
              </a:rPr>
            </a:br>
            <a:r>
              <a:rPr lang="en-US" sz="3600" cap="all" spc="730" dirty="0">
                <a:solidFill>
                  <a:schemeClr val="bg1"/>
                </a:solidFill>
                <a:latin typeface="Helvetica"/>
              </a:rPr>
              <a:t>Presentation Title</a:t>
            </a:r>
          </a:p>
        </p:txBody>
      </p:sp>
      <p:sp>
        <p:nvSpPr>
          <p:cNvPr id="4" name="Text Placeholder 11"/>
          <p:cNvSpPr>
            <a:spLocks noGrp="1"/>
          </p:cNvSpPr>
          <p:nvPr>
            <p:ph type="body" sz="quarter" idx="14" hasCustomPrompt="1"/>
          </p:nvPr>
        </p:nvSpPr>
        <p:spPr>
          <a:xfrm>
            <a:off x="3305969" y="4445351"/>
            <a:ext cx="2532062" cy="431800"/>
          </a:xfrm>
          <a:prstGeom prst="rect">
            <a:avLst/>
          </a:prstGeom>
        </p:spPr>
        <p:txBody>
          <a:bodyPr vert="horz"/>
          <a:lstStyle>
            <a:lvl1pPr marL="0" indent="0" algn="ctr">
              <a:buFontTx/>
              <a:buNone/>
              <a:defRPr sz="1000" kern="1000" cap="all" spc="150" baseline="0">
                <a:solidFill>
                  <a:schemeClr val="bg1"/>
                </a:solidFill>
                <a:latin typeface="Helvetica"/>
              </a:defRPr>
            </a:lvl1pPr>
          </a:lstStyle>
          <a:p>
            <a:pPr lvl="0"/>
            <a:r>
              <a:rPr lang="en-US" dirty="0"/>
              <a:t>Month, year</a:t>
            </a:r>
          </a:p>
        </p:txBody>
      </p:sp>
    </p:spTree>
    <p:extLst>
      <p:ext uri="{BB962C8B-B14F-4D97-AF65-F5344CB8AC3E}">
        <p14:creationId xmlns:p14="http://schemas.microsoft.com/office/powerpoint/2010/main" val="42917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16013" y="1644535"/>
            <a:ext cx="8027987" cy="5213465"/>
          </a:xfrm>
          <a:prstGeom prst="rect">
            <a:avLst/>
          </a:prstGeom>
        </p:spPr>
        <p:txBody>
          <a:bodyPr vert="horz"/>
          <a:lstStyle/>
          <a:p>
            <a:endParaRPr lang="en-US" dirty="0"/>
          </a:p>
        </p:txBody>
      </p:sp>
      <p:sp>
        <p:nvSpPr>
          <p:cNvPr id="8"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0"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5" name="Text Placeholder 4"/>
          <p:cNvSpPr>
            <a:spLocks noGrp="1"/>
          </p:cNvSpPr>
          <p:nvPr>
            <p:ph type="body" sz="quarter" idx="13" hasCustomPrompt="1"/>
          </p:nvPr>
        </p:nvSpPr>
        <p:spPr>
          <a:xfrm>
            <a:off x="1116013" y="1082879"/>
            <a:ext cx="7740650" cy="431800"/>
          </a:xfrm>
          <a:prstGeom prst="rect">
            <a:avLst/>
          </a:prstGeom>
        </p:spPr>
        <p:txBody>
          <a:bodyPr vert="horz"/>
          <a:lstStyle>
            <a:lvl1pPr marL="0" indent="0">
              <a:buFontTx/>
              <a:buNone/>
              <a:defRPr sz="1800">
                <a:solidFill>
                  <a:schemeClr val="tx1">
                    <a:lumMod val="65000"/>
                    <a:lumOff val="35000"/>
                  </a:schemeClr>
                </a:solidFill>
                <a:latin typeface="Georgia"/>
              </a:defRPr>
            </a:lvl1pPr>
          </a:lstStyle>
          <a:p>
            <a:pPr lvl="0"/>
            <a:r>
              <a:rPr lang="en-US" dirty="0"/>
              <a:t>Describe the images here.</a:t>
            </a:r>
          </a:p>
        </p:txBody>
      </p:sp>
    </p:spTree>
    <p:extLst>
      <p:ext uri="{BB962C8B-B14F-4D97-AF65-F5344CB8AC3E}">
        <p14:creationId xmlns:p14="http://schemas.microsoft.com/office/powerpoint/2010/main" val="38453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8" name="Picture Placeholder 3"/>
          <p:cNvSpPr>
            <a:spLocks noGrp="1"/>
          </p:cNvSpPr>
          <p:nvPr>
            <p:ph type="pic" sz="quarter" idx="14"/>
          </p:nvPr>
        </p:nvSpPr>
        <p:spPr>
          <a:xfrm>
            <a:off x="6309014" y="1644535"/>
            <a:ext cx="2548028" cy="2067883"/>
          </a:xfrm>
          <a:prstGeom prst="rect">
            <a:avLst/>
          </a:prstGeom>
        </p:spPr>
        <p:txBody>
          <a:bodyPr vert="horz"/>
          <a:lstStyle/>
          <a:p>
            <a:endParaRPr lang="en-US"/>
          </a:p>
        </p:txBody>
      </p:sp>
      <p:sp>
        <p:nvSpPr>
          <p:cNvPr id="9" name="Picture Placeholder 3"/>
          <p:cNvSpPr>
            <a:spLocks noGrp="1"/>
          </p:cNvSpPr>
          <p:nvPr>
            <p:ph type="pic" sz="quarter" idx="15"/>
          </p:nvPr>
        </p:nvSpPr>
        <p:spPr>
          <a:xfrm>
            <a:off x="3704001" y="1644535"/>
            <a:ext cx="2482903" cy="2067883"/>
          </a:xfrm>
          <a:prstGeom prst="rect">
            <a:avLst/>
          </a:prstGeom>
        </p:spPr>
        <p:txBody>
          <a:bodyPr vert="horz"/>
          <a:lstStyle/>
          <a:p>
            <a:endParaRPr lang="en-US"/>
          </a:p>
        </p:txBody>
      </p:sp>
      <p:sp>
        <p:nvSpPr>
          <p:cNvPr id="10" name="Picture Placeholder 3"/>
          <p:cNvSpPr>
            <a:spLocks noGrp="1"/>
          </p:cNvSpPr>
          <p:nvPr>
            <p:ph type="pic" sz="quarter" idx="16"/>
          </p:nvPr>
        </p:nvSpPr>
        <p:spPr>
          <a:xfrm>
            <a:off x="1098989" y="1644535"/>
            <a:ext cx="2482903" cy="2067883"/>
          </a:xfrm>
          <a:prstGeom prst="rect">
            <a:avLst/>
          </a:prstGeom>
        </p:spPr>
        <p:txBody>
          <a:bodyPr vert="horz"/>
          <a:lstStyle/>
          <a:p>
            <a:endParaRPr lang="en-US"/>
          </a:p>
        </p:txBody>
      </p:sp>
      <p:sp>
        <p:nvSpPr>
          <p:cNvPr id="11" name="Picture Placeholder 3"/>
          <p:cNvSpPr>
            <a:spLocks noGrp="1"/>
          </p:cNvSpPr>
          <p:nvPr>
            <p:ph type="pic" sz="quarter" idx="17"/>
          </p:nvPr>
        </p:nvSpPr>
        <p:spPr>
          <a:xfrm>
            <a:off x="6308635" y="3832251"/>
            <a:ext cx="2548028" cy="2067883"/>
          </a:xfrm>
          <a:prstGeom prst="rect">
            <a:avLst/>
          </a:prstGeom>
        </p:spPr>
        <p:txBody>
          <a:bodyPr vert="horz"/>
          <a:lstStyle/>
          <a:p>
            <a:endParaRPr lang="en-US"/>
          </a:p>
        </p:txBody>
      </p:sp>
      <p:sp>
        <p:nvSpPr>
          <p:cNvPr id="12" name="Picture Placeholder 3"/>
          <p:cNvSpPr>
            <a:spLocks noGrp="1"/>
          </p:cNvSpPr>
          <p:nvPr>
            <p:ph type="pic" sz="quarter" idx="18"/>
          </p:nvPr>
        </p:nvSpPr>
        <p:spPr>
          <a:xfrm>
            <a:off x="3703622" y="3832251"/>
            <a:ext cx="2482903" cy="2067883"/>
          </a:xfrm>
          <a:prstGeom prst="rect">
            <a:avLst/>
          </a:prstGeom>
        </p:spPr>
        <p:txBody>
          <a:bodyPr vert="horz"/>
          <a:lstStyle/>
          <a:p>
            <a:endParaRPr lang="en-US"/>
          </a:p>
        </p:txBody>
      </p:sp>
      <p:sp>
        <p:nvSpPr>
          <p:cNvPr id="13" name="Picture Placeholder 3"/>
          <p:cNvSpPr>
            <a:spLocks noGrp="1"/>
          </p:cNvSpPr>
          <p:nvPr>
            <p:ph type="pic" sz="quarter" idx="19"/>
          </p:nvPr>
        </p:nvSpPr>
        <p:spPr>
          <a:xfrm>
            <a:off x="1098610" y="3832251"/>
            <a:ext cx="2482903" cy="2067883"/>
          </a:xfrm>
          <a:prstGeom prst="rect">
            <a:avLst/>
          </a:prstGeom>
        </p:spPr>
        <p:txBody>
          <a:bodyPr vert="horz"/>
          <a:lstStyle/>
          <a:p>
            <a:endParaRPr lang="en-US"/>
          </a:p>
        </p:txBody>
      </p:sp>
      <p:sp>
        <p:nvSpPr>
          <p:cNvPr id="15"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6"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7" name="Text Placeholder 4"/>
          <p:cNvSpPr>
            <a:spLocks noGrp="1"/>
          </p:cNvSpPr>
          <p:nvPr>
            <p:ph type="body" sz="quarter" idx="13" hasCustomPrompt="1"/>
          </p:nvPr>
        </p:nvSpPr>
        <p:spPr>
          <a:xfrm>
            <a:off x="1116013" y="1082879"/>
            <a:ext cx="7740650" cy="431800"/>
          </a:xfrm>
          <a:prstGeom prst="rect">
            <a:avLst/>
          </a:prstGeom>
        </p:spPr>
        <p:txBody>
          <a:bodyPr vert="horz"/>
          <a:lstStyle>
            <a:lvl1pPr marL="0" indent="0">
              <a:buFontTx/>
              <a:buNone/>
              <a:defRPr sz="1800">
                <a:solidFill>
                  <a:schemeClr val="tx1">
                    <a:lumMod val="65000"/>
                    <a:lumOff val="35000"/>
                  </a:schemeClr>
                </a:solidFill>
                <a:latin typeface="Georgia"/>
              </a:defRPr>
            </a:lvl1pPr>
          </a:lstStyle>
          <a:p>
            <a:pPr lvl="0"/>
            <a:r>
              <a:rPr lang="en-US" dirty="0"/>
              <a:t>Describe the images here.</a:t>
            </a:r>
          </a:p>
        </p:txBody>
      </p:sp>
    </p:spTree>
    <p:extLst>
      <p:ext uri="{BB962C8B-B14F-4D97-AF65-F5344CB8AC3E}">
        <p14:creationId xmlns:p14="http://schemas.microsoft.com/office/powerpoint/2010/main" val="43903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with Imag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859338" y="1181100"/>
            <a:ext cx="4284662" cy="5676900"/>
          </a:xfrm>
          <a:prstGeom prst="rect">
            <a:avLst/>
          </a:prstGeom>
        </p:spPr>
        <p:txBody>
          <a:bodyPr vert="horz"/>
          <a:lstStyle/>
          <a:p>
            <a:endParaRPr lang="en-US"/>
          </a:p>
        </p:txBody>
      </p:sp>
      <p:sp>
        <p:nvSpPr>
          <p:cNvPr id="6"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8"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1" name="Content Placeholder 14"/>
          <p:cNvSpPr>
            <a:spLocks noGrp="1"/>
          </p:cNvSpPr>
          <p:nvPr>
            <p:ph sz="quarter" idx="10"/>
          </p:nvPr>
        </p:nvSpPr>
        <p:spPr>
          <a:xfrm>
            <a:off x="1116013" y="1181100"/>
            <a:ext cx="3475322"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85535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 with Multiple Images">
    <p:spTree>
      <p:nvGrpSpPr>
        <p:cNvPr id="1" name=""/>
        <p:cNvGrpSpPr/>
        <p:nvPr/>
      </p:nvGrpSpPr>
      <p:grpSpPr>
        <a:xfrm>
          <a:off x="0" y="0"/>
          <a:ext cx="0" cy="0"/>
          <a:chOff x="0" y="0"/>
          <a:chExt cx="0" cy="0"/>
        </a:xfrm>
      </p:grpSpPr>
      <p:sp>
        <p:nvSpPr>
          <p:cNvPr id="4" name="Picture Placeholder 8"/>
          <p:cNvSpPr>
            <a:spLocks noGrp="1"/>
          </p:cNvSpPr>
          <p:nvPr>
            <p:ph type="pic" sz="quarter" idx="11"/>
          </p:nvPr>
        </p:nvSpPr>
        <p:spPr>
          <a:xfrm>
            <a:off x="4859338" y="1181100"/>
            <a:ext cx="4284662" cy="2213808"/>
          </a:xfrm>
          <a:prstGeom prst="rect">
            <a:avLst/>
          </a:prstGeom>
        </p:spPr>
        <p:txBody>
          <a:bodyPr vert="horz"/>
          <a:lstStyle/>
          <a:p>
            <a:endParaRPr lang="en-US"/>
          </a:p>
        </p:txBody>
      </p:sp>
      <p:sp>
        <p:nvSpPr>
          <p:cNvPr id="7" name="Picture Placeholder 6"/>
          <p:cNvSpPr>
            <a:spLocks noGrp="1"/>
          </p:cNvSpPr>
          <p:nvPr>
            <p:ph type="pic" sz="quarter" idx="13"/>
          </p:nvPr>
        </p:nvSpPr>
        <p:spPr>
          <a:xfrm>
            <a:off x="4859338" y="3395663"/>
            <a:ext cx="2157412" cy="3462337"/>
          </a:xfrm>
          <a:prstGeom prst="rect">
            <a:avLst/>
          </a:prstGeom>
        </p:spPr>
        <p:txBody>
          <a:bodyPr vert="horz"/>
          <a:lstStyle/>
          <a:p>
            <a:endParaRPr lang="en-US"/>
          </a:p>
        </p:txBody>
      </p:sp>
      <p:sp>
        <p:nvSpPr>
          <p:cNvPr id="8" name="Picture Placeholder 6"/>
          <p:cNvSpPr>
            <a:spLocks noGrp="1"/>
          </p:cNvSpPr>
          <p:nvPr>
            <p:ph type="pic" sz="quarter" idx="14"/>
          </p:nvPr>
        </p:nvSpPr>
        <p:spPr>
          <a:xfrm>
            <a:off x="7016750" y="3393378"/>
            <a:ext cx="2127250" cy="3462337"/>
          </a:xfrm>
          <a:prstGeom prst="rect">
            <a:avLst/>
          </a:prstGeom>
        </p:spPr>
        <p:txBody>
          <a:bodyPr vert="horz"/>
          <a:lstStyle/>
          <a:p>
            <a:endParaRPr lang="en-US"/>
          </a:p>
        </p:txBody>
      </p:sp>
      <p:sp>
        <p:nvSpPr>
          <p:cNvPr id="10"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11"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2" name="Content Placeholder 14"/>
          <p:cNvSpPr>
            <a:spLocks noGrp="1"/>
          </p:cNvSpPr>
          <p:nvPr>
            <p:ph sz="quarter" idx="10"/>
          </p:nvPr>
        </p:nvSpPr>
        <p:spPr>
          <a:xfrm>
            <a:off x="1116013" y="1181100"/>
            <a:ext cx="3475322"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31565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Page No Image">
    <p:spTree>
      <p:nvGrpSpPr>
        <p:cNvPr id="1" name=""/>
        <p:cNvGrpSpPr/>
        <p:nvPr/>
      </p:nvGrpSpPr>
      <p:grpSpPr>
        <a:xfrm>
          <a:off x="0" y="0"/>
          <a:ext cx="0" cy="0"/>
          <a:chOff x="0" y="0"/>
          <a:chExt cx="0" cy="0"/>
        </a:xfrm>
      </p:grpSpPr>
      <p:sp>
        <p:nvSpPr>
          <p:cNvPr id="5" name="Content Placeholder 14"/>
          <p:cNvSpPr>
            <a:spLocks noGrp="1"/>
          </p:cNvSpPr>
          <p:nvPr>
            <p:ph sz="quarter" idx="10"/>
          </p:nvPr>
        </p:nvSpPr>
        <p:spPr>
          <a:xfrm>
            <a:off x="1116012" y="1181100"/>
            <a:ext cx="7741029" cy="5185371"/>
          </a:xfrm>
          <a:prstGeom prst="rect">
            <a:avLst/>
          </a:prstGeom>
        </p:spPr>
        <p:txBody>
          <a:bodyPr vert="horz"/>
          <a:lstStyle>
            <a:lvl1pPr>
              <a:defRPr sz="2400">
                <a:solidFill>
                  <a:schemeClr val="tx1">
                    <a:lumMod val="65000"/>
                    <a:lumOff val="35000"/>
                  </a:schemeClr>
                </a:solidFill>
                <a:latin typeface="Georgia"/>
              </a:defRPr>
            </a:lvl1pPr>
            <a:lvl2pPr>
              <a:defRPr sz="2000">
                <a:solidFill>
                  <a:schemeClr val="tx1">
                    <a:lumMod val="65000"/>
                    <a:lumOff val="35000"/>
                  </a:schemeClr>
                </a:solidFill>
                <a:latin typeface="Georgia"/>
              </a:defRPr>
            </a:lvl2pPr>
            <a:lvl3pPr>
              <a:defRPr sz="1600">
                <a:solidFill>
                  <a:schemeClr val="tx1">
                    <a:lumMod val="65000"/>
                    <a:lumOff val="35000"/>
                  </a:schemeClr>
                </a:solidFill>
                <a:latin typeface="Georgia"/>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1"/>
            <a:r>
              <a:rPr lang="en-US" dirty="0"/>
              <a:t>Second level</a:t>
            </a:r>
          </a:p>
          <a:p>
            <a:pPr lvl="2"/>
            <a:r>
              <a:rPr lang="en-US" dirty="0"/>
              <a:t>Third level</a:t>
            </a:r>
          </a:p>
          <a:p>
            <a:pPr lvl="2"/>
            <a:endParaRPr lang="en-US" dirty="0"/>
          </a:p>
        </p:txBody>
      </p:sp>
      <p:sp>
        <p:nvSpPr>
          <p:cNvPr id="6"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7"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Tree>
    <p:extLst>
      <p:ext uri="{BB962C8B-B14F-4D97-AF65-F5344CB8AC3E}">
        <p14:creationId xmlns:p14="http://schemas.microsoft.com/office/powerpoint/2010/main" val="27495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agraph No Images">
    <p:spTree>
      <p:nvGrpSpPr>
        <p:cNvPr id="1" name=""/>
        <p:cNvGrpSpPr/>
        <p:nvPr/>
      </p:nvGrpSpPr>
      <p:grpSpPr>
        <a:xfrm>
          <a:off x="0" y="0"/>
          <a:ext cx="0" cy="0"/>
          <a:chOff x="0" y="0"/>
          <a:chExt cx="0" cy="0"/>
        </a:xfrm>
      </p:grpSpPr>
      <p:sp>
        <p:nvSpPr>
          <p:cNvPr id="8" name="Title 12"/>
          <p:cNvSpPr>
            <a:spLocks noGrp="1"/>
          </p:cNvSpPr>
          <p:nvPr>
            <p:ph type="title" hasCustomPrompt="1"/>
          </p:nvPr>
        </p:nvSpPr>
        <p:spPr>
          <a:xfrm>
            <a:off x="1116593" y="388616"/>
            <a:ext cx="7740449" cy="555771"/>
          </a:xfrm>
          <a:prstGeom prst="rect">
            <a:avLst/>
          </a:prstGeom>
        </p:spPr>
        <p:txBody>
          <a:bodyPr vert="horz"/>
          <a:lstStyle>
            <a:lvl1pPr algn="l">
              <a:defRPr sz="3200" b="1" i="0" kern="1200" spc="190" baseline="0">
                <a:solidFill>
                  <a:schemeClr val="tx1">
                    <a:lumMod val="65000"/>
                    <a:lumOff val="35000"/>
                  </a:schemeClr>
                </a:solidFill>
                <a:latin typeface="Helvetica"/>
              </a:defRPr>
            </a:lvl1pPr>
          </a:lstStyle>
          <a:p>
            <a:r>
              <a:rPr lang="en-US" dirty="0"/>
              <a:t>PAGE TITLE</a:t>
            </a:r>
          </a:p>
        </p:txBody>
      </p:sp>
      <p:sp>
        <p:nvSpPr>
          <p:cNvPr id="9" name="Vertical Text Placeholder 8"/>
          <p:cNvSpPr>
            <a:spLocks noGrp="1"/>
          </p:cNvSpPr>
          <p:nvPr>
            <p:ph type="body" orient="vert" sz="quarter" idx="12" hasCustomPrompt="1"/>
          </p:nvPr>
        </p:nvSpPr>
        <p:spPr>
          <a:xfrm rot="10800000">
            <a:off x="267921" y="187406"/>
            <a:ext cx="358775" cy="3997325"/>
          </a:xfrm>
          <a:prstGeom prst="rect">
            <a:avLst/>
          </a:prstGeom>
        </p:spPr>
        <p:txBody>
          <a:bodyPr vert="eaVert"/>
          <a:lstStyle>
            <a:lvl1pPr marL="0" indent="0" algn="r">
              <a:buFontTx/>
              <a:buNone/>
              <a:defRPr sz="1000" b="1" i="0" kern="1000" cap="all" spc="160" normalizeH="0">
                <a:solidFill>
                  <a:schemeClr val="bg1"/>
                </a:solidFill>
                <a:latin typeface="Helvetica"/>
              </a:defRPr>
            </a:lvl1pPr>
          </a:lstStyle>
          <a:p>
            <a:pPr lvl="0"/>
            <a:r>
              <a:rPr lang="en-US" dirty="0"/>
              <a:t>Presentation title | current section</a:t>
            </a:r>
          </a:p>
        </p:txBody>
      </p:sp>
      <p:sp>
        <p:nvSpPr>
          <p:cNvPr id="10" name="Text Placeholder 9"/>
          <p:cNvSpPr>
            <a:spLocks noGrp="1"/>
          </p:cNvSpPr>
          <p:nvPr>
            <p:ph type="body" sz="quarter" idx="13" hasCustomPrompt="1"/>
          </p:nvPr>
        </p:nvSpPr>
        <p:spPr>
          <a:xfrm>
            <a:off x="1116012" y="1155700"/>
            <a:ext cx="7741029" cy="5340350"/>
          </a:xfrm>
          <a:prstGeom prst="rect">
            <a:avLst/>
          </a:prstGeom>
        </p:spPr>
        <p:txBody>
          <a:bodyPr vert="horz"/>
          <a:lstStyle>
            <a:lvl1pPr marL="0" marR="0" indent="0" algn="l" defTabSz="457200" rtl="0" eaLnBrk="1" fontAlgn="auto" latinLnBrk="0" hangingPunct="1">
              <a:lnSpc>
                <a:spcPct val="150000"/>
              </a:lnSpc>
              <a:spcBef>
                <a:spcPts val="0"/>
              </a:spcBef>
              <a:spcAft>
                <a:spcPts val="0"/>
              </a:spcAft>
              <a:buClrTx/>
              <a:buSzTx/>
              <a:buFontTx/>
              <a:buNone/>
              <a:tabLst/>
              <a:defRPr sz="1800" baseline="0">
                <a:solidFill>
                  <a:schemeClr val="tx1">
                    <a:lumMod val="65000"/>
                    <a:lumOff val="35000"/>
                  </a:schemeClr>
                </a:solidFill>
                <a:latin typeface="Georgia"/>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Click to edit Master text styles. The ship set ground on the shore of this uncharted desert isle with Gilligan the Skipper too the millionaire and his wife. They were four men living all together yet they were all alone. It's time to play the music. It's time to light the lights. It's time to meet the Muppets on the Muppet Show tonight. Till the one day when the lady met this fellow and they knew it was much more than a hunch. In a freak mishap Ranger 3 and its pilot Captain William Buck Rogers are blown out of their trajectory into an orbit which freezes his life support systems and returns Buck Rogers to Earth five-hundred years later.</a:t>
            </a:r>
          </a:p>
        </p:txBody>
      </p:sp>
    </p:spTree>
    <p:extLst>
      <p:ext uri="{BB962C8B-B14F-4D97-AF65-F5344CB8AC3E}">
        <p14:creationId xmlns:p14="http://schemas.microsoft.com/office/powerpoint/2010/main" val="379473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Page Single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prstGeom prst="rect">
            <a:avLst/>
          </a:prstGeom>
        </p:spPr>
        <p:txBody>
          <a:bodyPr vert="horz"/>
          <a:lstStyle/>
          <a:p>
            <a:endParaRPr lang="en-US" dirty="0"/>
          </a:p>
          <a:p>
            <a:endParaRPr lang="en-US" dirty="0"/>
          </a:p>
        </p:txBody>
      </p:sp>
      <p:sp>
        <p:nvSpPr>
          <p:cNvPr id="2" name="Title 1"/>
          <p:cNvSpPr>
            <a:spLocks noGrp="1"/>
          </p:cNvSpPr>
          <p:nvPr>
            <p:ph type="ctrTitle" hasCustomPrompt="1"/>
          </p:nvPr>
        </p:nvSpPr>
        <p:spPr>
          <a:xfrm>
            <a:off x="1991411" y="4249742"/>
            <a:ext cx="5161179" cy="2608257"/>
          </a:xfrm>
          <a:prstGeom prst="rect">
            <a:avLst/>
          </a:prstGeom>
          <a:solidFill>
            <a:schemeClr val="bg1"/>
          </a:solidFill>
          <a:ln>
            <a:noFill/>
          </a:ln>
        </p:spPr>
        <p:txBody>
          <a:bodyPr anchor="ctr" anchorCtr="1">
            <a:noAutofit/>
          </a:bodyPr>
          <a:lstStyle>
            <a:lvl1pPr marL="0">
              <a:spcBef>
                <a:spcPts val="0"/>
              </a:spcBef>
              <a:defRPr sz="2800" b="1" i="0" cap="all" spc="300" baseline="0">
                <a:solidFill>
                  <a:schemeClr val="tx1">
                    <a:lumMod val="65000"/>
                    <a:lumOff val="35000"/>
                  </a:schemeClr>
                </a:solidFill>
                <a:latin typeface="Helvetica"/>
              </a:defRPr>
            </a:lvl1pPr>
          </a:lstStyle>
          <a:p>
            <a:r>
              <a:rPr lang="en-US" dirty="0"/>
              <a:t>City of John Day</a:t>
            </a:r>
            <a:br>
              <a:rPr lang="en-US" dirty="0"/>
            </a:br>
            <a:r>
              <a:rPr lang="en-US" dirty="0"/>
              <a:t>Presentation Title</a:t>
            </a:r>
          </a:p>
        </p:txBody>
      </p:sp>
      <p:sp>
        <p:nvSpPr>
          <p:cNvPr id="12" name="Text Placeholder 11"/>
          <p:cNvSpPr>
            <a:spLocks noGrp="1"/>
          </p:cNvSpPr>
          <p:nvPr>
            <p:ph type="body" sz="quarter" idx="14" hasCustomPrompt="1"/>
          </p:nvPr>
        </p:nvSpPr>
        <p:spPr>
          <a:xfrm>
            <a:off x="3305969" y="6277138"/>
            <a:ext cx="2532062" cy="431800"/>
          </a:xfrm>
          <a:prstGeom prst="rect">
            <a:avLst/>
          </a:prstGeom>
        </p:spPr>
        <p:txBody>
          <a:bodyPr vert="horz"/>
          <a:lstStyle>
            <a:lvl1pPr marL="0" indent="0" algn="ctr">
              <a:buFontTx/>
              <a:buNone/>
              <a:defRPr sz="1000" kern="1000" cap="all" spc="150" baseline="0">
                <a:solidFill>
                  <a:schemeClr val="tx1">
                    <a:lumMod val="65000"/>
                    <a:lumOff val="35000"/>
                  </a:schemeClr>
                </a:solidFill>
                <a:latin typeface="Helvetica"/>
              </a:defRPr>
            </a:lvl1pPr>
          </a:lstStyle>
          <a:p>
            <a:pPr lvl="0"/>
            <a:r>
              <a:rPr lang="en-US" dirty="0"/>
              <a:t>Month, year</a:t>
            </a:r>
          </a:p>
        </p:txBody>
      </p:sp>
    </p:spTree>
    <p:extLst>
      <p:ext uri="{BB962C8B-B14F-4D97-AF65-F5344CB8AC3E}">
        <p14:creationId xmlns:p14="http://schemas.microsoft.com/office/powerpoint/2010/main" val="277196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723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stretch>
            <a:fillRect/>
          </a:stretch>
        </p:blipFill>
        <p:spPr>
          <a:xfrm>
            <a:off x="150159" y="0"/>
            <a:ext cx="514723" cy="4220881"/>
          </a:xfrm>
          <a:prstGeom prst="rect">
            <a:avLst/>
          </a:prstGeom>
        </p:spPr>
      </p:pic>
      <p:pic>
        <p:nvPicPr>
          <p:cNvPr id="2" name="Picture 1" descr="cjd_branding-final_0919.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0159" y="6063489"/>
            <a:ext cx="514723" cy="669341"/>
          </a:xfrm>
          <a:prstGeom prst="rect">
            <a:avLst/>
          </a:prstGeom>
        </p:spPr>
      </p:pic>
    </p:spTree>
    <p:extLst>
      <p:ext uri="{BB962C8B-B14F-4D97-AF65-F5344CB8AC3E}">
        <p14:creationId xmlns:p14="http://schemas.microsoft.com/office/powerpoint/2010/main" val="2569379349"/>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3" r:id="rId3"/>
    <p:sldLayoutId id="2147483669" r:id="rId4"/>
    <p:sldLayoutId id="2147483672" r:id="rId5"/>
    <p:sldLayoutId id="2147483674" r:id="rId6"/>
    <p:sldLayoutId id="2147483675" r:id="rId7"/>
    <p:sldLayoutId id="2147483681" r:id="rId8"/>
    <p:sldLayoutId id="2147483682"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6"/>
          <a:stretch>
            <a:fillRect/>
          </a:stretch>
        </p:blipFill>
        <p:spPr>
          <a:xfrm>
            <a:off x="1962150" y="4713952"/>
            <a:ext cx="5153025" cy="2144048"/>
          </a:xfrm>
          <a:prstGeom prst="rect">
            <a:avLst/>
          </a:prstGeom>
        </p:spPr>
      </p:pic>
    </p:spTree>
    <p:extLst>
      <p:ext uri="{BB962C8B-B14F-4D97-AF65-F5344CB8AC3E}">
        <p14:creationId xmlns:p14="http://schemas.microsoft.com/office/powerpoint/2010/main" val="2775097282"/>
      </p:ext>
    </p:extLst>
  </p:cSld>
  <p:clrMap bg1="lt1" tx1="dk1" bg2="lt2" tx2="dk2" accent1="accent1" accent2="accent2" accent3="accent3" accent4="accent4" accent5="accent5" accent6="accent6" hlink="hlink" folHlink="folHlink"/>
  <p:sldLayoutIdLst>
    <p:sldLayoutId id="2147483671" r:id="rId1"/>
    <p:sldLayoutId id="2147483679" r:id="rId2"/>
    <p:sldLayoutId id="2147483676" r:id="rId3"/>
    <p:sldLayoutId id="214748368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5.jp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37.jp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5.png"/><Relationship Id="rId4" Type="http://schemas.openxmlformats.org/officeDocument/2006/relationships/image" Target="../media/image52.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hyperlink" Target="mailto:green@grantcounty-or.gov" TargetMode="External"/><Relationship Id="rId2" Type="http://schemas.openxmlformats.org/officeDocument/2006/relationships/image" Target="../media/image56.jpg"/><Relationship Id="rId1" Type="http://schemas.openxmlformats.org/officeDocument/2006/relationships/slideLayout" Target="../slideLayouts/slideLayout10.xml"/><Relationship Id="rId4" Type="http://schemas.openxmlformats.org/officeDocument/2006/relationships/hyperlink" Target="mailto:ketchumj@grantcounty-or.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01200" cy="6858000"/>
          </a:xfrm>
          <a:prstGeom prst="rect">
            <a:avLst/>
          </a:prstGeom>
        </p:spPr>
      </p:pic>
      <p:sp>
        <p:nvSpPr>
          <p:cNvPr id="3" name="Rectangle 2"/>
          <p:cNvSpPr/>
          <p:nvPr/>
        </p:nvSpPr>
        <p:spPr>
          <a:xfrm>
            <a:off x="0" y="5473005"/>
            <a:ext cx="8036806" cy="1384995"/>
          </a:xfrm>
          <a:prstGeom prst="rect">
            <a:avLst/>
          </a:prstGeom>
        </p:spPr>
        <p:txBody>
          <a:bodyPr wrap="square">
            <a:spAutoFit/>
          </a:bodyPr>
          <a:lstStyle/>
          <a:p>
            <a:r>
              <a:rPr lang="en-US" sz="2800" dirty="0">
                <a:solidFill>
                  <a:schemeClr val="bg1"/>
                </a:solidFill>
                <a:latin typeface="Helvetica LT Std Black" pitchFamily="34" charset="0"/>
              </a:rPr>
              <a:t>City of John Day, Oregon  </a:t>
            </a:r>
          </a:p>
          <a:p>
            <a:r>
              <a:rPr lang="en-US" sz="2800" dirty="0">
                <a:solidFill>
                  <a:schemeClr val="bg1"/>
                </a:solidFill>
                <a:latin typeface="Helvetica LT Std Black" pitchFamily="34" charset="0"/>
              </a:rPr>
              <a:t>Nick Green, City Administrator </a:t>
            </a:r>
          </a:p>
          <a:p>
            <a:r>
              <a:rPr lang="en-US" sz="2800" dirty="0">
                <a:solidFill>
                  <a:schemeClr val="bg1"/>
                </a:solidFill>
                <a:latin typeface="Helvetica LT Std Black" pitchFamily="34" charset="0"/>
              </a:rPr>
              <a:t>Corum Ketchum, Community Dev. Director</a:t>
            </a:r>
          </a:p>
        </p:txBody>
      </p:sp>
    </p:spTree>
    <p:extLst>
      <p:ext uri="{BB962C8B-B14F-4D97-AF65-F5344CB8AC3E}">
        <p14:creationId xmlns:p14="http://schemas.microsoft.com/office/powerpoint/2010/main" val="126114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nature&#10;&#10;Description automatically generated">
            <a:extLst>
              <a:ext uri="{FF2B5EF4-FFF2-40B4-BE49-F238E27FC236}">
                <a16:creationId xmlns:a16="http://schemas.microsoft.com/office/drawing/2014/main" id="{DBD3F92C-1C02-BFA4-696B-124401131906}"/>
              </a:ext>
            </a:extLst>
          </p:cNvPr>
          <p:cNvPicPr>
            <a:picLocks noChangeAspect="1"/>
          </p:cNvPicPr>
          <p:nvPr/>
        </p:nvPicPr>
        <p:blipFill rotWithShape="1">
          <a:blip r:embed="rId3"/>
          <a:srcRect t="11256" b="-17135"/>
          <a:stretch/>
        </p:blipFill>
        <p:spPr>
          <a:xfrm>
            <a:off x="0" y="4981113"/>
            <a:ext cx="9144000" cy="5442467"/>
          </a:xfrm>
          <a:prstGeom prst="rect">
            <a:avLst/>
          </a:prstGeom>
        </p:spPr>
      </p:pic>
      <p:sp>
        <p:nvSpPr>
          <p:cNvPr id="3" name="Title 2">
            <a:extLst>
              <a:ext uri="{FF2B5EF4-FFF2-40B4-BE49-F238E27FC236}">
                <a16:creationId xmlns:a16="http://schemas.microsoft.com/office/drawing/2014/main" id="{EAB2DD30-7F94-FF37-7498-6FC023FAE635}"/>
              </a:ext>
            </a:extLst>
          </p:cNvPr>
          <p:cNvSpPr>
            <a:spLocks noGrp="1"/>
          </p:cNvSpPr>
          <p:nvPr>
            <p:ph type="title"/>
          </p:nvPr>
        </p:nvSpPr>
        <p:spPr/>
        <p:txBody>
          <a:bodyPr/>
          <a:lstStyle/>
          <a:p>
            <a:r>
              <a:rPr lang="en-US" dirty="0"/>
              <a:t>RERC Report Recommendations   </a:t>
            </a:r>
          </a:p>
        </p:txBody>
      </p:sp>
      <p:sp>
        <p:nvSpPr>
          <p:cNvPr id="4" name="Vertical Text Placeholder 3">
            <a:extLst>
              <a:ext uri="{FF2B5EF4-FFF2-40B4-BE49-F238E27FC236}">
                <a16:creationId xmlns:a16="http://schemas.microsoft.com/office/drawing/2014/main" id="{BDDB50C2-7256-14D0-975D-83DA852B95C3}"/>
              </a:ext>
            </a:extLst>
          </p:cNvPr>
          <p:cNvSpPr>
            <a:spLocks noGrp="1"/>
          </p:cNvSpPr>
          <p:nvPr>
            <p:ph type="body" orient="vert" sz="quarter" idx="12"/>
          </p:nvPr>
        </p:nvSpPr>
        <p:spPr/>
        <p:txBody>
          <a:bodyPr/>
          <a:lstStyle/>
          <a:p>
            <a:r>
              <a:rPr lang="en-US" dirty="0"/>
              <a:t>RERC Report</a:t>
            </a:r>
          </a:p>
        </p:txBody>
      </p:sp>
      <p:sp>
        <p:nvSpPr>
          <p:cNvPr id="5" name="Text Placeholder 4">
            <a:extLst>
              <a:ext uri="{FF2B5EF4-FFF2-40B4-BE49-F238E27FC236}">
                <a16:creationId xmlns:a16="http://schemas.microsoft.com/office/drawing/2014/main" id="{F5B80E81-9CC9-281B-DB43-1E63A7D20BAE}"/>
              </a:ext>
            </a:extLst>
          </p:cNvPr>
          <p:cNvSpPr>
            <a:spLocks noGrp="1"/>
          </p:cNvSpPr>
          <p:nvPr>
            <p:ph type="body" sz="quarter" idx="13"/>
          </p:nvPr>
        </p:nvSpPr>
        <p:spPr/>
        <p:txBody>
          <a:bodyPr/>
          <a:lstStyle/>
          <a:p>
            <a:r>
              <a:rPr lang="en-US" dirty="0"/>
              <a:t>Four goals supporting a recreation economy </a:t>
            </a:r>
          </a:p>
        </p:txBody>
      </p:sp>
      <p:sp>
        <p:nvSpPr>
          <p:cNvPr id="6" name="TextBox 5">
            <a:extLst>
              <a:ext uri="{FF2B5EF4-FFF2-40B4-BE49-F238E27FC236}">
                <a16:creationId xmlns:a16="http://schemas.microsoft.com/office/drawing/2014/main" id="{F1B011DE-6BC0-3C10-98B2-F85145967A90}"/>
              </a:ext>
            </a:extLst>
          </p:cNvPr>
          <p:cNvSpPr txBox="1"/>
          <p:nvPr/>
        </p:nvSpPr>
        <p:spPr>
          <a:xfrm>
            <a:off x="1116014" y="1816735"/>
            <a:ext cx="7740650" cy="2862322"/>
          </a:xfrm>
          <a:prstGeom prst="rect">
            <a:avLst/>
          </a:prstGeom>
          <a:noFill/>
        </p:spPr>
        <p:txBody>
          <a:bodyPr wrap="square" rtlCol="0">
            <a:spAutoFit/>
          </a:bodyPr>
          <a:lstStyle/>
          <a:p>
            <a:r>
              <a:rPr lang="en-US" b="1" dirty="0"/>
              <a:t>Goal 1:</a:t>
            </a:r>
            <a:r>
              <a:rPr lang="en-US" dirty="0"/>
              <a:t> Promote John Day’s Main Street as a gateway to nearby public lands and communities</a:t>
            </a:r>
          </a:p>
          <a:p>
            <a:endParaRPr lang="en-US" dirty="0"/>
          </a:p>
          <a:p>
            <a:r>
              <a:rPr lang="en-US" b="1" dirty="0"/>
              <a:t>Goal 2</a:t>
            </a:r>
            <a:r>
              <a:rPr lang="en-US" dirty="0"/>
              <a:t>: Accelerate and incubate John businesses to expand services surrounding outdoor recreation. </a:t>
            </a:r>
          </a:p>
          <a:p>
            <a:endParaRPr lang="en-US" dirty="0"/>
          </a:p>
          <a:p>
            <a:r>
              <a:rPr lang="en-US" b="1" dirty="0"/>
              <a:t>Goal 3</a:t>
            </a:r>
            <a:r>
              <a:rPr lang="en-US" dirty="0"/>
              <a:t>: Galvanize community support and participation (residents and business owners) in John Day’s recreation economy </a:t>
            </a:r>
          </a:p>
          <a:p>
            <a:endParaRPr lang="en-US" dirty="0"/>
          </a:p>
          <a:p>
            <a:r>
              <a:rPr lang="en-US" b="1" dirty="0"/>
              <a:t>Goal 4</a:t>
            </a:r>
            <a:r>
              <a:rPr lang="en-US" dirty="0"/>
              <a:t>: Expand outdoor recreation opportunities for all in John Day. </a:t>
            </a:r>
          </a:p>
        </p:txBody>
      </p:sp>
    </p:spTree>
    <p:extLst>
      <p:ext uri="{BB962C8B-B14F-4D97-AF65-F5344CB8AC3E}">
        <p14:creationId xmlns:p14="http://schemas.microsoft.com/office/powerpoint/2010/main" val="2470147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 plain&#10;&#10;Description automatically generated">
            <a:extLst>
              <a:ext uri="{FF2B5EF4-FFF2-40B4-BE49-F238E27FC236}">
                <a16:creationId xmlns:a16="http://schemas.microsoft.com/office/drawing/2014/main" id="{D507BBD1-A46F-BE3D-000A-9A12224012A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0" y="0"/>
            <a:ext cx="9867900" cy="6858000"/>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0" y="4702354"/>
            <a:ext cx="9144000" cy="1811508"/>
          </a:xfrm>
          <a:solidFill>
            <a:schemeClr val="bg1">
              <a:alpha val="75183"/>
            </a:schemeClr>
          </a:solidFill>
        </p:spPr>
        <p:txBody>
          <a:bodyPr/>
          <a:lstStyle/>
          <a:p>
            <a:r>
              <a:rPr lang="en-US" dirty="0"/>
              <a:t>Goal 1: Promote John Day’s Main Street as a gateway to nearby public lands and communities</a:t>
            </a:r>
          </a:p>
        </p:txBody>
      </p:sp>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84744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text, sky, outdoor, building&#10;&#10;Description automatically generated">
            <a:extLst>
              <a:ext uri="{FF2B5EF4-FFF2-40B4-BE49-F238E27FC236}">
                <a16:creationId xmlns:a16="http://schemas.microsoft.com/office/drawing/2014/main" id="{8CA7FEEF-27A1-BEA0-F4D6-6840418A3B3D}"/>
              </a:ext>
            </a:extLst>
          </p:cNvPr>
          <p:cNvPicPr>
            <a:picLocks noGrp="1" noChangeAspect="1"/>
          </p:cNvPicPr>
          <p:nvPr>
            <p:ph type="pic" sz="quarter" idx="14"/>
          </p:nvPr>
        </p:nvPicPr>
        <p:blipFill>
          <a:blip r:embed="rId3"/>
          <a:srcRect l="28854" r="28854"/>
          <a:stretch>
            <a:fillRect/>
          </a:stretch>
        </p:blipFill>
        <p:spPr/>
      </p:pic>
      <p:sp>
        <p:nvSpPr>
          <p:cNvPr id="3" name="Title 2">
            <a:extLst>
              <a:ext uri="{FF2B5EF4-FFF2-40B4-BE49-F238E27FC236}">
                <a16:creationId xmlns:a16="http://schemas.microsoft.com/office/drawing/2014/main" id="{F6DDF3AE-B2B0-0646-1D49-B8B724B5F660}"/>
              </a:ext>
            </a:extLst>
          </p:cNvPr>
          <p:cNvSpPr>
            <a:spLocks noGrp="1"/>
          </p:cNvSpPr>
          <p:nvPr>
            <p:ph type="title"/>
          </p:nvPr>
        </p:nvSpPr>
        <p:spPr/>
        <p:txBody>
          <a:bodyPr/>
          <a:lstStyle/>
          <a:p>
            <a:r>
              <a:rPr lang="en-US" dirty="0"/>
              <a:t>Programs </a:t>
            </a:r>
          </a:p>
        </p:txBody>
      </p:sp>
      <p:sp>
        <p:nvSpPr>
          <p:cNvPr id="8" name="Vertical Text Placeholder 7">
            <a:extLst>
              <a:ext uri="{FF2B5EF4-FFF2-40B4-BE49-F238E27FC236}">
                <a16:creationId xmlns:a16="http://schemas.microsoft.com/office/drawing/2014/main" id="{616C61FF-76E0-E076-24D0-FBF98A33B803}"/>
              </a:ext>
            </a:extLst>
          </p:cNvPr>
          <p:cNvSpPr>
            <a:spLocks noGrp="1"/>
          </p:cNvSpPr>
          <p:nvPr>
            <p:ph type="body" orient="vert" sz="quarter" idx="12"/>
          </p:nvPr>
        </p:nvSpPr>
        <p:spPr/>
        <p:txBody>
          <a:bodyPr/>
          <a:lstStyle/>
          <a:p>
            <a:r>
              <a:rPr lang="en-US" dirty="0"/>
              <a:t>Goal 1: main street gateway </a:t>
            </a:r>
          </a:p>
        </p:txBody>
      </p:sp>
      <p:sp>
        <p:nvSpPr>
          <p:cNvPr id="5" name="Text Placeholder 4">
            <a:extLst>
              <a:ext uri="{FF2B5EF4-FFF2-40B4-BE49-F238E27FC236}">
                <a16:creationId xmlns:a16="http://schemas.microsoft.com/office/drawing/2014/main" id="{0418425B-3CC8-1C4C-F95C-AF65F96D2489}"/>
              </a:ext>
            </a:extLst>
          </p:cNvPr>
          <p:cNvSpPr>
            <a:spLocks noGrp="1"/>
          </p:cNvSpPr>
          <p:nvPr>
            <p:ph sz="quarter" idx="10"/>
          </p:nvPr>
        </p:nvSpPr>
        <p:spPr/>
        <p:txBody>
          <a:bodyPr/>
          <a:lstStyle/>
          <a:p>
            <a:pPr marL="0" indent="0">
              <a:buNone/>
            </a:pPr>
            <a:r>
              <a:rPr lang="en-US" dirty="0"/>
              <a:t>Developing places and businesses worth visiting </a:t>
            </a:r>
          </a:p>
          <a:p>
            <a:r>
              <a:rPr lang="en-US" dirty="0"/>
              <a:t>Weaver Building </a:t>
            </a:r>
          </a:p>
          <a:p>
            <a:r>
              <a:rPr lang="en-US" dirty="0"/>
              <a:t>Len’s Pharmacy </a:t>
            </a:r>
          </a:p>
          <a:p>
            <a:r>
              <a:rPr lang="en-US" dirty="0"/>
              <a:t>Main Street Grants</a:t>
            </a:r>
          </a:p>
          <a:p>
            <a:endParaRPr lang="en-US" dirty="0"/>
          </a:p>
          <a:p>
            <a:pPr marL="0" indent="0">
              <a:buNone/>
            </a:pPr>
            <a:r>
              <a:rPr lang="en-US" i="1" dirty="0"/>
              <a:t>Funded with Support of the Oregon Main Street Grant Revitalization program (2018 – 2022)</a:t>
            </a:r>
            <a:r>
              <a:rPr lang="en-US" dirty="0"/>
              <a:t> </a:t>
            </a:r>
          </a:p>
        </p:txBody>
      </p:sp>
      <p:pic>
        <p:nvPicPr>
          <p:cNvPr id="26" name="Picture Placeholder 25" descr="A picture containing text, road, outdoor, sky&#10;&#10;Description automatically generated">
            <a:extLst>
              <a:ext uri="{FF2B5EF4-FFF2-40B4-BE49-F238E27FC236}">
                <a16:creationId xmlns:a16="http://schemas.microsoft.com/office/drawing/2014/main" id="{C8F86916-C524-1C7A-55F3-8A8AB577B7BF}"/>
              </a:ext>
            </a:extLst>
          </p:cNvPr>
          <p:cNvPicPr>
            <a:picLocks noGrp="1" noChangeAspect="1"/>
          </p:cNvPicPr>
          <p:nvPr>
            <p:ph type="pic" sz="quarter" idx="11"/>
          </p:nvPr>
        </p:nvPicPr>
        <p:blipFill>
          <a:blip r:embed="rId4"/>
          <a:srcRect l="8807" r="8807"/>
          <a:stretch>
            <a:fillRect/>
          </a:stretch>
        </p:blipFill>
        <p:spPr/>
      </p:pic>
      <p:pic>
        <p:nvPicPr>
          <p:cNvPr id="30" name="Picture Placeholder 29" descr="A picture containing text, building, outdoor, sky&#10;&#10;Description automatically generated">
            <a:extLst>
              <a:ext uri="{FF2B5EF4-FFF2-40B4-BE49-F238E27FC236}">
                <a16:creationId xmlns:a16="http://schemas.microsoft.com/office/drawing/2014/main" id="{D44E1460-4622-1147-92D9-5DD1957F239A}"/>
              </a:ext>
            </a:extLst>
          </p:cNvPr>
          <p:cNvPicPr>
            <a:picLocks noGrp="1" noChangeAspect="1"/>
          </p:cNvPicPr>
          <p:nvPr>
            <p:ph type="pic" sz="quarter" idx="13"/>
          </p:nvPr>
        </p:nvPicPr>
        <p:blipFill>
          <a:blip r:embed="rId5"/>
          <a:srcRect l="8459" r="8459"/>
          <a:stretch>
            <a:fillRect/>
          </a:stretch>
        </p:blipFill>
        <p:spPr/>
      </p:pic>
    </p:spTree>
    <p:extLst>
      <p:ext uri="{BB962C8B-B14F-4D97-AF65-F5344CB8AC3E}">
        <p14:creationId xmlns:p14="http://schemas.microsoft.com/office/powerpoint/2010/main" val="3232665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bike on a dirt path in a hilly area&#10;&#10;Description automatically generated with low confidence">
            <a:extLst>
              <a:ext uri="{FF2B5EF4-FFF2-40B4-BE49-F238E27FC236}">
                <a16:creationId xmlns:a16="http://schemas.microsoft.com/office/drawing/2014/main" id="{E2C0432A-D7CE-C1EB-27EA-56A8905472DB}"/>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0" y="864632"/>
            <a:ext cx="9144000" cy="1538869"/>
          </a:xfrm>
          <a:solidFill>
            <a:schemeClr val="tx2">
              <a:alpha val="86000"/>
            </a:schemeClr>
          </a:solidFill>
        </p:spPr>
        <p:txBody>
          <a:bodyPr/>
          <a:lstStyle/>
          <a:p>
            <a:r>
              <a:rPr lang="en-US" dirty="0">
                <a:solidFill>
                  <a:schemeClr val="bg2"/>
                </a:solidFill>
              </a:rPr>
              <a:t>Goal 2: Accelerate and incubate John businesses to expand services surrounding outdoor recreation. </a:t>
            </a:r>
          </a:p>
        </p:txBody>
      </p:sp>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2429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287A22F-47F5-417E-A57E-C7786030BD04}"/>
              </a:ext>
            </a:extLst>
          </p:cNvPr>
          <p:cNvPicPr>
            <a:picLocks noGrp="1" noChangeAspect="1"/>
          </p:cNvPicPr>
          <p:nvPr>
            <p:ph type="pic" sz="quarter" idx="11"/>
          </p:nvPr>
        </p:nvPicPr>
        <p:blipFill>
          <a:blip r:embed="rId3"/>
          <a:srcRect t="3483" b="3483"/>
          <a:stretch>
            <a:fillRect/>
          </a:stretch>
        </p:blipFill>
        <p:spPr/>
      </p:pic>
      <p:pic>
        <p:nvPicPr>
          <p:cNvPr id="11" name="Picture Placeholder 10" descr="A picture containing sunset, silhouette, clouds&#10;&#10;Description automatically generated">
            <a:extLst>
              <a:ext uri="{FF2B5EF4-FFF2-40B4-BE49-F238E27FC236}">
                <a16:creationId xmlns:a16="http://schemas.microsoft.com/office/drawing/2014/main" id="{0EDAD6D1-9CAB-40A0-0833-6BAC9F01CE40}"/>
              </a:ext>
            </a:extLst>
          </p:cNvPr>
          <p:cNvPicPr>
            <a:picLocks noGrp="1" noChangeAspect="1"/>
          </p:cNvPicPr>
          <p:nvPr>
            <p:ph type="pic" sz="quarter" idx="13"/>
          </p:nvPr>
        </p:nvPicPr>
        <p:blipFill>
          <a:blip r:embed="rId4"/>
          <a:srcRect l="18845" r="18845"/>
          <a:stretch>
            <a:fillRect/>
          </a:stretch>
        </p:blipFill>
        <p:spPr/>
      </p:pic>
      <p:pic>
        <p:nvPicPr>
          <p:cNvPr id="13" name="Picture Placeholder 12" descr="Two men standing on a dirt road&#10;&#10;Description automatically generated with low confidence">
            <a:extLst>
              <a:ext uri="{FF2B5EF4-FFF2-40B4-BE49-F238E27FC236}">
                <a16:creationId xmlns:a16="http://schemas.microsoft.com/office/drawing/2014/main" id="{92A1FFE4-DF00-0A30-D120-E2654B3816C5}"/>
              </a:ext>
            </a:extLst>
          </p:cNvPr>
          <p:cNvPicPr>
            <a:picLocks noGrp="1" noChangeAspect="1"/>
          </p:cNvPicPr>
          <p:nvPr>
            <p:ph type="pic" sz="quarter" idx="14"/>
          </p:nvPr>
        </p:nvPicPr>
        <p:blipFill rotWithShape="1">
          <a:blip r:embed="rId5"/>
          <a:srcRect l="20694" t="-44" r="38496" b="44"/>
          <a:stretch/>
        </p:blipFill>
        <p:spPr>
          <a:xfrm>
            <a:off x="7016750" y="3393378"/>
            <a:ext cx="2127250" cy="3462337"/>
          </a:xfrm>
        </p:spPr>
      </p:pic>
      <p:sp>
        <p:nvSpPr>
          <p:cNvPr id="5" name="Title 4">
            <a:extLst>
              <a:ext uri="{FF2B5EF4-FFF2-40B4-BE49-F238E27FC236}">
                <a16:creationId xmlns:a16="http://schemas.microsoft.com/office/drawing/2014/main" id="{230E8FAA-EB29-B7B6-20DE-7FE7AB15D0CC}"/>
              </a:ext>
            </a:extLst>
          </p:cNvPr>
          <p:cNvSpPr>
            <a:spLocks noGrp="1"/>
          </p:cNvSpPr>
          <p:nvPr>
            <p:ph type="title"/>
          </p:nvPr>
        </p:nvSpPr>
        <p:spPr/>
        <p:txBody>
          <a:bodyPr/>
          <a:lstStyle/>
          <a:p>
            <a:r>
              <a:rPr lang="en-US" dirty="0"/>
              <a:t>Growing Rural Oregon [GRO]</a:t>
            </a:r>
          </a:p>
        </p:txBody>
      </p:sp>
      <p:sp>
        <p:nvSpPr>
          <p:cNvPr id="6" name="Vertical Text Placeholder 5">
            <a:extLst>
              <a:ext uri="{FF2B5EF4-FFF2-40B4-BE49-F238E27FC236}">
                <a16:creationId xmlns:a16="http://schemas.microsoft.com/office/drawing/2014/main" id="{2EE1B1D4-045A-2797-5837-FEE6D1C5CDC5}"/>
              </a:ext>
            </a:extLst>
          </p:cNvPr>
          <p:cNvSpPr>
            <a:spLocks noGrp="1"/>
          </p:cNvSpPr>
          <p:nvPr>
            <p:ph type="body" orient="vert" sz="quarter" idx="12"/>
          </p:nvPr>
        </p:nvSpPr>
        <p:spPr/>
        <p:txBody>
          <a:bodyPr/>
          <a:lstStyle/>
          <a:p>
            <a:r>
              <a:rPr lang="en-US" dirty="0"/>
              <a:t>Goal 2: supporting recreation </a:t>
            </a:r>
            <a:r>
              <a:rPr lang="en-US" dirty="0" err="1"/>
              <a:t>businesss</a:t>
            </a:r>
            <a:endParaRPr lang="en-US" dirty="0"/>
          </a:p>
        </p:txBody>
      </p:sp>
      <p:sp>
        <p:nvSpPr>
          <p:cNvPr id="7" name="Content Placeholder 6">
            <a:extLst>
              <a:ext uri="{FF2B5EF4-FFF2-40B4-BE49-F238E27FC236}">
                <a16:creationId xmlns:a16="http://schemas.microsoft.com/office/drawing/2014/main" id="{D4071530-B45A-F9BE-6D84-D5473FBAE3D6}"/>
              </a:ext>
            </a:extLst>
          </p:cNvPr>
          <p:cNvSpPr>
            <a:spLocks noGrp="1"/>
          </p:cNvSpPr>
          <p:nvPr>
            <p:ph sz="quarter" idx="10"/>
          </p:nvPr>
        </p:nvSpPr>
        <p:spPr/>
        <p:txBody>
          <a:bodyPr/>
          <a:lstStyle/>
          <a:p>
            <a:pPr marL="0" indent="0">
              <a:buNone/>
            </a:pPr>
            <a:r>
              <a:rPr lang="en-US" dirty="0"/>
              <a:t>Identifying and supporting outdoor recreation opportunities and businesses</a:t>
            </a:r>
          </a:p>
          <a:p>
            <a:pPr marL="0" indent="0">
              <a:buNone/>
            </a:pPr>
            <a:endParaRPr lang="en-US" dirty="0"/>
          </a:p>
          <a:p>
            <a:r>
              <a:rPr lang="en-US" dirty="0"/>
              <a:t>Skills building</a:t>
            </a:r>
          </a:p>
          <a:p>
            <a:r>
              <a:rPr lang="en-US" dirty="0"/>
              <a:t>Youth development </a:t>
            </a:r>
          </a:p>
          <a:p>
            <a:r>
              <a:rPr lang="en-US" dirty="0"/>
              <a:t>Mentorship</a:t>
            </a:r>
          </a:p>
          <a:p>
            <a:r>
              <a:rPr lang="en-US" dirty="0"/>
              <a:t>Events </a:t>
            </a:r>
          </a:p>
        </p:txBody>
      </p:sp>
      <p:pic>
        <p:nvPicPr>
          <p:cNvPr id="15" name="Picture 14" descr="A close up of a sign&#10;&#10;Description automatically generated with low confidence">
            <a:extLst>
              <a:ext uri="{FF2B5EF4-FFF2-40B4-BE49-F238E27FC236}">
                <a16:creationId xmlns:a16="http://schemas.microsoft.com/office/drawing/2014/main" id="{19D31D78-D1EC-35EE-F153-780F55AD71D5}"/>
              </a:ext>
            </a:extLst>
          </p:cNvPr>
          <p:cNvPicPr>
            <a:picLocks noChangeAspect="1"/>
          </p:cNvPicPr>
          <p:nvPr/>
        </p:nvPicPr>
        <p:blipFill>
          <a:blip r:embed="rId6"/>
          <a:stretch>
            <a:fillRect/>
          </a:stretch>
        </p:blipFill>
        <p:spPr>
          <a:xfrm>
            <a:off x="1080722" y="6088585"/>
            <a:ext cx="3544918" cy="555771"/>
          </a:xfrm>
          <a:prstGeom prst="rect">
            <a:avLst/>
          </a:prstGeom>
        </p:spPr>
      </p:pic>
      <p:pic>
        <p:nvPicPr>
          <p:cNvPr id="17" name="Picture 16" descr="Text&#10;&#10;Description automatically generated">
            <a:extLst>
              <a:ext uri="{FF2B5EF4-FFF2-40B4-BE49-F238E27FC236}">
                <a16:creationId xmlns:a16="http://schemas.microsoft.com/office/drawing/2014/main" id="{E2E9F98A-EBD4-CBE5-557C-9911B784AFED}"/>
              </a:ext>
            </a:extLst>
          </p:cNvPr>
          <p:cNvPicPr>
            <a:picLocks noChangeAspect="1"/>
          </p:cNvPicPr>
          <p:nvPr/>
        </p:nvPicPr>
        <p:blipFill>
          <a:blip r:embed="rId7"/>
          <a:stretch>
            <a:fillRect/>
          </a:stretch>
        </p:blipFill>
        <p:spPr>
          <a:xfrm>
            <a:off x="2853180" y="5396240"/>
            <a:ext cx="1772459" cy="6544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5DD7C66-B123-7470-5449-9F2F6A722148}"/>
              </a:ext>
            </a:extLst>
          </p:cNvPr>
          <p:cNvPicPr>
            <a:picLocks noChangeAspect="1"/>
          </p:cNvPicPr>
          <p:nvPr/>
        </p:nvPicPr>
        <p:blipFill>
          <a:blip r:embed="rId8"/>
          <a:stretch>
            <a:fillRect/>
          </a:stretch>
        </p:blipFill>
        <p:spPr>
          <a:xfrm>
            <a:off x="4986817" y="5702919"/>
            <a:ext cx="1831341" cy="945208"/>
          </a:xfrm>
          <a:prstGeom prst="rect">
            <a:avLst/>
          </a:prstGeom>
        </p:spPr>
      </p:pic>
    </p:spTree>
    <p:extLst>
      <p:ext uri="{BB962C8B-B14F-4D97-AF65-F5344CB8AC3E}">
        <p14:creationId xmlns:p14="http://schemas.microsoft.com/office/powerpoint/2010/main" val="341364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ky, road, outdoor&#10;&#10;Description automatically generated">
            <a:extLst>
              <a:ext uri="{FF2B5EF4-FFF2-40B4-BE49-F238E27FC236}">
                <a16:creationId xmlns:a16="http://schemas.microsoft.com/office/drawing/2014/main" id="{95D04BF4-8557-B155-189F-D4824F25D636}"/>
              </a:ext>
            </a:extLst>
          </p:cNvPr>
          <p:cNvPicPr>
            <a:picLocks noChangeAspect="1"/>
          </p:cNvPicPr>
          <p:nvPr/>
        </p:nvPicPr>
        <p:blipFill>
          <a:blip r:embed="rId3"/>
          <a:stretch>
            <a:fillRect/>
          </a:stretch>
        </p:blipFill>
        <p:spPr>
          <a:xfrm>
            <a:off x="-2212685" y="0"/>
            <a:ext cx="12192000" cy="6858000"/>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0" y="334537"/>
            <a:ext cx="9144000" cy="1940313"/>
          </a:xfrm>
          <a:solidFill>
            <a:schemeClr val="bg1">
              <a:alpha val="78719"/>
            </a:schemeClr>
          </a:solidFill>
        </p:spPr>
        <p:txBody>
          <a:bodyPr/>
          <a:lstStyle/>
          <a:p>
            <a:r>
              <a:rPr lang="en-US" dirty="0"/>
              <a:t>Goal 3: Galvanize community support and participation (residents and business owners) in John Day’s recreation economy </a:t>
            </a:r>
          </a:p>
        </p:txBody>
      </p:sp>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43550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and a child playing in a water park&#10;&#10;Description automatically generated with low confidence">
            <a:extLst>
              <a:ext uri="{FF2B5EF4-FFF2-40B4-BE49-F238E27FC236}">
                <a16:creationId xmlns:a16="http://schemas.microsoft.com/office/drawing/2014/main" id="{996D0D3D-BDBC-7299-AC39-4441D84F391F}"/>
              </a:ext>
            </a:extLst>
          </p:cNvPr>
          <p:cNvPicPr>
            <a:picLocks noGrp="1" noChangeAspect="1"/>
          </p:cNvPicPr>
          <p:nvPr>
            <p:ph type="pic" sz="quarter" idx="15"/>
          </p:nvPr>
        </p:nvPicPr>
        <p:blipFill>
          <a:blip r:embed="rId2"/>
          <a:srcRect l="2669" r="2669"/>
          <a:stretch>
            <a:fillRect/>
          </a:stretch>
        </p:blipFill>
        <p:spPr/>
      </p:pic>
      <p:pic>
        <p:nvPicPr>
          <p:cNvPr id="32" name="Picture Placeholder 31" descr="A picture containing sky, water, mountain, outdoor&#10;&#10;Description automatically generated">
            <a:extLst>
              <a:ext uri="{FF2B5EF4-FFF2-40B4-BE49-F238E27FC236}">
                <a16:creationId xmlns:a16="http://schemas.microsoft.com/office/drawing/2014/main" id="{41BD2355-4D3D-6BE7-8096-63F764588D84}"/>
              </a:ext>
            </a:extLst>
          </p:cNvPr>
          <p:cNvPicPr>
            <a:picLocks noGrp="1" noChangeAspect="1"/>
          </p:cNvPicPr>
          <p:nvPr>
            <p:ph type="pic" sz="quarter" idx="19"/>
          </p:nvPr>
        </p:nvPicPr>
        <p:blipFill>
          <a:blip r:embed="rId3"/>
          <a:srcRect l="16241" r="16241"/>
          <a:stretch>
            <a:fillRect/>
          </a:stretch>
        </p:blipFill>
        <p:spPr/>
      </p:pic>
      <p:sp>
        <p:nvSpPr>
          <p:cNvPr id="8" name="Title 7">
            <a:extLst>
              <a:ext uri="{FF2B5EF4-FFF2-40B4-BE49-F238E27FC236}">
                <a16:creationId xmlns:a16="http://schemas.microsoft.com/office/drawing/2014/main" id="{BA83FD8D-9EC9-50F6-D505-D74886EE236E}"/>
              </a:ext>
            </a:extLst>
          </p:cNvPr>
          <p:cNvSpPr>
            <a:spLocks noGrp="1"/>
          </p:cNvSpPr>
          <p:nvPr>
            <p:ph type="title"/>
          </p:nvPr>
        </p:nvSpPr>
        <p:spPr/>
        <p:txBody>
          <a:bodyPr/>
          <a:lstStyle/>
          <a:p>
            <a:r>
              <a:rPr lang="en-US" dirty="0"/>
              <a:t>Meeting community needs </a:t>
            </a:r>
          </a:p>
        </p:txBody>
      </p:sp>
      <p:sp>
        <p:nvSpPr>
          <p:cNvPr id="9" name="Vertical Text Placeholder 8">
            <a:extLst>
              <a:ext uri="{FF2B5EF4-FFF2-40B4-BE49-F238E27FC236}">
                <a16:creationId xmlns:a16="http://schemas.microsoft.com/office/drawing/2014/main" id="{9E5D5F75-B3FE-A89B-376F-8CD92E613933}"/>
              </a:ext>
            </a:extLst>
          </p:cNvPr>
          <p:cNvSpPr>
            <a:spLocks noGrp="1"/>
          </p:cNvSpPr>
          <p:nvPr>
            <p:ph type="body" orient="vert" sz="quarter" idx="12"/>
          </p:nvPr>
        </p:nvSpPr>
        <p:spPr/>
        <p:txBody>
          <a:bodyPr/>
          <a:lstStyle/>
          <a:p>
            <a:r>
              <a:rPr lang="en-US" dirty="0"/>
              <a:t>Goal 3: Galvanizing community support</a:t>
            </a:r>
          </a:p>
        </p:txBody>
      </p:sp>
      <p:sp>
        <p:nvSpPr>
          <p:cNvPr id="10" name="Text Placeholder 9">
            <a:extLst>
              <a:ext uri="{FF2B5EF4-FFF2-40B4-BE49-F238E27FC236}">
                <a16:creationId xmlns:a16="http://schemas.microsoft.com/office/drawing/2014/main" id="{A4E9AD8F-D053-C3C8-B244-7053B75DDA7F}"/>
              </a:ext>
            </a:extLst>
          </p:cNvPr>
          <p:cNvSpPr>
            <a:spLocks noGrp="1"/>
          </p:cNvSpPr>
          <p:nvPr>
            <p:ph type="body" sz="quarter" idx="13"/>
          </p:nvPr>
        </p:nvSpPr>
        <p:spPr/>
        <p:txBody>
          <a:bodyPr/>
          <a:lstStyle/>
          <a:p>
            <a:r>
              <a:rPr lang="en-US" dirty="0"/>
              <a:t>Hiring outreach staff, providing recreation programs and places </a:t>
            </a:r>
          </a:p>
        </p:txBody>
      </p:sp>
      <p:pic>
        <p:nvPicPr>
          <p:cNvPr id="26" name="Picture Placeholder 25" descr="Two people standing on a rock with trees and a body of water in the background&#10;&#10;Description automatically generated with medium confidence">
            <a:extLst>
              <a:ext uri="{FF2B5EF4-FFF2-40B4-BE49-F238E27FC236}">
                <a16:creationId xmlns:a16="http://schemas.microsoft.com/office/drawing/2014/main" id="{62DCE4BE-518B-6B14-A0D9-A309320CEBBA}"/>
              </a:ext>
            </a:extLst>
          </p:cNvPr>
          <p:cNvPicPr>
            <a:picLocks noGrp="1" noChangeAspect="1"/>
          </p:cNvPicPr>
          <p:nvPr>
            <p:ph type="pic" sz="quarter" idx="16"/>
          </p:nvPr>
        </p:nvPicPr>
        <p:blipFill>
          <a:blip r:embed="rId4"/>
          <a:srcRect l="7189" r="7189"/>
          <a:stretch>
            <a:fillRect/>
          </a:stretch>
        </p:blipFill>
        <p:spPr/>
      </p:pic>
      <p:pic>
        <p:nvPicPr>
          <p:cNvPr id="7" name="Picture Placeholder 6" descr="A sign on the side of a road&#10;&#10;Description automatically generated with medium confidence">
            <a:extLst>
              <a:ext uri="{FF2B5EF4-FFF2-40B4-BE49-F238E27FC236}">
                <a16:creationId xmlns:a16="http://schemas.microsoft.com/office/drawing/2014/main" id="{FA2D38B2-36F8-556C-B546-F1F13607E96C}"/>
              </a:ext>
            </a:extLst>
          </p:cNvPr>
          <p:cNvPicPr>
            <a:picLocks noGrp="1" noChangeAspect="1"/>
          </p:cNvPicPr>
          <p:nvPr>
            <p:ph type="pic" sz="quarter" idx="14"/>
          </p:nvPr>
        </p:nvPicPr>
        <p:blipFill rotWithShape="1">
          <a:blip r:embed="rId5"/>
          <a:srcRect l="27562" t="8125" r="27548" b="43283"/>
          <a:stretch/>
        </p:blipFill>
        <p:spPr>
          <a:xfrm>
            <a:off x="6309014" y="1644535"/>
            <a:ext cx="2548028" cy="2067883"/>
          </a:xfrm>
        </p:spPr>
      </p:pic>
      <p:pic>
        <p:nvPicPr>
          <p:cNvPr id="23" name="Picture Placeholder 22" descr="A person riding a bicycle on a road in front of a rocky mountain&#10;&#10;Description automatically generated with medium confidence">
            <a:extLst>
              <a:ext uri="{FF2B5EF4-FFF2-40B4-BE49-F238E27FC236}">
                <a16:creationId xmlns:a16="http://schemas.microsoft.com/office/drawing/2014/main" id="{DF0DB532-2548-E72D-D0E9-4BE1725D6480}"/>
              </a:ext>
            </a:extLst>
          </p:cNvPr>
          <p:cNvPicPr>
            <a:picLocks noGrp="1" noChangeAspect="1"/>
          </p:cNvPicPr>
          <p:nvPr>
            <p:ph type="pic" sz="quarter" idx="17"/>
          </p:nvPr>
        </p:nvPicPr>
        <p:blipFill>
          <a:blip r:embed="rId6"/>
          <a:srcRect l="3740" r="3740"/>
          <a:stretch>
            <a:fillRect/>
          </a:stretch>
        </p:blipFill>
        <p:spPr/>
      </p:pic>
      <p:pic>
        <p:nvPicPr>
          <p:cNvPr id="29" name="Picture Placeholder 28" descr="A picture containing sky, outdoor, tree, horse&#10;&#10;Description automatically generated">
            <a:extLst>
              <a:ext uri="{FF2B5EF4-FFF2-40B4-BE49-F238E27FC236}">
                <a16:creationId xmlns:a16="http://schemas.microsoft.com/office/drawing/2014/main" id="{B5CC6416-51CE-7620-DE58-AD01755BEF11}"/>
              </a:ext>
            </a:extLst>
          </p:cNvPr>
          <p:cNvPicPr>
            <a:picLocks noGrp="1" noChangeAspect="1"/>
          </p:cNvPicPr>
          <p:nvPr>
            <p:ph type="pic" sz="quarter" idx="18"/>
          </p:nvPr>
        </p:nvPicPr>
        <p:blipFill>
          <a:blip r:embed="rId7"/>
          <a:srcRect l="16241" r="16241"/>
          <a:stretch>
            <a:fillRect/>
          </a:stretch>
        </p:blipFill>
        <p:spPr/>
      </p:pic>
    </p:spTree>
    <p:extLst>
      <p:ext uri="{BB962C8B-B14F-4D97-AF65-F5344CB8AC3E}">
        <p14:creationId xmlns:p14="http://schemas.microsoft.com/office/powerpoint/2010/main" val="420592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a hill overlooking a valley&#10;&#10;Description automatically generated with medium confidence">
            <a:extLst>
              <a:ext uri="{FF2B5EF4-FFF2-40B4-BE49-F238E27FC236}">
                <a16:creationId xmlns:a16="http://schemas.microsoft.com/office/drawing/2014/main" id="{59233E6F-E311-DB07-51EB-4A7D7F154CD0}"/>
              </a:ext>
            </a:extLst>
          </p:cNvPr>
          <p:cNvPicPr>
            <a:picLocks noChangeAspect="1"/>
          </p:cNvPicPr>
          <p:nvPr/>
        </p:nvPicPr>
        <p:blipFill>
          <a:blip r:embed="rId2"/>
          <a:stretch>
            <a:fillRect/>
          </a:stretch>
        </p:blipFill>
        <p:spPr>
          <a:xfrm>
            <a:off x="-294887" y="0"/>
            <a:ext cx="12192000" cy="6858000"/>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0" y="4995746"/>
            <a:ext cx="9144000" cy="1473827"/>
          </a:xfrm>
          <a:solidFill>
            <a:schemeClr val="tx1">
              <a:alpha val="76208"/>
            </a:schemeClr>
          </a:solidFill>
        </p:spPr>
        <p:txBody>
          <a:bodyPr/>
          <a:lstStyle/>
          <a:p>
            <a:r>
              <a:rPr lang="en-US" dirty="0">
                <a:solidFill>
                  <a:schemeClr val="bg2"/>
                </a:solidFill>
              </a:rPr>
              <a:t>Goal 4: Expand outdoor recreation opportunities for all in John Day. </a:t>
            </a:r>
          </a:p>
        </p:txBody>
      </p:sp>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96067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B1A9299-7CB4-3BF0-D46F-A8863C934452}"/>
              </a:ext>
            </a:extLst>
          </p:cNvPr>
          <p:cNvSpPr>
            <a:spLocks noGrp="1"/>
          </p:cNvSpPr>
          <p:nvPr>
            <p:ph type="title"/>
          </p:nvPr>
        </p:nvSpPr>
        <p:spPr>
          <a:xfrm>
            <a:off x="1116593" y="388616"/>
            <a:ext cx="7740449" cy="555771"/>
          </a:xfrm>
        </p:spPr>
        <p:txBody>
          <a:bodyPr>
            <a:normAutofit/>
          </a:bodyPr>
          <a:lstStyle/>
          <a:p>
            <a:pPr>
              <a:lnSpc>
                <a:spcPct val="90000"/>
              </a:lnSpc>
            </a:pPr>
            <a:r>
              <a:rPr lang="en-US"/>
              <a:t>Active Recreation Opportunities</a:t>
            </a:r>
          </a:p>
        </p:txBody>
      </p:sp>
      <p:sp>
        <p:nvSpPr>
          <p:cNvPr id="14" name="Text Placeholder 13">
            <a:extLst>
              <a:ext uri="{FF2B5EF4-FFF2-40B4-BE49-F238E27FC236}">
                <a16:creationId xmlns:a16="http://schemas.microsoft.com/office/drawing/2014/main" id="{B7303A59-6BBD-2B4E-F577-682F353D0F10}"/>
              </a:ext>
            </a:extLst>
          </p:cNvPr>
          <p:cNvSpPr>
            <a:spLocks noGrp="1"/>
          </p:cNvSpPr>
          <p:nvPr>
            <p:ph sz="quarter" idx="10"/>
          </p:nvPr>
        </p:nvSpPr>
        <p:spPr>
          <a:xfrm>
            <a:off x="1116013" y="1181100"/>
            <a:ext cx="7740650" cy="1342693"/>
          </a:xfrm>
        </p:spPr>
        <p:txBody>
          <a:bodyPr numCol="3">
            <a:normAutofit/>
          </a:bodyPr>
          <a:lstStyle/>
          <a:p>
            <a:pPr>
              <a:lnSpc>
                <a:spcPct val="90000"/>
              </a:lnSpc>
            </a:pPr>
            <a:r>
              <a:rPr lang="en-US" sz="2800" dirty="0"/>
              <a:t>Trails </a:t>
            </a:r>
          </a:p>
          <a:p>
            <a:pPr>
              <a:lnSpc>
                <a:spcPct val="90000"/>
              </a:lnSpc>
            </a:pPr>
            <a:r>
              <a:rPr lang="en-US" sz="2800" dirty="0"/>
              <a:t>Mountain Biking </a:t>
            </a:r>
          </a:p>
          <a:p>
            <a:pPr>
              <a:lnSpc>
                <a:spcPct val="90000"/>
              </a:lnSpc>
            </a:pPr>
            <a:r>
              <a:rPr lang="en-US" sz="2800" dirty="0"/>
              <a:t>Splashpad</a:t>
            </a:r>
          </a:p>
          <a:p>
            <a:pPr>
              <a:lnSpc>
                <a:spcPct val="90000"/>
              </a:lnSpc>
            </a:pPr>
            <a:r>
              <a:rPr lang="en-US" sz="2800" dirty="0"/>
              <a:t>Golf</a:t>
            </a:r>
          </a:p>
          <a:p>
            <a:pPr>
              <a:lnSpc>
                <a:spcPct val="90000"/>
              </a:lnSpc>
            </a:pPr>
            <a:r>
              <a:rPr lang="en-US" sz="2800" dirty="0"/>
              <a:t>Parks </a:t>
            </a:r>
          </a:p>
          <a:p>
            <a:pPr>
              <a:lnSpc>
                <a:spcPct val="90000"/>
              </a:lnSpc>
            </a:pPr>
            <a:r>
              <a:rPr lang="en-US" sz="2800" dirty="0"/>
              <a:t>Pool For All</a:t>
            </a:r>
          </a:p>
        </p:txBody>
      </p:sp>
      <p:pic>
        <p:nvPicPr>
          <p:cNvPr id="28" name="Picture Placeholder 27" descr="A picture containing outdoor, grass, sky, tree&#10;&#10;Description automatically generated">
            <a:extLst>
              <a:ext uri="{FF2B5EF4-FFF2-40B4-BE49-F238E27FC236}">
                <a16:creationId xmlns:a16="http://schemas.microsoft.com/office/drawing/2014/main" id="{C1DEE243-FD87-0245-FF7D-6CEA31071D48}"/>
              </a:ext>
            </a:extLst>
          </p:cNvPr>
          <p:cNvPicPr>
            <a:picLocks noGrp="1" noChangeAspect="1"/>
          </p:cNvPicPr>
          <p:nvPr>
            <p:ph type="pic" sz="quarter" idx="11"/>
          </p:nvPr>
        </p:nvPicPr>
        <p:blipFill rotWithShape="1">
          <a:blip r:embed="rId3"/>
          <a:srcRect t="9781" b="14199"/>
          <a:stretch/>
        </p:blipFill>
        <p:spPr>
          <a:xfrm>
            <a:off x="1116013" y="2784314"/>
            <a:ext cx="8027987" cy="4073686"/>
          </a:xfrm>
          <a:prstGeom prst="rect">
            <a:avLst/>
          </a:prstGeom>
          <a:noFill/>
        </p:spPr>
      </p:pic>
      <p:sp>
        <p:nvSpPr>
          <p:cNvPr id="36" name="Vertical Text Placeholder 4">
            <a:extLst>
              <a:ext uri="{FF2B5EF4-FFF2-40B4-BE49-F238E27FC236}">
                <a16:creationId xmlns:a16="http://schemas.microsoft.com/office/drawing/2014/main" id="{C2E0AC2F-B3C1-DF62-533F-330874EB952C}"/>
              </a:ext>
            </a:extLst>
          </p:cNvPr>
          <p:cNvSpPr>
            <a:spLocks noGrp="1"/>
          </p:cNvSpPr>
          <p:nvPr>
            <p:ph type="body" orient="vert" sz="quarter" idx="12"/>
          </p:nvPr>
        </p:nvSpPr>
        <p:spPr>
          <a:xfrm rot="10800000">
            <a:off x="267921" y="187406"/>
            <a:ext cx="358775" cy="5299075"/>
          </a:xfrm>
        </p:spPr>
        <p:txBody>
          <a:bodyPr/>
          <a:lstStyle/>
          <a:p>
            <a:r>
              <a:rPr lang="en-US" dirty="0"/>
              <a:t> Goal 4: Active recreation</a:t>
            </a:r>
          </a:p>
          <a:p>
            <a:endParaRPr lang="en-US" dirty="0"/>
          </a:p>
        </p:txBody>
      </p:sp>
    </p:spTree>
    <p:extLst>
      <p:ext uri="{BB962C8B-B14F-4D97-AF65-F5344CB8AC3E}">
        <p14:creationId xmlns:p14="http://schemas.microsoft.com/office/powerpoint/2010/main" val="1984316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Pool for All Project</a:t>
            </a:r>
          </a:p>
        </p:txBody>
      </p:sp>
      <p:sp>
        <p:nvSpPr>
          <p:cNvPr id="8" name="Vertical Text Placeholder 7"/>
          <p:cNvSpPr>
            <a:spLocks noGrp="1"/>
          </p:cNvSpPr>
          <p:nvPr>
            <p:ph type="body" orient="vert" sz="quarter" idx="12"/>
          </p:nvPr>
        </p:nvSpPr>
        <p:spPr/>
        <p:txBody>
          <a:bodyPr/>
          <a:lstStyle/>
          <a:p>
            <a:r>
              <a:rPr lang="en-US" dirty="0"/>
              <a:t> Goal 4: Active recreation</a:t>
            </a:r>
          </a:p>
          <a:p>
            <a:endParaRPr lang="en-US" dirty="0"/>
          </a:p>
        </p:txBody>
      </p:sp>
      <p:pic>
        <p:nvPicPr>
          <p:cNvPr id="4" name="Content Placeholder 3" descr="A picture containing text, tree, outdoor, shore&#10;&#10;Description automatically generated">
            <a:extLst>
              <a:ext uri="{FF2B5EF4-FFF2-40B4-BE49-F238E27FC236}">
                <a16:creationId xmlns:a16="http://schemas.microsoft.com/office/drawing/2014/main" id="{94B9CB51-E909-890A-B750-553AEC0290D6}"/>
              </a:ext>
            </a:extLst>
          </p:cNvPr>
          <p:cNvPicPr>
            <a:picLocks noGrp="1" noChangeAspect="1"/>
          </p:cNvPicPr>
          <p:nvPr>
            <p:ph sz="quarter" idx="10"/>
          </p:nvPr>
        </p:nvPicPr>
        <p:blipFill rotWithShape="1">
          <a:blip r:embed="rId2"/>
          <a:srcRect t="8922"/>
          <a:stretch/>
        </p:blipFill>
        <p:spPr>
          <a:xfrm>
            <a:off x="1116593" y="1471961"/>
            <a:ext cx="7914129" cy="5386039"/>
          </a:xfrm>
        </p:spPr>
      </p:pic>
      <p:sp>
        <p:nvSpPr>
          <p:cNvPr id="9" name="Text Placeholder 4">
            <a:extLst>
              <a:ext uri="{FF2B5EF4-FFF2-40B4-BE49-F238E27FC236}">
                <a16:creationId xmlns:a16="http://schemas.microsoft.com/office/drawing/2014/main" id="{8A4C26F8-FFCA-6BD0-E347-1A9ECEC4A632}"/>
              </a:ext>
            </a:extLst>
          </p:cNvPr>
          <p:cNvSpPr txBox="1">
            <a:spLocks/>
          </p:cNvSpPr>
          <p:nvPr/>
        </p:nvSpPr>
        <p:spPr>
          <a:xfrm>
            <a:off x="1116392" y="936333"/>
            <a:ext cx="7740650" cy="431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12" name="Content Placeholder 1">
            <a:extLst>
              <a:ext uri="{FF2B5EF4-FFF2-40B4-BE49-F238E27FC236}">
                <a16:creationId xmlns:a16="http://schemas.microsoft.com/office/drawing/2014/main" id="{99556598-491A-B593-496F-2D27B379DBDA}"/>
              </a:ext>
            </a:extLst>
          </p:cNvPr>
          <p:cNvSpPr txBox="1">
            <a:spLocks/>
          </p:cNvSpPr>
          <p:nvPr/>
        </p:nvSpPr>
        <p:spPr>
          <a:xfrm>
            <a:off x="1116392" y="936333"/>
            <a:ext cx="7740650" cy="431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lumMod val="65000"/>
                    <a:lumOff val="35000"/>
                  </a:schemeClr>
                </a:solidFill>
                <a:latin typeface="Georgia" panose="02040502050405020303" pitchFamily="18" charset="0"/>
              </a:rPr>
              <a:t>Central Grant County Swim and Recreation Center</a:t>
            </a:r>
          </a:p>
        </p:txBody>
      </p:sp>
    </p:spTree>
    <p:extLst>
      <p:ext uri="{BB962C8B-B14F-4D97-AF65-F5344CB8AC3E}">
        <p14:creationId xmlns:p14="http://schemas.microsoft.com/office/powerpoint/2010/main" val="255842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C9640-2000-B643-98EE-732D1DD1E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429051" cy="6858000"/>
          </a:xfrm>
          <a:prstGeom prst="rect">
            <a:avLst/>
          </a:prstGeom>
        </p:spPr>
      </p:pic>
    </p:spTree>
    <p:extLst>
      <p:ext uri="{BB962C8B-B14F-4D97-AF65-F5344CB8AC3E}">
        <p14:creationId xmlns:p14="http://schemas.microsoft.com/office/powerpoint/2010/main" val="235939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outside a building&#10;&#10;Description automatically generated with medium confidence">
            <a:extLst>
              <a:ext uri="{FF2B5EF4-FFF2-40B4-BE49-F238E27FC236}">
                <a16:creationId xmlns:a16="http://schemas.microsoft.com/office/drawing/2014/main" id="{1FC60BC7-ACCE-006F-2397-DB3164EA5F96}"/>
              </a:ext>
            </a:extLst>
          </p:cNvPr>
          <p:cNvPicPr>
            <a:picLocks noGrp="1" noChangeAspect="1"/>
          </p:cNvPicPr>
          <p:nvPr>
            <p:ph type="pic" sz="quarter" idx="10"/>
          </p:nvPr>
        </p:nvPicPr>
        <p:blipFill>
          <a:blip r:embed="rId2"/>
          <a:srcRect l="15112" r="15112"/>
          <a:stretch>
            <a:fillRect/>
          </a:stretch>
        </p:blipFill>
        <p:spPr>
          <a:xfrm>
            <a:off x="972344" y="1514679"/>
            <a:ext cx="8027987" cy="5213465"/>
          </a:xfrm>
        </p:spPr>
      </p:pic>
      <p:sp>
        <p:nvSpPr>
          <p:cNvPr id="3" name="Title 2">
            <a:extLst>
              <a:ext uri="{FF2B5EF4-FFF2-40B4-BE49-F238E27FC236}">
                <a16:creationId xmlns:a16="http://schemas.microsoft.com/office/drawing/2014/main" id="{2ACC7947-8918-144A-937D-E8B665D30749}"/>
              </a:ext>
            </a:extLst>
          </p:cNvPr>
          <p:cNvSpPr>
            <a:spLocks noGrp="1"/>
          </p:cNvSpPr>
          <p:nvPr>
            <p:ph type="title"/>
          </p:nvPr>
        </p:nvSpPr>
        <p:spPr/>
        <p:txBody>
          <a:bodyPr/>
          <a:lstStyle/>
          <a:p>
            <a:r>
              <a:rPr lang="en-US" dirty="0"/>
              <a:t>Pool for All Project </a:t>
            </a:r>
          </a:p>
        </p:txBody>
      </p:sp>
      <p:sp>
        <p:nvSpPr>
          <p:cNvPr id="6" name="Vertical Text Placeholder 5">
            <a:extLst>
              <a:ext uri="{FF2B5EF4-FFF2-40B4-BE49-F238E27FC236}">
                <a16:creationId xmlns:a16="http://schemas.microsoft.com/office/drawing/2014/main" id="{4E31B933-1B53-DA7E-8508-E3600EB565D0}"/>
              </a:ext>
            </a:extLst>
          </p:cNvPr>
          <p:cNvSpPr>
            <a:spLocks noGrp="1"/>
          </p:cNvSpPr>
          <p:nvPr>
            <p:ph type="body" orient="vert" sz="quarter" idx="12"/>
          </p:nvPr>
        </p:nvSpPr>
        <p:spPr/>
        <p:txBody>
          <a:bodyPr/>
          <a:lstStyle/>
          <a:p>
            <a:r>
              <a:rPr lang="en-US" dirty="0"/>
              <a:t> Goal 4: Active recreation</a:t>
            </a:r>
          </a:p>
          <a:p>
            <a:endParaRPr lang="en-US" dirty="0"/>
          </a:p>
        </p:txBody>
      </p:sp>
      <p:sp>
        <p:nvSpPr>
          <p:cNvPr id="2" name="Content Placeholder 1">
            <a:extLst>
              <a:ext uri="{FF2B5EF4-FFF2-40B4-BE49-F238E27FC236}">
                <a16:creationId xmlns:a16="http://schemas.microsoft.com/office/drawing/2014/main" id="{F19B338F-19F3-6F70-237E-F04FB44FC776}"/>
              </a:ext>
            </a:extLst>
          </p:cNvPr>
          <p:cNvSpPr>
            <a:spLocks noGrp="1"/>
          </p:cNvSpPr>
          <p:nvPr>
            <p:ph type="body" sz="quarter" idx="13"/>
          </p:nvPr>
        </p:nvSpPr>
        <p:spPr/>
        <p:txBody>
          <a:bodyPr/>
          <a:lstStyle/>
          <a:p>
            <a:r>
              <a:rPr lang="en-US" dirty="0"/>
              <a:t>Swim Center for all ages and abilities </a:t>
            </a:r>
          </a:p>
        </p:txBody>
      </p:sp>
    </p:spTree>
    <p:extLst>
      <p:ext uri="{BB962C8B-B14F-4D97-AF65-F5344CB8AC3E}">
        <p14:creationId xmlns:p14="http://schemas.microsoft.com/office/powerpoint/2010/main" val="2243573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laying in the sand at a beach&#10;&#10;Description automatically generated with medium confidence">
            <a:extLst>
              <a:ext uri="{FF2B5EF4-FFF2-40B4-BE49-F238E27FC236}">
                <a16:creationId xmlns:a16="http://schemas.microsoft.com/office/drawing/2014/main" id="{785F6987-B60F-1A94-6464-A83E84444C40}"/>
              </a:ext>
            </a:extLst>
          </p:cNvPr>
          <p:cNvPicPr>
            <a:picLocks noGrp="1" noChangeAspect="1"/>
          </p:cNvPicPr>
          <p:nvPr>
            <p:ph sz="quarter" idx="10"/>
          </p:nvPr>
        </p:nvPicPr>
        <p:blipFill rotWithShape="1">
          <a:blip r:embed="rId3"/>
          <a:srcRect l="17283" r="-11446"/>
          <a:stretch/>
        </p:blipFill>
        <p:spPr>
          <a:xfrm>
            <a:off x="806563" y="666501"/>
            <a:ext cx="11170615" cy="6191499"/>
          </a:xfrm>
        </p:spPr>
      </p:pic>
      <p:sp>
        <p:nvSpPr>
          <p:cNvPr id="3" name="Title 2">
            <a:extLst>
              <a:ext uri="{FF2B5EF4-FFF2-40B4-BE49-F238E27FC236}">
                <a16:creationId xmlns:a16="http://schemas.microsoft.com/office/drawing/2014/main" id="{AD5AC3B7-C8E8-6BCC-BE25-A1736273DF5D}"/>
              </a:ext>
            </a:extLst>
          </p:cNvPr>
          <p:cNvSpPr>
            <a:spLocks noGrp="1"/>
          </p:cNvSpPr>
          <p:nvPr>
            <p:ph type="title"/>
          </p:nvPr>
        </p:nvSpPr>
        <p:spPr/>
        <p:txBody>
          <a:bodyPr/>
          <a:lstStyle/>
          <a:p>
            <a:r>
              <a:rPr lang="en-US" dirty="0"/>
              <a:t>Pool for All Project </a:t>
            </a:r>
          </a:p>
        </p:txBody>
      </p:sp>
      <p:sp>
        <p:nvSpPr>
          <p:cNvPr id="4" name="Vertical Text Placeholder 3">
            <a:extLst>
              <a:ext uri="{FF2B5EF4-FFF2-40B4-BE49-F238E27FC236}">
                <a16:creationId xmlns:a16="http://schemas.microsoft.com/office/drawing/2014/main" id="{015E4F34-BC5A-DA53-C77D-564066FB10ED}"/>
              </a:ext>
            </a:extLst>
          </p:cNvPr>
          <p:cNvSpPr>
            <a:spLocks noGrp="1"/>
          </p:cNvSpPr>
          <p:nvPr>
            <p:ph type="body" orient="vert" sz="quarter" idx="12"/>
          </p:nvPr>
        </p:nvSpPr>
        <p:spPr/>
        <p:txBody>
          <a:bodyPr/>
          <a:lstStyle/>
          <a:p>
            <a:r>
              <a:rPr lang="en-US" dirty="0"/>
              <a:t> Goal 4: Active recreation</a:t>
            </a:r>
          </a:p>
          <a:p>
            <a:endParaRPr lang="en-US" dirty="0"/>
          </a:p>
        </p:txBody>
      </p:sp>
    </p:spTree>
    <p:extLst>
      <p:ext uri="{BB962C8B-B14F-4D97-AF65-F5344CB8AC3E}">
        <p14:creationId xmlns:p14="http://schemas.microsoft.com/office/powerpoint/2010/main" val="274302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outdoor, tree, path&#10;&#10;Description automatically generated">
            <a:extLst>
              <a:ext uri="{FF2B5EF4-FFF2-40B4-BE49-F238E27FC236}">
                <a16:creationId xmlns:a16="http://schemas.microsoft.com/office/drawing/2014/main" id="{10EA4843-6D19-18BE-50E0-AEAF0BAFFDBA}"/>
              </a:ext>
            </a:extLst>
          </p:cNvPr>
          <p:cNvPicPr>
            <a:picLocks noGrp="1" noChangeAspect="1"/>
          </p:cNvPicPr>
          <p:nvPr>
            <p:ph sz="quarter" idx="10"/>
          </p:nvPr>
        </p:nvPicPr>
        <p:blipFill rotWithShape="1">
          <a:blip r:embed="rId3"/>
          <a:srcRect l="3337" r="1" b="1"/>
          <a:stretch/>
        </p:blipFill>
        <p:spPr>
          <a:xfrm>
            <a:off x="826080" y="944387"/>
            <a:ext cx="9656066" cy="6468169"/>
          </a:xfrm>
          <a:noFill/>
        </p:spPr>
      </p:pic>
      <p:sp>
        <p:nvSpPr>
          <p:cNvPr id="3" name="Title 2">
            <a:extLst>
              <a:ext uri="{FF2B5EF4-FFF2-40B4-BE49-F238E27FC236}">
                <a16:creationId xmlns:a16="http://schemas.microsoft.com/office/drawing/2014/main" id="{1B423031-80B0-019B-BA69-046CC2A8D978}"/>
              </a:ext>
            </a:extLst>
          </p:cNvPr>
          <p:cNvSpPr>
            <a:spLocks noGrp="1"/>
          </p:cNvSpPr>
          <p:nvPr>
            <p:ph type="title"/>
          </p:nvPr>
        </p:nvSpPr>
        <p:spPr>
          <a:xfrm>
            <a:off x="1116593" y="388616"/>
            <a:ext cx="7740449" cy="555771"/>
          </a:xfrm>
        </p:spPr>
        <p:txBody>
          <a:bodyPr>
            <a:normAutofit/>
          </a:bodyPr>
          <a:lstStyle/>
          <a:p>
            <a:pPr>
              <a:lnSpc>
                <a:spcPct val="90000"/>
              </a:lnSpc>
            </a:pPr>
            <a:r>
              <a:rPr lang="en-US" dirty="0"/>
              <a:t>Trails and Camping </a:t>
            </a:r>
          </a:p>
        </p:txBody>
      </p:sp>
      <p:sp>
        <p:nvSpPr>
          <p:cNvPr id="11" name="Vertical Text Placeholder 3">
            <a:extLst>
              <a:ext uri="{FF2B5EF4-FFF2-40B4-BE49-F238E27FC236}">
                <a16:creationId xmlns:a16="http://schemas.microsoft.com/office/drawing/2014/main" id="{A3BDB412-B3FA-C152-BF6D-788B83CAF95A}"/>
              </a:ext>
            </a:extLst>
          </p:cNvPr>
          <p:cNvSpPr>
            <a:spLocks noGrp="1"/>
          </p:cNvSpPr>
          <p:nvPr>
            <p:ph type="body" orient="vert" sz="quarter" idx="12"/>
          </p:nvPr>
        </p:nvSpPr>
        <p:spPr>
          <a:xfrm rot="10800000">
            <a:off x="267921" y="187406"/>
            <a:ext cx="358775" cy="5299075"/>
          </a:xfrm>
        </p:spPr>
        <p:txBody>
          <a:bodyPr/>
          <a:lstStyle/>
          <a:p>
            <a:r>
              <a:rPr lang="en-US" dirty="0"/>
              <a:t> Goal 4: Active recreation</a:t>
            </a:r>
          </a:p>
          <a:p>
            <a:endParaRPr lang="en-US" dirty="0"/>
          </a:p>
        </p:txBody>
      </p:sp>
    </p:spTree>
    <p:extLst>
      <p:ext uri="{BB962C8B-B14F-4D97-AF65-F5344CB8AC3E}">
        <p14:creationId xmlns:p14="http://schemas.microsoft.com/office/powerpoint/2010/main" val="2203636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88" y="1"/>
            <a:ext cx="8341112" cy="6445404"/>
          </a:xfrm>
          <a:prstGeom prst="rect">
            <a:avLst/>
          </a:prstGeom>
        </p:spPr>
      </p:pic>
      <p:sp>
        <p:nvSpPr>
          <p:cNvPr id="5" name="Vertical Text Placeholder 3">
            <a:extLst>
              <a:ext uri="{FF2B5EF4-FFF2-40B4-BE49-F238E27FC236}">
                <a16:creationId xmlns:a16="http://schemas.microsoft.com/office/drawing/2014/main" id="{51222E76-AE4F-9845-AC4B-1A449151CD67}"/>
              </a:ext>
            </a:extLst>
          </p:cNvPr>
          <p:cNvSpPr>
            <a:spLocks noGrp="1"/>
          </p:cNvSpPr>
          <p:nvPr>
            <p:ph type="body" orient="vert" sz="quarter" idx="12"/>
          </p:nvPr>
        </p:nvSpPr>
        <p:spPr>
          <a:xfrm rot="10800000">
            <a:off x="267921" y="187406"/>
            <a:ext cx="358775" cy="3997325"/>
          </a:xfrm>
        </p:spPr>
        <p:txBody>
          <a:bodyPr/>
          <a:lstStyle/>
          <a:p>
            <a:r>
              <a:rPr lang="en-US" dirty="0"/>
              <a:t> Goal 4: Active recreation</a:t>
            </a:r>
          </a:p>
          <a:p>
            <a:endParaRPr lang="en-US" dirty="0"/>
          </a:p>
        </p:txBody>
      </p:sp>
      <p:sp>
        <p:nvSpPr>
          <p:cNvPr id="2" name="TextBox 1"/>
          <p:cNvSpPr txBox="1"/>
          <p:nvPr/>
        </p:nvSpPr>
        <p:spPr>
          <a:xfrm>
            <a:off x="1150374" y="6334122"/>
            <a:ext cx="3136490" cy="369332"/>
          </a:xfrm>
          <a:prstGeom prst="rect">
            <a:avLst/>
          </a:prstGeom>
          <a:noFill/>
        </p:spPr>
        <p:txBody>
          <a:bodyPr wrap="square" rtlCol="0">
            <a:spAutoFit/>
          </a:bodyPr>
          <a:lstStyle/>
          <a:p>
            <a:r>
              <a:rPr lang="en-US" b="1" dirty="0">
                <a:solidFill>
                  <a:srgbClr val="C00000"/>
                </a:solidFill>
              </a:rPr>
              <a:t>Funded and in construction </a:t>
            </a:r>
          </a:p>
        </p:txBody>
      </p:sp>
    </p:spTree>
    <p:extLst>
      <p:ext uri="{BB962C8B-B14F-4D97-AF65-F5344CB8AC3E}">
        <p14:creationId xmlns:p14="http://schemas.microsoft.com/office/powerpoint/2010/main" val="1079945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099" t="4932" r="2710" b="4077"/>
          <a:stretch/>
        </p:blipFill>
        <p:spPr>
          <a:xfrm>
            <a:off x="715906" y="11114"/>
            <a:ext cx="8428094" cy="6358858"/>
          </a:xfrm>
          <a:prstGeom prst="rect">
            <a:avLst/>
          </a:prstGeom>
        </p:spPr>
      </p:pic>
      <p:sp>
        <p:nvSpPr>
          <p:cNvPr id="5" name="Vertical Text Placeholder 3">
            <a:extLst>
              <a:ext uri="{FF2B5EF4-FFF2-40B4-BE49-F238E27FC236}">
                <a16:creationId xmlns:a16="http://schemas.microsoft.com/office/drawing/2014/main" id="{51222E76-AE4F-9845-AC4B-1A449151CD67}"/>
              </a:ext>
            </a:extLst>
          </p:cNvPr>
          <p:cNvSpPr>
            <a:spLocks noGrp="1"/>
          </p:cNvSpPr>
          <p:nvPr>
            <p:ph type="body" orient="vert" sz="quarter" idx="12"/>
          </p:nvPr>
        </p:nvSpPr>
        <p:spPr>
          <a:xfrm rot="10800000">
            <a:off x="267921" y="187406"/>
            <a:ext cx="358775" cy="3997325"/>
          </a:xfrm>
        </p:spPr>
        <p:txBody>
          <a:bodyPr/>
          <a:lstStyle/>
          <a:p>
            <a:r>
              <a:rPr lang="en-US" dirty="0"/>
              <a:t> Goal 4: Active recreation</a:t>
            </a:r>
          </a:p>
          <a:p>
            <a:endParaRPr lang="en-US" dirty="0"/>
          </a:p>
        </p:txBody>
      </p:sp>
      <p:sp>
        <p:nvSpPr>
          <p:cNvPr id="4" name="TextBox 3"/>
          <p:cNvSpPr txBox="1"/>
          <p:nvPr/>
        </p:nvSpPr>
        <p:spPr>
          <a:xfrm>
            <a:off x="1150374" y="6334122"/>
            <a:ext cx="5049704" cy="369332"/>
          </a:xfrm>
          <a:prstGeom prst="rect">
            <a:avLst/>
          </a:prstGeom>
          <a:noFill/>
        </p:spPr>
        <p:txBody>
          <a:bodyPr wrap="square" rtlCol="0">
            <a:spAutoFit/>
          </a:bodyPr>
          <a:lstStyle/>
          <a:p>
            <a:r>
              <a:rPr lang="en-US" b="1" dirty="0">
                <a:solidFill>
                  <a:srgbClr val="C00000"/>
                </a:solidFill>
              </a:rPr>
              <a:t>Davis Creek Completed, Campground underway</a:t>
            </a:r>
          </a:p>
        </p:txBody>
      </p:sp>
    </p:spTree>
    <p:extLst>
      <p:ext uri="{BB962C8B-B14F-4D97-AF65-F5344CB8AC3E}">
        <p14:creationId xmlns:p14="http://schemas.microsoft.com/office/powerpoint/2010/main" val="3363816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B1A9299-7CB4-3BF0-D46F-A8863C934452}"/>
              </a:ext>
            </a:extLst>
          </p:cNvPr>
          <p:cNvSpPr>
            <a:spLocks noGrp="1"/>
          </p:cNvSpPr>
          <p:nvPr>
            <p:ph type="title"/>
          </p:nvPr>
        </p:nvSpPr>
        <p:spPr/>
        <p:txBody>
          <a:bodyPr/>
          <a:lstStyle/>
          <a:p>
            <a:r>
              <a:rPr lang="en-US" dirty="0"/>
              <a:t>Passive Recreation Opportunities</a:t>
            </a:r>
          </a:p>
        </p:txBody>
      </p:sp>
      <p:sp>
        <p:nvSpPr>
          <p:cNvPr id="29" name="Vertical Text Placeholder 28">
            <a:extLst>
              <a:ext uri="{FF2B5EF4-FFF2-40B4-BE49-F238E27FC236}">
                <a16:creationId xmlns:a16="http://schemas.microsoft.com/office/drawing/2014/main" id="{747BE0D7-BE41-D413-7F72-7CF6DD2A6C45}"/>
              </a:ext>
            </a:extLst>
          </p:cNvPr>
          <p:cNvSpPr>
            <a:spLocks noGrp="1"/>
          </p:cNvSpPr>
          <p:nvPr>
            <p:ph type="body" orient="vert" sz="quarter" idx="12"/>
          </p:nvPr>
        </p:nvSpPr>
        <p:spPr/>
        <p:txBody>
          <a:bodyPr/>
          <a:lstStyle/>
          <a:p>
            <a:r>
              <a:rPr lang="en-US" dirty="0"/>
              <a:t>Goal 4: Passive recreation</a:t>
            </a:r>
          </a:p>
        </p:txBody>
      </p:sp>
      <p:sp>
        <p:nvSpPr>
          <p:cNvPr id="14" name="Text Placeholder 13">
            <a:extLst>
              <a:ext uri="{FF2B5EF4-FFF2-40B4-BE49-F238E27FC236}">
                <a16:creationId xmlns:a16="http://schemas.microsoft.com/office/drawing/2014/main" id="{B7303A59-6BBD-2B4E-F577-682F353D0F10}"/>
              </a:ext>
            </a:extLst>
          </p:cNvPr>
          <p:cNvSpPr>
            <a:spLocks noGrp="1"/>
          </p:cNvSpPr>
          <p:nvPr>
            <p:ph sz="quarter" idx="10"/>
          </p:nvPr>
        </p:nvSpPr>
        <p:spPr>
          <a:xfrm>
            <a:off x="1116013" y="1181101"/>
            <a:ext cx="7953006" cy="1383679"/>
          </a:xfrm>
        </p:spPr>
        <p:txBody>
          <a:bodyPr numCol="2"/>
          <a:lstStyle/>
          <a:p>
            <a:r>
              <a:rPr lang="en-US" dirty="0"/>
              <a:t>Community Arts</a:t>
            </a:r>
          </a:p>
          <a:p>
            <a:r>
              <a:rPr lang="en-US" dirty="0"/>
              <a:t>Museums</a:t>
            </a:r>
          </a:p>
          <a:p>
            <a:r>
              <a:rPr lang="en-US" dirty="0"/>
              <a:t>Library Redesign</a:t>
            </a:r>
          </a:p>
          <a:p>
            <a:r>
              <a:rPr lang="en-US" dirty="0"/>
              <a:t>RV Camping</a:t>
            </a:r>
          </a:p>
          <a:p>
            <a:r>
              <a:rPr lang="en-US" dirty="0"/>
              <a:t>Kam Wah Chung </a:t>
            </a:r>
          </a:p>
          <a:p>
            <a:r>
              <a:rPr lang="en-US" dirty="0"/>
              <a:t>Pit Stop </a:t>
            </a:r>
          </a:p>
        </p:txBody>
      </p:sp>
      <p:pic>
        <p:nvPicPr>
          <p:cNvPr id="39" name="Picture Placeholder 38" descr="A picture containing tree, outdoor, road, car&#10;&#10;Description automatically generated">
            <a:extLst>
              <a:ext uri="{FF2B5EF4-FFF2-40B4-BE49-F238E27FC236}">
                <a16:creationId xmlns:a16="http://schemas.microsoft.com/office/drawing/2014/main" id="{D380F9FA-93F5-04DB-37A6-79D6E3315EC3}"/>
              </a:ext>
            </a:extLst>
          </p:cNvPr>
          <p:cNvPicPr>
            <a:picLocks noGrp="1" noChangeAspect="1"/>
          </p:cNvPicPr>
          <p:nvPr>
            <p:ph type="pic" sz="quarter" idx="13"/>
          </p:nvPr>
        </p:nvPicPr>
        <p:blipFill rotWithShape="1">
          <a:blip r:embed="rId3"/>
          <a:srcRect l="6463" t="-1379" r="10799" b="1746"/>
          <a:stretch/>
        </p:blipFill>
        <p:spPr>
          <a:xfrm>
            <a:off x="5080651" y="3701465"/>
            <a:ext cx="3795429" cy="3089629"/>
          </a:xfrm>
        </p:spPr>
      </p:pic>
      <p:pic>
        <p:nvPicPr>
          <p:cNvPr id="5" name="Picture 4" descr="A picture containing text, indoor, cluttered&#10;&#10;Description automatically generated">
            <a:extLst>
              <a:ext uri="{FF2B5EF4-FFF2-40B4-BE49-F238E27FC236}">
                <a16:creationId xmlns:a16="http://schemas.microsoft.com/office/drawing/2014/main" id="{F246BF21-1923-35E3-44F7-A98E404B5997}"/>
              </a:ext>
            </a:extLst>
          </p:cNvPr>
          <p:cNvPicPr>
            <a:picLocks noChangeAspect="1"/>
          </p:cNvPicPr>
          <p:nvPr/>
        </p:nvPicPr>
        <p:blipFill rotWithShape="1">
          <a:blip r:embed="rId4"/>
          <a:srcRect l="8794" r="19541"/>
          <a:stretch/>
        </p:blipFill>
        <p:spPr>
          <a:xfrm>
            <a:off x="1006209" y="3758822"/>
            <a:ext cx="3830169" cy="3006291"/>
          </a:xfrm>
          <a:prstGeom prst="rect">
            <a:avLst/>
          </a:prstGeom>
        </p:spPr>
      </p:pic>
    </p:spTree>
    <p:extLst>
      <p:ext uri="{BB962C8B-B14F-4D97-AF65-F5344CB8AC3E}">
        <p14:creationId xmlns:p14="http://schemas.microsoft.com/office/powerpoint/2010/main" val="1920948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helf, ceiling&#10;&#10;Description automatically generated">
            <a:extLst>
              <a:ext uri="{FF2B5EF4-FFF2-40B4-BE49-F238E27FC236}">
                <a16:creationId xmlns:a16="http://schemas.microsoft.com/office/drawing/2014/main" id="{4FCDAACC-D13D-3EB1-757B-80E7CEDD8DC5}"/>
              </a:ext>
            </a:extLst>
          </p:cNvPr>
          <p:cNvPicPr>
            <a:picLocks noChangeAspect="1"/>
          </p:cNvPicPr>
          <p:nvPr/>
        </p:nvPicPr>
        <p:blipFill rotWithShape="1">
          <a:blip r:embed="rId3"/>
          <a:srcRect t="16146" b="-16146"/>
          <a:stretch/>
        </p:blipFill>
        <p:spPr>
          <a:xfrm>
            <a:off x="959396" y="983803"/>
            <a:ext cx="8184604" cy="5869898"/>
          </a:xfrm>
          <a:prstGeom prst="rect">
            <a:avLst/>
          </a:prstGeom>
        </p:spPr>
      </p:pic>
      <p:pic>
        <p:nvPicPr>
          <p:cNvPr id="13" name="Picture Placeholder 12" descr="A picture containing sky, house, building, outdoor&#10;&#10;Description automatically generated">
            <a:extLst>
              <a:ext uri="{FF2B5EF4-FFF2-40B4-BE49-F238E27FC236}">
                <a16:creationId xmlns:a16="http://schemas.microsoft.com/office/drawing/2014/main" id="{0E04530D-C55F-ADE5-22D9-4C03B53BF84D}"/>
              </a:ext>
            </a:extLst>
          </p:cNvPr>
          <p:cNvPicPr>
            <a:picLocks noGrp="1" noChangeAspect="1"/>
          </p:cNvPicPr>
          <p:nvPr>
            <p:ph type="pic" sz="quarter" idx="11"/>
          </p:nvPr>
        </p:nvPicPr>
        <p:blipFill rotWithShape="1">
          <a:blip r:embed="rId4"/>
          <a:srcRect l="11006" t="3893" r="14804" b="51433"/>
          <a:stretch/>
        </p:blipFill>
        <p:spPr>
          <a:xfrm>
            <a:off x="959396" y="4434020"/>
            <a:ext cx="4660819" cy="2408162"/>
          </a:xfrm>
        </p:spPr>
      </p:pic>
      <p:sp>
        <p:nvSpPr>
          <p:cNvPr id="5" name="Title 4">
            <a:extLst>
              <a:ext uri="{FF2B5EF4-FFF2-40B4-BE49-F238E27FC236}">
                <a16:creationId xmlns:a16="http://schemas.microsoft.com/office/drawing/2014/main" id="{0006151E-2BFC-2C5D-BF04-1FE169926A67}"/>
              </a:ext>
            </a:extLst>
          </p:cNvPr>
          <p:cNvSpPr>
            <a:spLocks noGrp="1"/>
          </p:cNvSpPr>
          <p:nvPr>
            <p:ph type="title"/>
          </p:nvPr>
        </p:nvSpPr>
        <p:spPr/>
        <p:txBody>
          <a:bodyPr/>
          <a:lstStyle/>
          <a:p>
            <a:r>
              <a:rPr lang="en-US" sz="2800" dirty="0"/>
              <a:t>Kam Wah Chung State Heritage Site</a:t>
            </a:r>
          </a:p>
        </p:txBody>
      </p:sp>
      <p:sp>
        <p:nvSpPr>
          <p:cNvPr id="6" name="Vertical Text Placeholder 5">
            <a:extLst>
              <a:ext uri="{FF2B5EF4-FFF2-40B4-BE49-F238E27FC236}">
                <a16:creationId xmlns:a16="http://schemas.microsoft.com/office/drawing/2014/main" id="{EC67C003-48EA-E80F-441B-A75E81BE2528}"/>
              </a:ext>
            </a:extLst>
          </p:cNvPr>
          <p:cNvSpPr>
            <a:spLocks noGrp="1"/>
          </p:cNvSpPr>
          <p:nvPr>
            <p:ph type="body" orient="vert" sz="quarter" idx="12"/>
          </p:nvPr>
        </p:nvSpPr>
        <p:spPr/>
        <p:txBody>
          <a:bodyPr/>
          <a:lstStyle/>
          <a:p>
            <a:r>
              <a:rPr lang="en-US" dirty="0"/>
              <a:t>Goal 4: Passive recreation</a:t>
            </a:r>
          </a:p>
        </p:txBody>
      </p:sp>
      <p:pic>
        <p:nvPicPr>
          <p:cNvPr id="16" name="Picture 15" descr="A picture containing tree, outdoor, house, building&#10;&#10;Description automatically generated">
            <a:extLst>
              <a:ext uri="{FF2B5EF4-FFF2-40B4-BE49-F238E27FC236}">
                <a16:creationId xmlns:a16="http://schemas.microsoft.com/office/drawing/2014/main" id="{31D95B30-2158-5968-DE93-FB52119EC8AC}"/>
              </a:ext>
            </a:extLst>
          </p:cNvPr>
          <p:cNvPicPr>
            <a:picLocks noChangeAspect="1"/>
          </p:cNvPicPr>
          <p:nvPr/>
        </p:nvPicPr>
        <p:blipFill>
          <a:blip r:embed="rId5"/>
          <a:stretch>
            <a:fillRect/>
          </a:stretch>
        </p:blipFill>
        <p:spPr>
          <a:xfrm>
            <a:off x="5620215" y="4454704"/>
            <a:ext cx="3679902" cy="2411828"/>
          </a:xfrm>
          <a:prstGeom prst="rect">
            <a:avLst/>
          </a:prstGeom>
        </p:spPr>
      </p:pic>
    </p:spTree>
    <p:extLst>
      <p:ext uri="{BB962C8B-B14F-4D97-AF65-F5344CB8AC3E}">
        <p14:creationId xmlns:p14="http://schemas.microsoft.com/office/powerpoint/2010/main" val="2717349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ABAA5EE-7AAD-BA00-D21A-DDB004484658}"/>
              </a:ext>
            </a:extLst>
          </p:cNvPr>
          <p:cNvSpPr>
            <a:spLocks noGrp="1"/>
          </p:cNvSpPr>
          <p:nvPr>
            <p:ph type="pic" sz="quarter" idx="11"/>
          </p:nvPr>
        </p:nvSpPr>
        <p:spPr/>
      </p:sp>
      <p:sp>
        <p:nvSpPr>
          <p:cNvPr id="3" name="Picture Placeholder 2">
            <a:extLst>
              <a:ext uri="{FF2B5EF4-FFF2-40B4-BE49-F238E27FC236}">
                <a16:creationId xmlns:a16="http://schemas.microsoft.com/office/drawing/2014/main" id="{1A7D2799-24EF-A5B4-4F01-CDE25B198F3B}"/>
              </a:ext>
            </a:extLst>
          </p:cNvPr>
          <p:cNvSpPr>
            <a:spLocks noGrp="1"/>
          </p:cNvSpPr>
          <p:nvPr>
            <p:ph type="pic" sz="quarter" idx="13"/>
          </p:nvPr>
        </p:nvSpPr>
        <p:spPr/>
      </p:sp>
      <p:sp>
        <p:nvSpPr>
          <p:cNvPr id="4" name="Picture Placeholder 3">
            <a:extLst>
              <a:ext uri="{FF2B5EF4-FFF2-40B4-BE49-F238E27FC236}">
                <a16:creationId xmlns:a16="http://schemas.microsoft.com/office/drawing/2014/main" id="{6E61F3EA-40C3-61CF-0B54-0E1C8F4DD4E5}"/>
              </a:ext>
            </a:extLst>
          </p:cNvPr>
          <p:cNvSpPr>
            <a:spLocks noGrp="1"/>
          </p:cNvSpPr>
          <p:nvPr>
            <p:ph type="pic" sz="quarter" idx="14"/>
          </p:nvPr>
        </p:nvSpPr>
        <p:spPr/>
      </p:sp>
      <p:sp>
        <p:nvSpPr>
          <p:cNvPr id="5" name="Title 4">
            <a:extLst>
              <a:ext uri="{FF2B5EF4-FFF2-40B4-BE49-F238E27FC236}">
                <a16:creationId xmlns:a16="http://schemas.microsoft.com/office/drawing/2014/main" id="{E644844C-E6A8-B07A-6484-BD60DF58BBB4}"/>
              </a:ext>
            </a:extLst>
          </p:cNvPr>
          <p:cNvSpPr>
            <a:spLocks noGrp="1"/>
          </p:cNvSpPr>
          <p:nvPr>
            <p:ph type="title"/>
          </p:nvPr>
        </p:nvSpPr>
        <p:spPr/>
        <p:txBody>
          <a:bodyPr/>
          <a:lstStyle/>
          <a:p>
            <a:r>
              <a:rPr lang="en-US" dirty="0"/>
              <a:t>Pit Stop – Outdoor Livingroom</a:t>
            </a:r>
          </a:p>
        </p:txBody>
      </p:sp>
      <p:sp>
        <p:nvSpPr>
          <p:cNvPr id="6" name="Vertical Text Placeholder 5">
            <a:extLst>
              <a:ext uri="{FF2B5EF4-FFF2-40B4-BE49-F238E27FC236}">
                <a16:creationId xmlns:a16="http://schemas.microsoft.com/office/drawing/2014/main" id="{0C36EEE7-60E3-0B3E-718B-FBA9CD420E30}"/>
              </a:ext>
            </a:extLst>
          </p:cNvPr>
          <p:cNvSpPr>
            <a:spLocks noGrp="1"/>
          </p:cNvSpPr>
          <p:nvPr>
            <p:ph type="body" orient="vert" sz="quarter" idx="12"/>
          </p:nvPr>
        </p:nvSpPr>
        <p:spPr/>
        <p:txBody>
          <a:bodyPr/>
          <a:lstStyle/>
          <a:p>
            <a:r>
              <a:rPr lang="en-US" dirty="0"/>
              <a:t>Goal 4: Passive recreation</a:t>
            </a:r>
          </a:p>
        </p:txBody>
      </p:sp>
      <p:pic>
        <p:nvPicPr>
          <p:cNvPr id="9" name="Content Placeholder 8" descr="A group of people outside a building&#10;&#10;Description automatically generated with medium confidence">
            <a:extLst>
              <a:ext uri="{FF2B5EF4-FFF2-40B4-BE49-F238E27FC236}">
                <a16:creationId xmlns:a16="http://schemas.microsoft.com/office/drawing/2014/main" id="{C92E3F2A-457D-7110-E6A1-30F4D0EF50D8}"/>
              </a:ext>
            </a:extLst>
          </p:cNvPr>
          <p:cNvPicPr>
            <a:picLocks noGrp="1" noChangeAspect="1"/>
          </p:cNvPicPr>
          <p:nvPr>
            <p:ph sz="quarter" idx="10"/>
          </p:nvPr>
        </p:nvPicPr>
        <p:blipFill rotWithShape="1">
          <a:blip r:embed="rId3"/>
          <a:srcRect b="4228"/>
          <a:stretch/>
        </p:blipFill>
        <p:spPr>
          <a:xfrm>
            <a:off x="1116594" y="988187"/>
            <a:ext cx="7908001" cy="5680242"/>
          </a:xfrm>
        </p:spPr>
      </p:pic>
    </p:spTree>
    <p:extLst>
      <p:ext uri="{BB962C8B-B14F-4D97-AF65-F5344CB8AC3E}">
        <p14:creationId xmlns:p14="http://schemas.microsoft.com/office/powerpoint/2010/main" val="8422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plant, vegetable&#10;&#10;Description automatically generated">
            <a:extLst>
              <a:ext uri="{FF2B5EF4-FFF2-40B4-BE49-F238E27FC236}">
                <a16:creationId xmlns:a16="http://schemas.microsoft.com/office/drawing/2014/main" id="{C711BBA3-2544-A0C4-645C-3272EA667709}"/>
              </a:ext>
            </a:extLst>
          </p:cNvPr>
          <p:cNvPicPr>
            <a:picLocks noChangeAspect="1"/>
          </p:cNvPicPr>
          <p:nvPr/>
        </p:nvPicPr>
        <p:blipFill>
          <a:blip r:embed="rId3"/>
          <a:stretch>
            <a:fillRect/>
          </a:stretch>
        </p:blipFill>
        <p:spPr>
          <a:xfrm>
            <a:off x="0" y="19050"/>
            <a:ext cx="12158133" cy="6838950"/>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0" y="19050"/>
            <a:ext cx="10013795" cy="1073770"/>
          </a:xfrm>
        </p:spPr>
        <p:txBody>
          <a:bodyPr/>
          <a:lstStyle/>
          <a:p>
            <a:r>
              <a:rPr lang="en-US" dirty="0"/>
              <a:t>Other strategies: </a:t>
            </a:r>
            <a:br>
              <a:rPr lang="en-US" dirty="0"/>
            </a:br>
            <a:r>
              <a:rPr lang="en-US" dirty="0"/>
              <a:t>Sustainability </a:t>
            </a:r>
          </a:p>
        </p:txBody>
      </p:sp>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8620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2CA07A-B8E0-6379-FC08-0D52F52298E6}"/>
              </a:ext>
            </a:extLst>
          </p:cNvPr>
          <p:cNvSpPr>
            <a:spLocks noGrp="1"/>
          </p:cNvSpPr>
          <p:nvPr>
            <p:ph type="title"/>
          </p:nvPr>
        </p:nvSpPr>
        <p:spPr/>
        <p:txBody>
          <a:bodyPr/>
          <a:lstStyle/>
          <a:p>
            <a:r>
              <a:rPr lang="en-US" dirty="0"/>
              <a:t>Water Treatment Plant</a:t>
            </a:r>
          </a:p>
        </p:txBody>
      </p:sp>
      <p:sp>
        <p:nvSpPr>
          <p:cNvPr id="4" name="Vertical Text Placeholder 3">
            <a:extLst>
              <a:ext uri="{FF2B5EF4-FFF2-40B4-BE49-F238E27FC236}">
                <a16:creationId xmlns:a16="http://schemas.microsoft.com/office/drawing/2014/main" id="{0CEA2672-95A4-0CFD-F0FC-7F54298F640D}"/>
              </a:ext>
            </a:extLst>
          </p:cNvPr>
          <p:cNvSpPr>
            <a:spLocks noGrp="1"/>
          </p:cNvSpPr>
          <p:nvPr>
            <p:ph type="body" orient="vert" sz="quarter" idx="12"/>
          </p:nvPr>
        </p:nvSpPr>
        <p:spPr/>
        <p:txBody>
          <a:bodyPr/>
          <a:lstStyle/>
          <a:p>
            <a:r>
              <a:rPr lang="en-US" dirty="0"/>
              <a:t>Sustainability</a:t>
            </a:r>
          </a:p>
        </p:txBody>
      </p:sp>
      <p:sp>
        <p:nvSpPr>
          <p:cNvPr id="5" name="Text Placeholder 4">
            <a:extLst>
              <a:ext uri="{FF2B5EF4-FFF2-40B4-BE49-F238E27FC236}">
                <a16:creationId xmlns:a16="http://schemas.microsoft.com/office/drawing/2014/main" id="{FAD9869D-E11A-67B0-1B5E-79B9D195B325}"/>
              </a:ext>
            </a:extLst>
          </p:cNvPr>
          <p:cNvSpPr>
            <a:spLocks noGrp="1"/>
          </p:cNvSpPr>
          <p:nvPr>
            <p:ph type="body" sz="quarter" idx="13"/>
          </p:nvPr>
        </p:nvSpPr>
        <p:spPr/>
        <p:txBody>
          <a:bodyPr/>
          <a:lstStyle/>
          <a:p>
            <a:r>
              <a:rPr lang="en-US" dirty="0"/>
              <a:t>Class 5 wastewater recycling center </a:t>
            </a:r>
          </a:p>
          <a:p>
            <a:endParaRPr lang="en-US" dirty="0"/>
          </a:p>
        </p:txBody>
      </p:sp>
      <p:pic>
        <p:nvPicPr>
          <p:cNvPr id="6" name="Picture 5" descr="A model of a house&#10;&#10;Description automatically generated with low confidence">
            <a:extLst>
              <a:ext uri="{FF2B5EF4-FFF2-40B4-BE49-F238E27FC236}">
                <a16:creationId xmlns:a16="http://schemas.microsoft.com/office/drawing/2014/main" id="{A4C84B47-E971-190E-2A7D-5D612B290E1D}"/>
              </a:ext>
            </a:extLst>
          </p:cNvPr>
          <p:cNvPicPr>
            <a:picLocks noChangeAspect="1"/>
          </p:cNvPicPr>
          <p:nvPr/>
        </p:nvPicPr>
        <p:blipFill>
          <a:blip r:embed="rId2"/>
          <a:stretch>
            <a:fillRect/>
          </a:stretch>
        </p:blipFill>
        <p:spPr>
          <a:xfrm>
            <a:off x="1116013" y="2931018"/>
            <a:ext cx="7423144" cy="3538366"/>
          </a:xfrm>
          <a:prstGeom prst="rect">
            <a:avLst/>
          </a:prstGeom>
        </p:spPr>
      </p:pic>
      <p:sp>
        <p:nvSpPr>
          <p:cNvPr id="7" name="TextBox 6">
            <a:extLst>
              <a:ext uri="{FF2B5EF4-FFF2-40B4-BE49-F238E27FC236}">
                <a16:creationId xmlns:a16="http://schemas.microsoft.com/office/drawing/2014/main" id="{1126881E-A376-26D4-7D37-8D3099F904BF}"/>
              </a:ext>
            </a:extLst>
          </p:cNvPr>
          <p:cNvSpPr txBox="1"/>
          <p:nvPr/>
        </p:nvSpPr>
        <p:spPr>
          <a:xfrm>
            <a:off x="1116013" y="1514679"/>
            <a:ext cx="774065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Replaces 74-year-old plant</a:t>
            </a:r>
          </a:p>
          <a:p>
            <a:pPr marL="285750" indent="-285750">
              <a:buFont typeface="Arial" panose="020B0604020202020204" pitchFamily="34" charset="0"/>
              <a:buChar char="•"/>
            </a:pPr>
            <a:r>
              <a:rPr lang="en-US" dirty="0"/>
              <a:t>Provides water for municipal, industrial and agricultural uses</a:t>
            </a:r>
          </a:p>
          <a:p>
            <a:pPr marL="285750" indent="-285750">
              <a:buFont typeface="Arial" panose="020B0604020202020204" pitchFamily="34" charset="0"/>
              <a:buChar char="•"/>
            </a:pPr>
            <a:r>
              <a:rPr lang="en-US" dirty="0"/>
              <a:t>Increases available water for the environment, communities and rights holders</a:t>
            </a:r>
          </a:p>
        </p:txBody>
      </p:sp>
    </p:spTree>
    <p:extLst>
      <p:ext uri="{BB962C8B-B14F-4D97-AF65-F5344CB8AC3E}">
        <p14:creationId xmlns:p14="http://schemas.microsoft.com/office/powerpoint/2010/main" val="178689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D39D9-260D-E051-BB9B-99B9DC808D36}"/>
              </a:ext>
            </a:extLst>
          </p:cNvPr>
          <p:cNvSpPr>
            <a:spLocks noGrp="1"/>
          </p:cNvSpPr>
          <p:nvPr>
            <p:ph type="title"/>
          </p:nvPr>
        </p:nvSpPr>
        <p:spPr/>
        <p:txBody>
          <a:bodyPr/>
          <a:lstStyle/>
          <a:p>
            <a:r>
              <a:rPr lang="en-US" dirty="0"/>
              <a:t>John Day OR is Frontier Country </a:t>
            </a:r>
          </a:p>
        </p:txBody>
      </p:sp>
      <p:sp>
        <p:nvSpPr>
          <p:cNvPr id="4" name="Vertical Text Placeholder 3">
            <a:extLst>
              <a:ext uri="{FF2B5EF4-FFF2-40B4-BE49-F238E27FC236}">
                <a16:creationId xmlns:a16="http://schemas.microsoft.com/office/drawing/2014/main" id="{AE7A0B41-9A7F-E42E-C973-8DF55348E06D}"/>
              </a:ext>
            </a:extLst>
          </p:cNvPr>
          <p:cNvSpPr>
            <a:spLocks noGrp="1"/>
          </p:cNvSpPr>
          <p:nvPr>
            <p:ph type="body" orient="vert" sz="quarter" idx="12"/>
          </p:nvPr>
        </p:nvSpPr>
        <p:spPr/>
        <p:txBody>
          <a:bodyPr/>
          <a:lstStyle/>
          <a:p>
            <a:endParaRPr lang="en-US"/>
          </a:p>
        </p:txBody>
      </p:sp>
      <p:sp>
        <p:nvSpPr>
          <p:cNvPr id="5" name="Text Placeholder 4">
            <a:extLst>
              <a:ext uri="{FF2B5EF4-FFF2-40B4-BE49-F238E27FC236}">
                <a16:creationId xmlns:a16="http://schemas.microsoft.com/office/drawing/2014/main" id="{E2562D49-2750-60E6-2E38-548666D8CB54}"/>
              </a:ext>
            </a:extLst>
          </p:cNvPr>
          <p:cNvSpPr>
            <a:spLocks noGrp="1"/>
          </p:cNvSpPr>
          <p:nvPr>
            <p:ph type="body" sz="quarter" idx="13"/>
          </p:nvPr>
        </p:nvSpPr>
        <p:spPr/>
        <p:txBody>
          <a:bodyPr/>
          <a:lstStyle/>
          <a:p>
            <a:r>
              <a:rPr lang="en-US" dirty="0"/>
              <a:t>~3 hours from Boise ID | ~5 hours from Portland, OR </a:t>
            </a:r>
          </a:p>
        </p:txBody>
      </p:sp>
      <p:sp>
        <p:nvSpPr>
          <p:cNvPr id="9" name="Title 1">
            <a:extLst>
              <a:ext uri="{FF2B5EF4-FFF2-40B4-BE49-F238E27FC236}">
                <a16:creationId xmlns:a16="http://schemas.microsoft.com/office/drawing/2014/main" id="{ECBA50E9-5420-AAEB-923D-8D09E0BB4E84}"/>
              </a:ext>
            </a:extLst>
          </p:cNvPr>
          <p:cNvSpPr>
            <a:spLocks noGrp="1"/>
          </p:cNvSpPr>
          <p:nvPr/>
        </p:nvSpPr>
        <p:spPr>
          <a:xfrm>
            <a:off x="984158" y="1792171"/>
            <a:ext cx="2463412" cy="27699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1350" b="1" dirty="0">
                <a:solidFill>
                  <a:prstClr val="black"/>
                </a:solidFill>
                <a:latin typeface="Myriad Pro"/>
              </a:rPr>
              <a:t>2-Hour Driveshed </a:t>
            </a:r>
          </a:p>
        </p:txBody>
      </p:sp>
      <p:sp>
        <p:nvSpPr>
          <p:cNvPr id="10" name="TextBox 1">
            <a:extLst>
              <a:ext uri="{FF2B5EF4-FFF2-40B4-BE49-F238E27FC236}">
                <a16:creationId xmlns:a16="http://schemas.microsoft.com/office/drawing/2014/main" id="{4E7961BC-A275-D8C2-89ED-3F68950B61AE}"/>
              </a:ext>
            </a:extLst>
          </p:cNvPr>
          <p:cNvSpPr txBox="1"/>
          <p:nvPr/>
        </p:nvSpPr>
        <p:spPr>
          <a:xfrm>
            <a:off x="5129900" y="1828140"/>
            <a:ext cx="1983462"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b="1">
                <a:solidFill>
                  <a:prstClr val="black"/>
                </a:solidFill>
                <a:latin typeface="Myriad Pro"/>
              </a:rPr>
              <a:t>5-Hour Driveshed</a:t>
            </a:r>
            <a:endParaRPr lang="en-US" sz="1350" b="1">
              <a:solidFill>
                <a:prstClr val="black"/>
              </a:solidFill>
              <a:latin typeface="Myriad Pro"/>
              <a:cs typeface="Calibri"/>
            </a:endParaRPr>
          </a:p>
        </p:txBody>
      </p:sp>
      <p:pic>
        <p:nvPicPr>
          <p:cNvPr id="11" name="Picture 10">
            <a:extLst>
              <a:ext uri="{FF2B5EF4-FFF2-40B4-BE49-F238E27FC236}">
                <a16:creationId xmlns:a16="http://schemas.microsoft.com/office/drawing/2014/main" id="{0EE10E5D-F7D0-C832-97D2-D861039D45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256" y="2105139"/>
            <a:ext cx="4015546" cy="3311064"/>
          </a:xfrm>
          <a:prstGeom prst="rect">
            <a:avLst/>
          </a:prstGeom>
        </p:spPr>
      </p:pic>
      <p:pic>
        <p:nvPicPr>
          <p:cNvPr id="12" name="Picture 11">
            <a:extLst>
              <a:ext uri="{FF2B5EF4-FFF2-40B4-BE49-F238E27FC236}">
                <a16:creationId xmlns:a16="http://schemas.microsoft.com/office/drawing/2014/main" id="{743377A8-CD72-2ACB-8D53-AEF9DA5FA3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6434" y="2105139"/>
            <a:ext cx="3609258" cy="3336656"/>
          </a:xfrm>
          <a:prstGeom prst="rect">
            <a:avLst/>
          </a:prstGeom>
        </p:spPr>
      </p:pic>
    </p:spTree>
    <p:extLst>
      <p:ext uri="{BB962C8B-B14F-4D97-AF65-F5344CB8AC3E}">
        <p14:creationId xmlns:p14="http://schemas.microsoft.com/office/powerpoint/2010/main" val="4182134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8DDA377-2852-E40A-BD57-7C086E87F46B}"/>
              </a:ext>
            </a:extLst>
          </p:cNvPr>
          <p:cNvSpPr>
            <a:spLocks noGrp="1"/>
          </p:cNvSpPr>
          <p:nvPr>
            <p:ph type="pic" sz="quarter" idx="10"/>
          </p:nvPr>
        </p:nvSpPr>
        <p:spPr/>
      </p:sp>
      <p:sp>
        <p:nvSpPr>
          <p:cNvPr id="3" name="Title 2">
            <a:extLst>
              <a:ext uri="{FF2B5EF4-FFF2-40B4-BE49-F238E27FC236}">
                <a16:creationId xmlns:a16="http://schemas.microsoft.com/office/drawing/2014/main" id="{CD2ADD9C-68F1-A211-BECE-28DDC0FABA93}"/>
              </a:ext>
            </a:extLst>
          </p:cNvPr>
          <p:cNvSpPr>
            <a:spLocks noGrp="1"/>
          </p:cNvSpPr>
          <p:nvPr>
            <p:ph type="title"/>
          </p:nvPr>
        </p:nvSpPr>
        <p:spPr/>
        <p:txBody>
          <a:bodyPr/>
          <a:lstStyle/>
          <a:p>
            <a:endParaRPr lang="en-US"/>
          </a:p>
        </p:txBody>
      </p:sp>
      <p:sp>
        <p:nvSpPr>
          <p:cNvPr id="4" name="Vertical Text Placeholder 3">
            <a:extLst>
              <a:ext uri="{FF2B5EF4-FFF2-40B4-BE49-F238E27FC236}">
                <a16:creationId xmlns:a16="http://schemas.microsoft.com/office/drawing/2014/main" id="{2E49636C-C5AD-C0BE-C27E-F299430E018B}"/>
              </a:ext>
            </a:extLst>
          </p:cNvPr>
          <p:cNvSpPr>
            <a:spLocks noGrp="1"/>
          </p:cNvSpPr>
          <p:nvPr>
            <p:ph type="body" orient="vert" sz="quarter" idx="12"/>
          </p:nvPr>
        </p:nvSpPr>
        <p:spPr/>
        <p:txBody>
          <a:bodyPr/>
          <a:lstStyle/>
          <a:p>
            <a:r>
              <a:rPr lang="en-US" dirty="0"/>
              <a:t>sustainability</a:t>
            </a:r>
          </a:p>
        </p:txBody>
      </p:sp>
      <p:sp>
        <p:nvSpPr>
          <p:cNvPr id="5" name="Text Placeholder 4">
            <a:extLst>
              <a:ext uri="{FF2B5EF4-FFF2-40B4-BE49-F238E27FC236}">
                <a16:creationId xmlns:a16="http://schemas.microsoft.com/office/drawing/2014/main" id="{B765AAD8-0817-4765-0C28-4A5AF1941B3D}"/>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1CC9666C-1E6C-8A1F-5FB0-8F2943E331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585" y="342138"/>
            <a:ext cx="8207298" cy="6342003"/>
          </a:xfrm>
          <a:prstGeom prst="rect">
            <a:avLst/>
          </a:prstGeom>
        </p:spPr>
      </p:pic>
    </p:spTree>
    <p:extLst>
      <p:ext uri="{BB962C8B-B14F-4D97-AF65-F5344CB8AC3E}">
        <p14:creationId xmlns:p14="http://schemas.microsoft.com/office/powerpoint/2010/main" val="2905542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water, mountain, outdoor&#10;&#10;Description automatically generated">
            <a:extLst>
              <a:ext uri="{FF2B5EF4-FFF2-40B4-BE49-F238E27FC236}">
                <a16:creationId xmlns:a16="http://schemas.microsoft.com/office/drawing/2014/main" id="{2D294271-2F8F-43A7-84F9-3F514FE2005C}"/>
              </a:ext>
            </a:extLst>
          </p:cNvPr>
          <p:cNvPicPr>
            <a:picLocks noChangeAspect="1"/>
          </p:cNvPicPr>
          <p:nvPr/>
        </p:nvPicPr>
        <p:blipFill>
          <a:blip r:embed="rId3"/>
          <a:stretch>
            <a:fillRect/>
          </a:stretch>
        </p:blipFill>
        <p:spPr>
          <a:xfrm>
            <a:off x="-1177932" y="-49966"/>
            <a:ext cx="12369657" cy="6957932"/>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2" y="0"/>
            <a:ext cx="10013795" cy="1073770"/>
          </a:xfrm>
        </p:spPr>
        <p:txBody>
          <a:bodyPr/>
          <a:lstStyle/>
          <a:p>
            <a:r>
              <a:rPr lang="en-US" dirty="0"/>
              <a:t>Other strategies: </a:t>
            </a:r>
            <a:br>
              <a:rPr lang="en-US" dirty="0"/>
            </a:br>
            <a:r>
              <a:rPr lang="en-US" dirty="0"/>
              <a:t>Fundraising </a:t>
            </a:r>
          </a:p>
        </p:txBody>
      </p:sp>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DC5B9CB8-E1AA-982B-AE55-CABC28B865C8}"/>
              </a:ext>
            </a:extLst>
          </p:cNvPr>
          <p:cNvSpPr/>
          <p:nvPr/>
        </p:nvSpPr>
        <p:spPr>
          <a:xfrm>
            <a:off x="-1" y="5398301"/>
            <a:ext cx="10013795" cy="1384995"/>
          </a:xfrm>
          <a:prstGeom prst="rect">
            <a:avLst/>
          </a:prstGeom>
          <a:solidFill>
            <a:schemeClr val="bg2">
              <a:lumMod val="90000"/>
              <a:alpha val="78862"/>
            </a:schemeClr>
          </a:solidFill>
        </p:spPr>
        <p:txBody>
          <a:bodyPr wrap="square">
            <a:spAutoFit/>
          </a:bodyPr>
          <a:lstStyle/>
          <a:p>
            <a:pPr marL="457200" indent="-457200">
              <a:buFont typeface="+mj-lt"/>
              <a:buAutoNum type="arabicPeriod"/>
            </a:pPr>
            <a:r>
              <a:rPr lang="en-US" sz="2800" dirty="0"/>
              <a:t>Leveraging, mixing and matching capital </a:t>
            </a:r>
          </a:p>
          <a:p>
            <a:pPr marL="457200" indent="-457200">
              <a:buFont typeface="+mj-lt"/>
              <a:buAutoNum type="arabicPeriod"/>
            </a:pPr>
            <a:r>
              <a:rPr lang="en-US" sz="2800" dirty="0"/>
              <a:t>Asset-based, portfolio management approach</a:t>
            </a:r>
          </a:p>
          <a:p>
            <a:pPr marL="457200" indent="-457200">
              <a:buFont typeface="+mj-lt"/>
              <a:buAutoNum type="arabicPeriod"/>
            </a:pPr>
            <a:r>
              <a:rPr lang="en-US" sz="2800" dirty="0"/>
              <a:t>Informed fundraising </a:t>
            </a:r>
          </a:p>
        </p:txBody>
      </p:sp>
    </p:spTree>
    <p:extLst>
      <p:ext uri="{BB962C8B-B14F-4D97-AF65-F5344CB8AC3E}">
        <p14:creationId xmlns:p14="http://schemas.microsoft.com/office/powerpoint/2010/main" val="1871155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CCF1E2-639C-88C4-8D21-7945DACE60AA}"/>
              </a:ext>
            </a:extLst>
          </p:cNvPr>
          <p:cNvSpPr txBox="1"/>
          <p:nvPr/>
        </p:nvSpPr>
        <p:spPr>
          <a:xfrm>
            <a:off x="3790950" y="3676650"/>
            <a:ext cx="184731" cy="369332"/>
          </a:xfrm>
          <a:prstGeom prst="rect">
            <a:avLst/>
          </a:prstGeom>
          <a:noFill/>
        </p:spPr>
        <p:txBody>
          <a:bodyPr wrap="none" rtlCol="0">
            <a:spAutoFit/>
          </a:bodyPr>
          <a:lstStyle/>
          <a:p>
            <a:endParaRPr lang="en-US" dirty="0"/>
          </a:p>
        </p:txBody>
      </p:sp>
      <p:pic>
        <p:nvPicPr>
          <p:cNvPr id="8" name="Picture 7" descr="A picture containing tree, outdoor, house, building&#10;&#10;Description automatically generated">
            <a:extLst>
              <a:ext uri="{FF2B5EF4-FFF2-40B4-BE49-F238E27FC236}">
                <a16:creationId xmlns:a16="http://schemas.microsoft.com/office/drawing/2014/main" id="{5EB05801-554A-B7CD-2FA2-DE65E33CFABF}"/>
              </a:ext>
            </a:extLst>
          </p:cNvPr>
          <p:cNvPicPr>
            <a:picLocks noChangeAspect="1"/>
          </p:cNvPicPr>
          <p:nvPr/>
        </p:nvPicPr>
        <p:blipFill>
          <a:blip r:embed="rId3"/>
          <a:stretch>
            <a:fillRect/>
          </a:stretch>
        </p:blipFill>
        <p:spPr>
          <a:xfrm>
            <a:off x="49834" y="4015221"/>
            <a:ext cx="4337435" cy="2842778"/>
          </a:xfrm>
          <a:prstGeom prst="rect">
            <a:avLst/>
          </a:prstGeom>
        </p:spPr>
      </p:pic>
      <p:pic>
        <p:nvPicPr>
          <p:cNvPr id="10" name="Picture 9" descr="A house with lights on at night&#10;&#10;Description automatically generated with low confidence">
            <a:extLst>
              <a:ext uri="{FF2B5EF4-FFF2-40B4-BE49-F238E27FC236}">
                <a16:creationId xmlns:a16="http://schemas.microsoft.com/office/drawing/2014/main" id="{EF89F083-EB30-845B-ED15-D4281B56047A}"/>
              </a:ext>
            </a:extLst>
          </p:cNvPr>
          <p:cNvPicPr>
            <a:picLocks noChangeAspect="1"/>
          </p:cNvPicPr>
          <p:nvPr/>
        </p:nvPicPr>
        <p:blipFill rotWithShape="1">
          <a:blip r:embed="rId4"/>
          <a:srcRect t="4685" b="15631"/>
          <a:stretch/>
        </p:blipFill>
        <p:spPr>
          <a:xfrm>
            <a:off x="4387269" y="4015220"/>
            <a:ext cx="4756730" cy="2842779"/>
          </a:xfrm>
          <a:prstGeom prst="rect">
            <a:avLst/>
          </a:prstGeom>
        </p:spPr>
      </p:pic>
      <p:pic>
        <p:nvPicPr>
          <p:cNvPr id="11" name="Content Placeholder 5" descr="A group of people playing in the sand at a beach&#10;&#10;Description automatically generated with medium confidence">
            <a:extLst>
              <a:ext uri="{FF2B5EF4-FFF2-40B4-BE49-F238E27FC236}">
                <a16:creationId xmlns:a16="http://schemas.microsoft.com/office/drawing/2014/main" id="{0D2EA2EF-DB9F-5F2A-A9ED-9FE201AA12AF}"/>
              </a:ext>
            </a:extLst>
          </p:cNvPr>
          <p:cNvPicPr>
            <a:picLocks noChangeAspect="1"/>
          </p:cNvPicPr>
          <p:nvPr/>
        </p:nvPicPr>
        <p:blipFill rotWithShape="1">
          <a:blip r:embed="rId5"/>
          <a:srcRect t="9109" b="6194"/>
          <a:stretch/>
        </p:blipFill>
        <p:spPr>
          <a:xfrm>
            <a:off x="808727" y="-1070517"/>
            <a:ext cx="11574275" cy="5116499"/>
          </a:xfrm>
          <a:prstGeom prst="rect">
            <a:avLst/>
          </a:prstGeom>
        </p:spPr>
      </p:pic>
      <p:pic>
        <p:nvPicPr>
          <p:cNvPr id="12" name="Content Placeholder 8" descr="A group of people outside a building&#10;&#10;Description automatically generated with medium confidence">
            <a:extLst>
              <a:ext uri="{FF2B5EF4-FFF2-40B4-BE49-F238E27FC236}">
                <a16:creationId xmlns:a16="http://schemas.microsoft.com/office/drawing/2014/main" id="{0F7F95DF-A11A-3DA1-01A6-1D76DEC9B215}"/>
              </a:ext>
            </a:extLst>
          </p:cNvPr>
          <p:cNvPicPr>
            <a:picLocks noChangeAspect="1"/>
          </p:cNvPicPr>
          <p:nvPr/>
        </p:nvPicPr>
        <p:blipFill rotWithShape="1">
          <a:blip r:embed="rId6"/>
          <a:srcRect l="8576" b="14848"/>
          <a:stretch/>
        </p:blipFill>
        <p:spPr>
          <a:xfrm>
            <a:off x="0" y="-185771"/>
            <a:ext cx="5944126" cy="4152239"/>
          </a:xfrm>
          <a:prstGeom prst="rect">
            <a:avLst/>
          </a:prstGeom>
        </p:spPr>
      </p:pic>
      <p:sp>
        <p:nvSpPr>
          <p:cNvPr id="5" name="Title 4">
            <a:extLst>
              <a:ext uri="{FF2B5EF4-FFF2-40B4-BE49-F238E27FC236}">
                <a16:creationId xmlns:a16="http://schemas.microsoft.com/office/drawing/2014/main" id="{8A282ACB-C13C-8A9B-716B-B31EAD66F3FB}"/>
              </a:ext>
            </a:extLst>
          </p:cNvPr>
          <p:cNvSpPr>
            <a:spLocks noGrp="1"/>
          </p:cNvSpPr>
          <p:nvPr>
            <p:ph type="ctrTitle"/>
          </p:nvPr>
        </p:nvSpPr>
        <p:spPr>
          <a:xfrm>
            <a:off x="2531440" y="3005448"/>
            <a:ext cx="4081119" cy="1699996"/>
          </a:xfrm>
        </p:spPr>
        <p:txBody>
          <a:bodyPr/>
          <a:lstStyle/>
          <a:p>
            <a:r>
              <a:rPr lang="en-US" dirty="0"/>
              <a:t>John day </a:t>
            </a:r>
            <a:br>
              <a:rPr lang="en-US" dirty="0"/>
            </a:br>
            <a:r>
              <a:rPr lang="en-US" dirty="0"/>
              <a:t>swot analysis</a:t>
            </a:r>
          </a:p>
        </p:txBody>
      </p:sp>
    </p:spTree>
    <p:extLst>
      <p:ext uri="{BB962C8B-B14F-4D97-AF65-F5344CB8AC3E}">
        <p14:creationId xmlns:p14="http://schemas.microsoft.com/office/powerpoint/2010/main" val="1379306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08C2C-26E8-ABB2-59E0-675B4871F067}"/>
              </a:ext>
            </a:extLst>
          </p:cNvPr>
          <p:cNvSpPr>
            <a:spLocks noGrp="1"/>
          </p:cNvSpPr>
          <p:nvPr>
            <p:ph type="title"/>
          </p:nvPr>
        </p:nvSpPr>
        <p:spPr/>
        <p:txBody>
          <a:bodyPr/>
          <a:lstStyle/>
          <a:p>
            <a:r>
              <a:rPr lang="en-US" dirty="0"/>
              <a:t>SWOT </a:t>
            </a:r>
          </a:p>
        </p:txBody>
      </p:sp>
      <p:sp>
        <p:nvSpPr>
          <p:cNvPr id="4" name="Vertical Text Placeholder 3">
            <a:extLst>
              <a:ext uri="{FF2B5EF4-FFF2-40B4-BE49-F238E27FC236}">
                <a16:creationId xmlns:a16="http://schemas.microsoft.com/office/drawing/2014/main" id="{2FFED34A-B372-1283-B653-AC008E143D6B}"/>
              </a:ext>
            </a:extLst>
          </p:cNvPr>
          <p:cNvSpPr>
            <a:spLocks noGrp="1"/>
          </p:cNvSpPr>
          <p:nvPr>
            <p:ph type="body" orient="vert" sz="quarter" idx="12"/>
          </p:nvPr>
        </p:nvSpPr>
        <p:spPr/>
        <p:txBody>
          <a:bodyPr/>
          <a:lstStyle/>
          <a:p>
            <a:r>
              <a:rPr lang="en-US" dirty="0"/>
              <a:t>SWOT</a:t>
            </a:r>
          </a:p>
        </p:txBody>
      </p:sp>
      <p:sp>
        <p:nvSpPr>
          <p:cNvPr id="5" name="Text Placeholder 4">
            <a:extLst>
              <a:ext uri="{FF2B5EF4-FFF2-40B4-BE49-F238E27FC236}">
                <a16:creationId xmlns:a16="http://schemas.microsoft.com/office/drawing/2014/main" id="{45FD3002-9146-3132-33E5-BEB4A514FB93}"/>
              </a:ext>
            </a:extLst>
          </p:cNvPr>
          <p:cNvSpPr>
            <a:spLocks noGrp="1"/>
          </p:cNvSpPr>
          <p:nvPr>
            <p:ph type="body" sz="quarter" idx="13"/>
          </p:nvPr>
        </p:nvSpPr>
        <p:spPr/>
        <p:txBody>
          <a:bodyPr/>
          <a:lstStyle/>
          <a:p>
            <a:r>
              <a:rPr lang="en-US" dirty="0"/>
              <a:t>Keys and challenges to success</a:t>
            </a:r>
          </a:p>
        </p:txBody>
      </p:sp>
      <p:pic>
        <p:nvPicPr>
          <p:cNvPr id="9" name="Picture 8" descr="Timeline&#10;&#10;Description automatically generated">
            <a:extLst>
              <a:ext uri="{FF2B5EF4-FFF2-40B4-BE49-F238E27FC236}">
                <a16:creationId xmlns:a16="http://schemas.microsoft.com/office/drawing/2014/main" id="{BACB6B6E-CE11-619E-C162-C76CFF5CE067}"/>
              </a:ext>
            </a:extLst>
          </p:cNvPr>
          <p:cNvPicPr>
            <a:picLocks noChangeAspect="1"/>
          </p:cNvPicPr>
          <p:nvPr/>
        </p:nvPicPr>
        <p:blipFill rotWithShape="1">
          <a:blip r:embed="rId3"/>
          <a:srcRect l="36667" t="9629" r="2929" b="10000"/>
          <a:stretch/>
        </p:blipFill>
        <p:spPr>
          <a:xfrm>
            <a:off x="805623" y="388616"/>
            <a:ext cx="8338377" cy="6240784"/>
          </a:xfrm>
          <a:prstGeom prst="rect">
            <a:avLst/>
          </a:prstGeom>
        </p:spPr>
      </p:pic>
      <p:pic>
        <p:nvPicPr>
          <p:cNvPr id="7" name="Picture 6" descr="Icon&#10;&#10;Description automatically generated">
            <a:extLst>
              <a:ext uri="{FF2B5EF4-FFF2-40B4-BE49-F238E27FC236}">
                <a16:creationId xmlns:a16="http://schemas.microsoft.com/office/drawing/2014/main" id="{06F935C0-EF46-928C-A4E9-BF830F1B5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8944" y1="74444" x2="58944" y2="74444"/>
                      </a14:backgroundRemoval>
                    </a14:imgEffect>
                  </a14:imgLayer>
                </a14:imgProps>
              </a:ext>
            </a:extLst>
          </a:blip>
          <a:stretch>
            <a:fillRect/>
          </a:stretch>
        </p:blipFill>
        <p:spPr>
          <a:xfrm>
            <a:off x="5252476" y="3329922"/>
            <a:ext cx="3554699" cy="3554699"/>
          </a:xfrm>
          <a:prstGeom prst="rect">
            <a:avLst/>
          </a:prstGeom>
        </p:spPr>
      </p:pic>
      <p:pic>
        <p:nvPicPr>
          <p:cNvPr id="11" name="Picture 10" descr="Icon&#10;&#10;Description automatically generated">
            <a:extLst>
              <a:ext uri="{FF2B5EF4-FFF2-40B4-BE49-F238E27FC236}">
                <a16:creationId xmlns:a16="http://schemas.microsoft.com/office/drawing/2014/main" id="{8804B766-B5E1-DC60-D78C-25AB36B056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96" b="93027" l="10000" r="90000">
                        <a14:foregroundMark x1="33256" y1="35312" x2="33256" y2="35312"/>
                        <a14:foregroundMark x1="64651" y1="34421" x2="64651" y2="34421"/>
                        <a14:foregroundMark x1="48605" y1="28635" x2="48605" y2="28635"/>
                        <a14:foregroundMark x1="36395" y1="93175" x2="36395" y2="93175"/>
                        <a14:foregroundMark x1="52791" y1="9496" x2="52791" y2="9496"/>
                      </a14:backgroundRemoval>
                    </a14:imgEffect>
                  </a14:imgLayer>
                </a14:imgProps>
              </a:ext>
            </a:extLst>
          </a:blip>
          <a:stretch>
            <a:fillRect/>
          </a:stretch>
        </p:blipFill>
        <p:spPr>
          <a:xfrm>
            <a:off x="5385063" y="1286476"/>
            <a:ext cx="3256311" cy="2552040"/>
          </a:xfrm>
          <a:prstGeom prst="rect">
            <a:avLst/>
          </a:prstGeom>
        </p:spPr>
      </p:pic>
      <p:pic>
        <p:nvPicPr>
          <p:cNvPr id="13" name="Picture 12" descr="Icon&#10;&#10;Description automatically generated">
            <a:extLst>
              <a:ext uri="{FF2B5EF4-FFF2-40B4-BE49-F238E27FC236}">
                <a16:creationId xmlns:a16="http://schemas.microsoft.com/office/drawing/2014/main" id="{7DF29A3B-8967-1CEA-37B1-AFDAA24EDD0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23" b="94839" l="10000" r="90000">
                        <a14:foregroundMark x1="56667" y1="38226" x2="56667" y2="38226"/>
                        <a14:foregroundMark x1="48333" y1="43387" x2="48333" y2="43387"/>
                        <a14:foregroundMark x1="53778" y1="31613" x2="53778" y2="31613"/>
                        <a14:foregroundMark x1="53556" y1="5323" x2="53556" y2="5323"/>
                        <a14:foregroundMark x1="51667" y1="94839" x2="51667" y2="94839"/>
                      </a14:backgroundRemoval>
                    </a14:imgEffect>
                  </a14:imgLayer>
                </a14:imgProps>
              </a:ext>
            </a:extLst>
          </a:blip>
          <a:stretch>
            <a:fillRect/>
          </a:stretch>
        </p:blipFill>
        <p:spPr>
          <a:xfrm>
            <a:off x="1652864" y="1312288"/>
            <a:ext cx="3629636" cy="2500416"/>
          </a:xfrm>
          <a:prstGeom prst="rect">
            <a:avLst/>
          </a:prstGeom>
        </p:spPr>
      </p:pic>
      <p:pic>
        <p:nvPicPr>
          <p:cNvPr id="15" name="Picture 14" descr="Icon&#10;&#10;Description automatically generated">
            <a:extLst>
              <a:ext uri="{FF2B5EF4-FFF2-40B4-BE49-F238E27FC236}">
                <a16:creationId xmlns:a16="http://schemas.microsoft.com/office/drawing/2014/main" id="{1A8A276A-31DF-FEC4-38A2-3EE641A49CF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5" b="92818" l="4533" r="92033">
                        <a14:foregroundMark x1="10440" y1="35497" x2="10440" y2="35497"/>
                        <a14:foregroundMark x1="36951" y1="13674" x2="36951" y2="13674"/>
                        <a14:foregroundMark x1="4670" y1="50000" x2="4670" y2="50000"/>
                        <a14:foregroundMark x1="19368" y1="79144" x2="19368" y2="79144"/>
                        <a14:foregroundMark x1="42582" y1="92818" x2="42582" y2="92818"/>
                        <a14:foregroundMark x1="66621" y1="57182" x2="66621" y2="57182"/>
                        <a14:foregroundMark x1="79533" y1="51381" x2="79533" y2="51381"/>
                        <a14:foregroundMark x1="75962" y1="63398" x2="75962" y2="63398"/>
                        <a14:foregroundMark x1="92033" y1="68094" x2="92033" y2="68094"/>
                      </a14:backgroundRemoval>
                    </a14:imgEffect>
                  </a14:imgLayer>
                </a14:imgProps>
              </a:ext>
            </a:extLst>
          </a:blip>
          <a:stretch>
            <a:fillRect/>
          </a:stretch>
        </p:blipFill>
        <p:spPr>
          <a:xfrm>
            <a:off x="2171950" y="3751704"/>
            <a:ext cx="2643424" cy="2628899"/>
          </a:xfrm>
          <a:prstGeom prst="rect">
            <a:avLst/>
          </a:prstGeom>
        </p:spPr>
      </p:pic>
    </p:spTree>
    <p:extLst>
      <p:ext uri="{BB962C8B-B14F-4D97-AF65-F5344CB8AC3E}">
        <p14:creationId xmlns:p14="http://schemas.microsoft.com/office/powerpoint/2010/main" val="334749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outdoor, sky, mountain, snow&#10;&#10;Description automatically generated">
            <a:extLst>
              <a:ext uri="{FF2B5EF4-FFF2-40B4-BE49-F238E27FC236}">
                <a16:creationId xmlns:a16="http://schemas.microsoft.com/office/drawing/2014/main" id="{AE8B33A5-56F4-BA07-B5BC-19A1562C7E57}"/>
              </a:ext>
            </a:extLst>
          </p:cNvPr>
          <p:cNvPicPr>
            <a:picLocks noGrp="1" noChangeAspect="1"/>
          </p:cNvPicPr>
          <p:nvPr>
            <p:ph type="pic" sz="quarter" idx="13"/>
          </p:nvPr>
        </p:nvPicPr>
        <p:blipFill>
          <a:blip r:embed="rId2"/>
          <a:srcRect l="5545" r="5545"/>
          <a:stretch>
            <a:fillRect/>
          </a:stretch>
        </p:blipFill>
        <p:spPr/>
      </p:pic>
      <p:sp>
        <p:nvSpPr>
          <p:cNvPr id="3" name="Title 2">
            <a:extLst>
              <a:ext uri="{FF2B5EF4-FFF2-40B4-BE49-F238E27FC236}">
                <a16:creationId xmlns:a16="http://schemas.microsoft.com/office/drawing/2014/main" id="{D92A2799-D918-3C60-74CB-537BEDD11A75}"/>
              </a:ext>
            </a:extLst>
          </p:cNvPr>
          <p:cNvSpPr>
            <a:spLocks noGrp="1"/>
          </p:cNvSpPr>
          <p:nvPr>
            <p:ph type="ctrTitle"/>
          </p:nvPr>
        </p:nvSpPr>
        <p:spPr/>
        <p:txBody>
          <a:bodyPr anchor="t"/>
          <a:lstStyle/>
          <a:p>
            <a:r>
              <a:rPr lang="en-US" dirty="0"/>
              <a:t>Thank you</a:t>
            </a:r>
            <a:br>
              <a:rPr lang="en-US" dirty="0"/>
            </a:br>
            <a:r>
              <a:rPr lang="en-US" dirty="0"/>
              <a:t>City of John Day, OR</a:t>
            </a:r>
          </a:p>
        </p:txBody>
      </p:sp>
      <p:sp>
        <p:nvSpPr>
          <p:cNvPr id="4" name="Text Placeholder 3">
            <a:extLst>
              <a:ext uri="{FF2B5EF4-FFF2-40B4-BE49-F238E27FC236}">
                <a16:creationId xmlns:a16="http://schemas.microsoft.com/office/drawing/2014/main" id="{E1F46102-F656-128F-A2CC-7813EB7575CB}"/>
              </a:ext>
            </a:extLst>
          </p:cNvPr>
          <p:cNvSpPr>
            <a:spLocks noGrp="1"/>
          </p:cNvSpPr>
          <p:nvPr>
            <p:ph type="body" sz="quarter" idx="14"/>
          </p:nvPr>
        </p:nvSpPr>
        <p:spPr>
          <a:xfrm>
            <a:off x="1991410" y="5241635"/>
            <a:ext cx="5161179" cy="624469"/>
          </a:xfrm>
        </p:spPr>
        <p:txBody>
          <a:bodyPr/>
          <a:lstStyle/>
          <a:p>
            <a:r>
              <a:rPr lang="en-US" sz="1600" dirty="0"/>
              <a:t>Nick Green </a:t>
            </a:r>
          </a:p>
          <a:p>
            <a:r>
              <a:rPr lang="en-US" sz="1600" dirty="0">
                <a:hlinkClick r:id="rId3"/>
              </a:rPr>
              <a:t>green@grantcounty-or.gov</a:t>
            </a:r>
            <a:endParaRPr lang="en-US" sz="1600" dirty="0"/>
          </a:p>
          <a:p>
            <a:endParaRPr lang="en-US" sz="1600" dirty="0"/>
          </a:p>
          <a:p>
            <a:r>
              <a:rPr lang="en-US" sz="1600" dirty="0"/>
              <a:t>Corum Ketchum </a:t>
            </a:r>
          </a:p>
          <a:p>
            <a:r>
              <a:rPr lang="en-US" sz="1600" dirty="0">
                <a:hlinkClick r:id="rId4"/>
              </a:rPr>
              <a:t>ketchumj@grantcounty-or.gov</a:t>
            </a:r>
            <a:endParaRPr lang="en-US" sz="1600" dirty="0"/>
          </a:p>
        </p:txBody>
      </p:sp>
    </p:spTree>
    <p:extLst>
      <p:ext uri="{BB962C8B-B14F-4D97-AF65-F5344CB8AC3E}">
        <p14:creationId xmlns:p14="http://schemas.microsoft.com/office/powerpoint/2010/main" val="382501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08920-F10B-8E68-B43E-53744A060998}"/>
              </a:ext>
            </a:extLst>
          </p:cNvPr>
          <p:cNvSpPr>
            <a:spLocks noGrp="1"/>
          </p:cNvSpPr>
          <p:nvPr>
            <p:ph type="title"/>
          </p:nvPr>
        </p:nvSpPr>
        <p:spPr/>
        <p:txBody>
          <a:bodyPr/>
          <a:lstStyle/>
          <a:p>
            <a:r>
              <a:rPr lang="en-US" dirty="0"/>
              <a:t>Recreation Opportunities</a:t>
            </a:r>
          </a:p>
        </p:txBody>
      </p:sp>
      <p:sp>
        <p:nvSpPr>
          <p:cNvPr id="4" name="Vertical Text Placeholder 3">
            <a:extLst>
              <a:ext uri="{FF2B5EF4-FFF2-40B4-BE49-F238E27FC236}">
                <a16:creationId xmlns:a16="http://schemas.microsoft.com/office/drawing/2014/main" id="{EDD0270D-3629-85D0-2B68-188A543DBA04}"/>
              </a:ext>
            </a:extLst>
          </p:cNvPr>
          <p:cNvSpPr>
            <a:spLocks noGrp="1"/>
          </p:cNvSpPr>
          <p:nvPr>
            <p:ph type="body" orient="vert" sz="quarter" idx="12"/>
          </p:nvPr>
        </p:nvSpPr>
        <p:spPr/>
        <p:txBody>
          <a:bodyPr/>
          <a:lstStyle/>
          <a:p>
            <a:r>
              <a:rPr lang="en-US" dirty="0"/>
              <a:t>Recreation opportunities </a:t>
            </a:r>
          </a:p>
        </p:txBody>
      </p:sp>
      <p:sp>
        <p:nvSpPr>
          <p:cNvPr id="5" name="Text Placeholder 4">
            <a:extLst>
              <a:ext uri="{FF2B5EF4-FFF2-40B4-BE49-F238E27FC236}">
                <a16:creationId xmlns:a16="http://schemas.microsoft.com/office/drawing/2014/main" id="{C86A49D5-06D4-4F35-1ABA-DC1F93747CB6}"/>
              </a:ext>
            </a:extLst>
          </p:cNvPr>
          <p:cNvSpPr>
            <a:spLocks noGrp="1"/>
          </p:cNvSpPr>
          <p:nvPr>
            <p:ph type="body" sz="quarter" idx="13"/>
          </p:nvPr>
        </p:nvSpPr>
        <p:spPr/>
        <p:txBody>
          <a:bodyPr/>
          <a:lstStyle/>
          <a:p>
            <a:endParaRPr lang="en-US"/>
          </a:p>
        </p:txBody>
      </p:sp>
      <p:pic>
        <p:nvPicPr>
          <p:cNvPr id="1025" name="Picture 1" descr="CONTEXT/ АПИСТЮ€ &#10;, • ЫмРТЕ; &#10;јс»им оду ">
            <a:extLst>
              <a:ext uri="{FF2B5EF4-FFF2-40B4-BE49-F238E27FC236}">
                <a16:creationId xmlns:a16="http://schemas.microsoft.com/office/drawing/2014/main" id="{58467B2E-A163-E70F-9CF3-8039182BDCC0}"/>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6707" r="2857" b="6707"/>
          <a:stretch/>
        </p:blipFill>
        <p:spPr bwMode="auto">
          <a:xfrm>
            <a:off x="849855" y="1082879"/>
            <a:ext cx="8272965" cy="553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87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F701B-0159-2745-A532-E7F0F4115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7818"/>
            <a:ext cx="9144000" cy="7065818"/>
          </a:xfrm>
          <a:prstGeom prst="rect">
            <a:avLst/>
          </a:prstGeom>
        </p:spPr>
      </p:pic>
    </p:spTree>
    <p:extLst>
      <p:ext uri="{BB962C8B-B14F-4D97-AF65-F5344CB8AC3E}">
        <p14:creationId xmlns:p14="http://schemas.microsoft.com/office/powerpoint/2010/main" val="364558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F4F88-6979-5942-B450-2D3CC9942B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56826"/>
            <a:ext cx="10873804" cy="5330296"/>
          </a:xfrm>
          <a:prstGeom prst="rect">
            <a:avLst/>
          </a:prstGeom>
        </p:spPr>
      </p:pic>
      <p:sp>
        <p:nvSpPr>
          <p:cNvPr id="4" name="TextBox 3">
            <a:extLst>
              <a:ext uri="{FF2B5EF4-FFF2-40B4-BE49-F238E27FC236}">
                <a16:creationId xmlns:a16="http://schemas.microsoft.com/office/drawing/2014/main" id="{808D7E5F-93B4-803E-B452-C16C9F0359DB}"/>
              </a:ext>
            </a:extLst>
          </p:cNvPr>
          <p:cNvSpPr txBox="1"/>
          <p:nvPr/>
        </p:nvSpPr>
        <p:spPr>
          <a:xfrm>
            <a:off x="1041514" y="5857446"/>
            <a:ext cx="7060972" cy="830997"/>
          </a:xfrm>
          <a:prstGeom prst="rect">
            <a:avLst/>
          </a:prstGeom>
          <a:noFill/>
        </p:spPr>
        <p:txBody>
          <a:bodyPr wrap="none" rtlCol="0">
            <a:spAutoFit/>
          </a:bodyPr>
          <a:lstStyle/>
          <a:p>
            <a:pPr algn="ctr"/>
            <a:r>
              <a:rPr lang="en-US" sz="4800" dirty="0">
                <a:latin typeface="Helvetica" pitchFamily="2" charset="0"/>
              </a:rPr>
              <a:t>INNOVATION GATEWAY</a:t>
            </a:r>
          </a:p>
        </p:txBody>
      </p:sp>
    </p:spTree>
    <p:extLst>
      <p:ext uri="{BB962C8B-B14F-4D97-AF65-F5344CB8AC3E}">
        <p14:creationId xmlns:p14="http://schemas.microsoft.com/office/powerpoint/2010/main" val="80989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66120-699B-9644-991B-5EAB3267BB7F}"/>
              </a:ext>
            </a:extLst>
          </p:cNvPr>
          <p:cNvSpPr>
            <a:spLocks noGrp="1"/>
          </p:cNvSpPr>
          <p:nvPr>
            <p:ph type="title"/>
          </p:nvPr>
        </p:nvSpPr>
        <p:spPr/>
        <p:txBody>
          <a:bodyPr/>
          <a:lstStyle/>
          <a:p>
            <a:r>
              <a:rPr lang="en-US" dirty="0"/>
              <a:t>John Day’s Strategy</a:t>
            </a:r>
          </a:p>
        </p:txBody>
      </p:sp>
      <p:sp>
        <p:nvSpPr>
          <p:cNvPr id="4" name="Vertical Text Placeholder 3">
            <a:extLst>
              <a:ext uri="{FF2B5EF4-FFF2-40B4-BE49-F238E27FC236}">
                <a16:creationId xmlns:a16="http://schemas.microsoft.com/office/drawing/2014/main" id="{0933B9B7-A4F4-4449-A7BF-F9C70A41FB82}"/>
              </a:ext>
            </a:extLst>
          </p:cNvPr>
          <p:cNvSpPr>
            <a:spLocks noGrp="1"/>
          </p:cNvSpPr>
          <p:nvPr>
            <p:ph type="body" orient="vert" sz="quarter" idx="12"/>
          </p:nvPr>
        </p:nvSpPr>
        <p:spPr/>
        <p:txBody>
          <a:bodyPr/>
          <a:lstStyle/>
          <a:p>
            <a:r>
              <a:rPr lang="en-US" dirty="0"/>
              <a:t>Introduction</a:t>
            </a:r>
          </a:p>
        </p:txBody>
      </p:sp>
      <p:sp>
        <p:nvSpPr>
          <p:cNvPr id="5" name="Text Placeholder 4">
            <a:extLst>
              <a:ext uri="{FF2B5EF4-FFF2-40B4-BE49-F238E27FC236}">
                <a16:creationId xmlns:a16="http://schemas.microsoft.com/office/drawing/2014/main" id="{A77A55F6-BF29-E04E-920B-FA52579392DC}"/>
              </a:ext>
            </a:extLst>
          </p:cNvPr>
          <p:cNvSpPr>
            <a:spLocks noGrp="1"/>
          </p:cNvSpPr>
          <p:nvPr>
            <p:ph type="body" sz="quarter" idx="13"/>
          </p:nvPr>
        </p:nvSpPr>
        <p:spPr/>
        <p:txBody>
          <a:bodyPr/>
          <a:lstStyle/>
          <a:p>
            <a:pPr marL="285750" indent="-285750">
              <a:buFontTx/>
              <a:buChar char="-"/>
            </a:pPr>
            <a:r>
              <a:rPr lang="en-US" dirty="0"/>
              <a:t>Combating population decline through </a:t>
            </a:r>
            <a:r>
              <a:rPr lang="en-US" b="1" dirty="0"/>
              <a:t>public-sector investments</a:t>
            </a:r>
          </a:p>
          <a:p>
            <a:pPr marL="285750" indent="-285750">
              <a:buFontTx/>
              <a:buChar char="-"/>
            </a:pPr>
            <a:r>
              <a:rPr lang="en-US" dirty="0"/>
              <a:t>Pursuing </a:t>
            </a:r>
            <a:r>
              <a:rPr lang="en-US" b="1" dirty="0"/>
              <a:t>joint investment strategies </a:t>
            </a:r>
            <a:r>
              <a:rPr lang="en-US" dirty="0"/>
              <a:t>with public &amp; private agencies</a:t>
            </a:r>
          </a:p>
          <a:p>
            <a:pPr marL="285750" indent="-285750">
              <a:buFontTx/>
              <a:buChar char="-"/>
            </a:pPr>
            <a:endParaRPr lang="en-US" dirty="0"/>
          </a:p>
        </p:txBody>
      </p:sp>
      <p:pic>
        <p:nvPicPr>
          <p:cNvPr id="1026" name="Picture 2" descr="Strategy for Gro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933" y="2693492"/>
            <a:ext cx="6846427" cy="373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943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Investment Strategy</a:t>
            </a:r>
          </a:p>
        </p:txBody>
      </p:sp>
      <p:sp>
        <p:nvSpPr>
          <p:cNvPr id="4" name="Vertical Text Placeholder 3"/>
          <p:cNvSpPr>
            <a:spLocks noGrp="1"/>
          </p:cNvSpPr>
          <p:nvPr>
            <p:ph type="body" orient="vert" sz="quarter" idx="12"/>
          </p:nvPr>
        </p:nvSpPr>
        <p:spPr/>
        <p:txBody>
          <a:bodyPr/>
          <a:lstStyle/>
          <a:p>
            <a:r>
              <a:rPr lang="en-US" dirty="0"/>
              <a:t>Community Investment Strategy</a:t>
            </a:r>
          </a:p>
        </p:txBody>
      </p:sp>
      <p:sp>
        <p:nvSpPr>
          <p:cNvPr id="5" name="Text Placeholder 4"/>
          <p:cNvSpPr>
            <a:spLocks noGrp="1"/>
          </p:cNvSpPr>
          <p:nvPr>
            <p:ph type="body" sz="quarter" idx="13"/>
          </p:nvPr>
        </p:nvSpPr>
        <p:spPr/>
        <p:txBody>
          <a:bodyPr/>
          <a:lstStyle/>
          <a:p>
            <a:r>
              <a:rPr lang="en-US" dirty="0"/>
              <a:t>A Five-Year Investment Plan for John Day, 2020-2025</a:t>
            </a:r>
          </a:p>
        </p:txBody>
      </p:sp>
      <p:pic>
        <p:nvPicPr>
          <p:cNvPr id="7" name="Picture 6"/>
          <p:cNvPicPr>
            <a:picLocks noChangeAspect="1"/>
          </p:cNvPicPr>
          <p:nvPr/>
        </p:nvPicPr>
        <p:blipFill>
          <a:blip r:embed="rId2"/>
          <a:stretch>
            <a:fillRect/>
          </a:stretch>
        </p:blipFill>
        <p:spPr>
          <a:xfrm>
            <a:off x="2123767" y="1524511"/>
            <a:ext cx="4850397" cy="5381626"/>
          </a:xfrm>
          <a:prstGeom prst="rect">
            <a:avLst/>
          </a:prstGeom>
        </p:spPr>
      </p:pic>
      <p:sp>
        <p:nvSpPr>
          <p:cNvPr id="8" name="Rectangle 7"/>
          <p:cNvSpPr/>
          <p:nvPr/>
        </p:nvSpPr>
        <p:spPr>
          <a:xfrm>
            <a:off x="3156154" y="5830529"/>
            <a:ext cx="727587" cy="727587"/>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344697" y="3018503"/>
            <a:ext cx="1347019" cy="1477328"/>
          </a:xfrm>
          <a:prstGeom prst="rect">
            <a:avLst/>
          </a:prstGeom>
          <a:noFill/>
          <a:ln w="19050">
            <a:solidFill>
              <a:srgbClr val="C00000"/>
            </a:solidFill>
          </a:ln>
        </p:spPr>
        <p:txBody>
          <a:bodyPr wrap="square" rtlCol="0">
            <a:spAutoFit/>
          </a:bodyPr>
          <a:lstStyle/>
          <a:p>
            <a:r>
              <a:rPr lang="en-US" dirty="0"/>
              <a:t>Implement policies that promote </a:t>
            </a:r>
            <a:r>
              <a:rPr lang="en-US" b="1" dirty="0"/>
              <a:t>recreation &amp; tourism</a:t>
            </a:r>
          </a:p>
        </p:txBody>
      </p:sp>
      <p:cxnSp>
        <p:nvCxnSpPr>
          <p:cNvPr id="11" name="Elbow Connector 10"/>
          <p:cNvCxnSpPr>
            <a:stCxn id="9" idx="2"/>
          </p:cNvCxnSpPr>
          <p:nvPr/>
        </p:nvCxnSpPr>
        <p:spPr>
          <a:xfrm rot="5400000">
            <a:off x="5101729" y="3277843"/>
            <a:ext cx="1698491" cy="4134466"/>
          </a:xfrm>
          <a:prstGeom prst="bentConnector2">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10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34FA1A-3D9A-5373-7807-798891990749}"/>
              </a:ext>
            </a:extLst>
          </p:cNvPr>
          <p:cNvSpPr>
            <a:spLocks noGrp="1"/>
          </p:cNvSpPr>
          <p:nvPr>
            <p:ph type="title"/>
          </p:nvPr>
        </p:nvSpPr>
        <p:spPr/>
        <p:txBody>
          <a:bodyPr/>
          <a:lstStyle/>
          <a:p>
            <a:r>
              <a:rPr lang="en-US" dirty="0"/>
              <a:t>Community Investment Outcomes</a:t>
            </a:r>
          </a:p>
        </p:txBody>
      </p:sp>
      <p:sp>
        <p:nvSpPr>
          <p:cNvPr id="4" name="Vertical Text Placeholder 3">
            <a:extLst>
              <a:ext uri="{FF2B5EF4-FFF2-40B4-BE49-F238E27FC236}">
                <a16:creationId xmlns:a16="http://schemas.microsoft.com/office/drawing/2014/main" id="{350D1ECB-5C9A-1F6A-C115-6555049BCA21}"/>
              </a:ext>
            </a:extLst>
          </p:cNvPr>
          <p:cNvSpPr>
            <a:spLocks noGrp="1"/>
          </p:cNvSpPr>
          <p:nvPr>
            <p:ph type="body" orient="vert" sz="quarter" idx="12"/>
          </p:nvPr>
        </p:nvSpPr>
        <p:spPr/>
        <p:txBody>
          <a:bodyPr/>
          <a:lstStyle/>
          <a:p>
            <a:endParaRPr lang="en-US"/>
          </a:p>
        </p:txBody>
      </p:sp>
      <p:sp>
        <p:nvSpPr>
          <p:cNvPr id="5" name="Text Placeholder 4">
            <a:extLst>
              <a:ext uri="{FF2B5EF4-FFF2-40B4-BE49-F238E27FC236}">
                <a16:creationId xmlns:a16="http://schemas.microsoft.com/office/drawing/2014/main" id="{32E1D765-3793-31D9-7B15-00EA80F9D398}"/>
              </a:ext>
            </a:extLst>
          </p:cNvPr>
          <p:cNvSpPr>
            <a:spLocks noGrp="1"/>
          </p:cNvSpPr>
          <p:nvPr>
            <p:ph type="body" sz="quarter" idx="13"/>
          </p:nvPr>
        </p:nvSpPr>
        <p:spPr/>
        <p:txBody>
          <a:bodyPr/>
          <a:lstStyle/>
          <a:p>
            <a:r>
              <a:rPr lang="en-US" dirty="0"/>
              <a:t>Almost $30 million in public investments</a:t>
            </a:r>
          </a:p>
        </p:txBody>
      </p:sp>
      <p:pic>
        <p:nvPicPr>
          <p:cNvPr id="7" name="Picture 6">
            <a:extLst>
              <a:ext uri="{FF2B5EF4-FFF2-40B4-BE49-F238E27FC236}">
                <a16:creationId xmlns:a16="http://schemas.microsoft.com/office/drawing/2014/main" id="{A8DD2DA9-B691-19F2-5BDC-7085460248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4162" y="1514679"/>
            <a:ext cx="6623825" cy="5143500"/>
          </a:xfrm>
          <a:prstGeom prst="rect">
            <a:avLst/>
          </a:prstGeom>
        </p:spPr>
      </p:pic>
      <p:sp>
        <p:nvSpPr>
          <p:cNvPr id="8" name="Rectangle 7">
            <a:extLst>
              <a:ext uri="{FF2B5EF4-FFF2-40B4-BE49-F238E27FC236}">
                <a16:creationId xmlns:a16="http://schemas.microsoft.com/office/drawing/2014/main" id="{A7A10D8F-B22E-8F4B-3804-3E805B5947D1}"/>
              </a:ext>
            </a:extLst>
          </p:cNvPr>
          <p:cNvSpPr/>
          <p:nvPr/>
        </p:nvSpPr>
        <p:spPr>
          <a:xfrm>
            <a:off x="4705815" y="5018048"/>
            <a:ext cx="959005" cy="1182029"/>
          </a:xfrm>
          <a:prstGeom prst="rect">
            <a:avLst/>
          </a:prstGeom>
          <a:noFill/>
          <a:ln w="76200">
            <a:solidFill>
              <a:srgbClr val="F2C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415786"/>
      </p:ext>
    </p:extLst>
  </p:cSld>
  <p:clrMapOvr>
    <a:masterClrMapping/>
  </p:clrMapOvr>
</p:sld>
</file>

<file path=ppt/theme/theme1.xml><?xml version="1.0" encoding="utf-8"?>
<a:theme xmlns:a="http://schemas.openxmlformats.org/drawingml/2006/main" name="Simple Page with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a:themeElements>
    <a:clrScheme name="City of John Day">
      <a:dk1>
        <a:srgbClr val="414042"/>
      </a:dk1>
      <a:lt1>
        <a:sysClr val="window" lastClr="FFFFFF"/>
      </a:lt1>
      <a:dk2>
        <a:srgbClr val="414042"/>
      </a:dk2>
      <a:lt2>
        <a:srgbClr val="EEECE1"/>
      </a:lt2>
      <a:accent1>
        <a:srgbClr val="F5B335"/>
      </a:accent1>
      <a:accent2>
        <a:srgbClr val="FE3B15"/>
      </a:accent2>
      <a:accent3>
        <a:srgbClr val="54C8E8"/>
      </a:accent3>
      <a:accent4>
        <a:srgbClr val="2A7DE1"/>
      </a:accent4>
      <a:accent5>
        <a:srgbClr val="84C1FF"/>
      </a:accent5>
      <a:accent6>
        <a:srgbClr val="FFE265"/>
      </a:accent6>
      <a:hlink>
        <a:srgbClr val="F5B335"/>
      </a:hlink>
      <a:folHlink>
        <a:srgbClr val="FE3B1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2577</TotalTime>
  <Words>667</Words>
  <Application>Microsoft Macintosh PowerPoint</Application>
  <PresentationFormat>On-screen Show (4:3)</PresentationFormat>
  <Paragraphs>144</Paragraphs>
  <Slides>34</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Georgia</vt:lpstr>
      <vt:lpstr>Helvetica</vt:lpstr>
      <vt:lpstr>Helvetica LT Std Black</vt:lpstr>
      <vt:lpstr>Myriad Pro</vt:lpstr>
      <vt:lpstr>Simple Page with Bullets</vt:lpstr>
      <vt:lpstr>Cover Page</vt:lpstr>
      <vt:lpstr>PowerPoint Presentation</vt:lpstr>
      <vt:lpstr>PowerPoint Presentation</vt:lpstr>
      <vt:lpstr>John Day OR is Frontier Country </vt:lpstr>
      <vt:lpstr>Recreation Opportunities</vt:lpstr>
      <vt:lpstr>PowerPoint Presentation</vt:lpstr>
      <vt:lpstr>PowerPoint Presentation</vt:lpstr>
      <vt:lpstr>John Day’s Strategy</vt:lpstr>
      <vt:lpstr>Community Investment Strategy</vt:lpstr>
      <vt:lpstr>Community Investment Outcomes</vt:lpstr>
      <vt:lpstr>RERC Report Recommendations   </vt:lpstr>
      <vt:lpstr>Goal 1: Promote John Day’s Main Street as a gateway to nearby public lands and communities</vt:lpstr>
      <vt:lpstr>Programs </vt:lpstr>
      <vt:lpstr>Goal 2: Accelerate and incubate John businesses to expand services surrounding outdoor recreation. </vt:lpstr>
      <vt:lpstr>Growing Rural Oregon [GRO]</vt:lpstr>
      <vt:lpstr>Goal 3: Galvanize community support and participation (residents and business owners) in John Day’s recreation economy </vt:lpstr>
      <vt:lpstr>Meeting community needs </vt:lpstr>
      <vt:lpstr>Goal 4: Expand outdoor recreation opportunities for all in John Day. </vt:lpstr>
      <vt:lpstr>Active Recreation Opportunities</vt:lpstr>
      <vt:lpstr>Pool for All Project</vt:lpstr>
      <vt:lpstr>Pool for All Project </vt:lpstr>
      <vt:lpstr>Pool for All Project </vt:lpstr>
      <vt:lpstr>Trails and Camping </vt:lpstr>
      <vt:lpstr>PowerPoint Presentation</vt:lpstr>
      <vt:lpstr>PowerPoint Presentation</vt:lpstr>
      <vt:lpstr>Passive Recreation Opportunities</vt:lpstr>
      <vt:lpstr>Kam Wah Chung State Heritage Site</vt:lpstr>
      <vt:lpstr>Pit Stop – Outdoor Livingroom</vt:lpstr>
      <vt:lpstr>Other strategies:  Sustainability </vt:lpstr>
      <vt:lpstr>Water Treatment Plant</vt:lpstr>
      <vt:lpstr>PowerPoint Presentation</vt:lpstr>
      <vt:lpstr>Other strategies:  Fundraising </vt:lpstr>
      <vt:lpstr>John day  swot analysis</vt:lpstr>
      <vt:lpstr>SWOT </vt:lpstr>
      <vt:lpstr>Thank you City of John Day, OR</vt:lpstr>
    </vt:vector>
  </TitlesOfParts>
  <Company>bell+funk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Liza Burns</dc:creator>
  <cp:lastModifiedBy>Corum Ketchum</cp:lastModifiedBy>
  <cp:revision>72</cp:revision>
  <dcterms:created xsi:type="dcterms:W3CDTF">2019-09-11T19:35:29Z</dcterms:created>
  <dcterms:modified xsi:type="dcterms:W3CDTF">2022-04-28T23:39:08Z</dcterms:modified>
</cp:coreProperties>
</file>