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70" r:id="rId2"/>
  </p:sldMasterIdLst>
  <p:notesMasterIdLst>
    <p:notesMasterId r:id="rId25"/>
  </p:notesMasterIdLst>
  <p:handoutMasterIdLst>
    <p:handoutMasterId r:id="rId26"/>
  </p:handoutMasterIdLst>
  <p:sldIdLst>
    <p:sldId id="256" r:id="rId3"/>
    <p:sldId id="951" r:id="rId4"/>
    <p:sldId id="967" r:id="rId5"/>
    <p:sldId id="968" r:id="rId6"/>
    <p:sldId id="969" r:id="rId7"/>
    <p:sldId id="970" r:id="rId8"/>
    <p:sldId id="952" r:id="rId9"/>
    <p:sldId id="957" r:id="rId10"/>
    <p:sldId id="958" r:id="rId11"/>
    <p:sldId id="959" r:id="rId12"/>
    <p:sldId id="961" r:id="rId13"/>
    <p:sldId id="956" r:id="rId14"/>
    <p:sldId id="962" r:id="rId15"/>
    <p:sldId id="953" r:id="rId16"/>
    <p:sldId id="954" r:id="rId17"/>
    <p:sldId id="960" r:id="rId18"/>
    <p:sldId id="963" r:id="rId19"/>
    <p:sldId id="971" r:id="rId20"/>
    <p:sldId id="964" r:id="rId21"/>
    <p:sldId id="965" r:id="rId22"/>
    <p:sldId id="966" r:id="rId23"/>
    <p:sldId id="950"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335"/>
    <a:srgbClr val="53C7E7"/>
    <a:srgbClr val="F2CB37"/>
    <a:srgbClr val="2A7D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41"/>
    <p:restoredTop sz="63169" autoAdjust="0"/>
  </p:normalViewPr>
  <p:slideViewPr>
    <p:cSldViewPr snapToGrid="0" snapToObjects="1">
      <p:cViewPr varScale="1">
        <p:scale>
          <a:sx n="75" d="100"/>
          <a:sy n="75" d="100"/>
        </p:scale>
        <p:origin x="192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937CE-CCE2-4C3B-990B-FB960CDEA7DA}" type="doc">
      <dgm:prSet loTypeId="urn:microsoft.com/office/officeart/2005/8/layout/vList2" loCatId="list" qsTypeId="urn:microsoft.com/office/officeart/2005/8/quickstyle/simple3" qsCatId="simple" csTypeId="urn:microsoft.com/office/officeart/2005/8/colors/accent1_4" csCatId="accent1" phldr="1"/>
      <dgm:spPr/>
      <dgm:t>
        <a:bodyPr/>
        <a:lstStyle/>
        <a:p>
          <a:endParaRPr lang="en-US"/>
        </a:p>
      </dgm:t>
    </dgm:pt>
    <dgm:pt modelId="{7B859CAB-3A51-4248-8593-4798879761F3}">
      <dgm:prSet/>
      <dgm:spPr/>
      <dgm:t>
        <a:bodyPr/>
        <a:lstStyle/>
        <a:p>
          <a:r>
            <a:rPr lang="en-US" dirty="0"/>
            <a:t>1. Depopulation</a:t>
          </a:r>
        </a:p>
      </dgm:t>
    </dgm:pt>
    <dgm:pt modelId="{CF29E36D-210E-478F-A7C7-3B3C92162E7B}" type="parTrans" cxnId="{463C177C-EBB1-43E9-B817-BC400BF6FB29}">
      <dgm:prSet/>
      <dgm:spPr/>
      <dgm:t>
        <a:bodyPr/>
        <a:lstStyle/>
        <a:p>
          <a:endParaRPr lang="en-US"/>
        </a:p>
      </dgm:t>
    </dgm:pt>
    <dgm:pt modelId="{B36A9EF0-9BC6-476E-AF40-9BDD96BD6ADE}" type="sibTrans" cxnId="{463C177C-EBB1-43E9-B817-BC400BF6FB29}">
      <dgm:prSet/>
      <dgm:spPr/>
      <dgm:t>
        <a:bodyPr/>
        <a:lstStyle/>
        <a:p>
          <a:endParaRPr lang="en-US"/>
        </a:p>
      </dgm:t>
    </dgm:pt>
    <dgm:pt modelId="{5851E77D-8258-4100-87A5-45DA1E069545}">
      <dgm:prSet/>
      <dgm:spPr/>
      <dgm:t>
        <a:bodyPr/>
        <a:lstStyle/>
        <a:p>
          <a:r>
            <a:rPr lang="en-US" dirty="0"/>
            <a:t>2. Cohort Population Growth</a:t>
          </a:r>
        </a:p>
      </dgm:t>
    </dgm:pt>
    <dgm:pt modelId="{65F7D2F6-245E-4296-BB95-4D00F2259058}" type="parTrans" cxnId="{35308ED2-6D6E-4669-9F68-931599DE4569}">
      <dgm:prSet/>
      <dgm:spPr/>
      <dgm:t>
        <a:bodyPr/>
        <a:lstStyle/>
        <a:p>
          <a:endParaRPr lang="en-US"/>
        </a:p>
      </dgm:t>
    </dgm:pt>
    <dgm:pt modelId="{56A403A7-01DB-4C7F-9E23-A4C0A5681B99}" type="sibTrans" cxnId="{35308ED2-6D6E-4669-9F68-931599DE4569}">
      <dgm:prSet/>
      <dgm:spPr/>
      <dgm:t>
        <a:bodyPr/>
        <a:lstStyle/>
        <a:p>
          <a:endParaRPr lang="en-US"/>
        </a:p>
      </dgm:t>
    </dgm:pt>
    <dgm:pt modelId="{9C9EC64A-2F84-44FD-98B8-23ACF5DD53CD}">
      <dgm:prSet/>
      <dgm:spPr/>
      <dgm:t>
        <a:bodyPr/>
        <a:lstStyle/>
        <a:p>
          <a:r>
            <a:rPr lang="en-US" dirty="0"/>
            <a:t>3. Employment Trends </a:t>
          </a:r>
        </a:p>
      </dgm:t>
    </dgm:pt>
    <dgm:pt modelId="{9F2AC1CB-9198-4784-AB3A-90CB2F738215}" type="parTrans" cxnId="{D1B596D3-0306-4C8A-98A1-2353698BBBF8}">
      <dgm:prSet/>
      <dgm:spPr/>
      <dgm:t>
        <a:bodyPr/>
        <a:lstStyle/>
        <a:p>
          <a:endParaRPr lang="en-US"/>
        </a:p>
      </dgm:t>
    </dgm:pt>
    <dgm:pt modelId="{18D1F269-BC89-4D46-83CA-6E56BC2983D0}" type="sibTrans" cxnId="{D1B596D3-0306-4C8A-98A1-2353698BBBF8}">
      <dgm:prSet/>
      <dgm:spPr/>
      <dgm:t>
        <a:bodyPr/>
        <a:lstStyle/>
        <a:p>
          <a:endParaRPr lang="en-US"/>
        </a:p>
      </dgm:t>
    </dgm:pt>
    <dgm:pt modelId="{22F34C34-81DC-4342-96CB-B39E6956D627}">
      <dgm:prSet/>
      <dgm:spPr/>
      <dgm:t>
        <a:bodyPr/>
        <a:lstStyle/>
        <a:p>
          <a:r>
            <a:rPr lang="en-US" dirty="0"/>
            <a:t>4. Earnings Growth </a:t>
          </a:r>
        </a:p>
      </dgm:t>
    </dgm:pt>
    <dgm:pt modelId="{082DAE4D-853B-43D0-A4FC-3BBC348D662A}" type="parTrans" cxnId="{15AC4358-B479-4E16-A790-99AC756B2FA4}">
      <dgm:prSet/>
      <dgm:spPr/>
      <dgm:t>
        <a:bodyPr/>
        <a:lstStyle/>
        <a:p>
          <a:endParaRPr lang="en-US"/>
        </a:p>
      </dgm:t>
    </dgm:pt>
    <dgm:pt modelId="{D0F07CA5-D2FE-47CF-B97C-B81812633DCF}" type="sibTrans" cxnId="{15AC4358-B479-4E16-A790-99AC756B2FA4}">
      <dgm:prSet/>
      <dgm:spPr/>
      <dgm:t>
        <a:bodyPr/>
        <a:lstStyle/>
        <a:p>
          <a:endParaRPr lang="en-US"/>
        </a:p>
      </dgm:t>
    </dgm:pt>
    <dgm:pt modelId="{DD57068F-B5D8-49A6-BAFE-F2C62ADD7F25}">
      <dgm:prSet/>
      <dgm:spPr/>
      <dgm:t>
        <a:bodyPr/>
        <a:lstStyle/>
        <a:p>
          <a:r>
            <a:rPr lang="en-US" dirty="0"/>
            <a:t>5. Top Economic Drivers </a:t>
          </a:r>
        </a:p>
      </dgm:t>
    </dgm:pt>
    <dgm:pt modelId="{1F205821-6B15-4E5D-9170-BF929995A5CE}" type="parTrans" cxnId="{5C51E994-E4E6-4304-9C10-E095EABED2FE}">
      <dgm:prSet/>
      <dgm:spPr/>
      <dgm:t>
        <a:bodyPr/>
        <a:lstStyle/>
        <a:p>
          <a:endParaRPr lang="en-US"/>
        </a:p>
      </dgm:t>
    </dgm:pt>
    <dgm:pt modelId="{565E6DF0-F7CE-40D8-B4F7-4F32D2F424EE}" type="sibTrans" cxnId="{5C51E994-E4E6-4304-9C10-E095EABED2FE}">
      <dgm:prSet/>
      <dgm:spPr/>
      <dgm:t>
        <a:bodyPr/>
        <a:lstStyle/>
        <a:p>
          <a:endParaRPr lang="en-US"/>
        </a:p>
      </dgm:t>
    </dgm:pt>
    <dgm:pt modelId="{3B2685EF-31FE-4230-BDFD-0D531DDBBD83}">
      <dgm:prSet/>
      <dgm:spPr/>
      <dgm:t>
        <a:bodyPr/>
        <a:lstStyle/>
        <a:p>
          <a:r>
            <a:rPr lang="en-US" dirty="0"/>
            <a:t>6. Commuters and digital workers </a:t>
          </a:r>
        </a:p>
      </dgm:t>
    </dgm:pt>
    <dgm:pt modelId="{6783DCB5-5CAA-4972-B812-42DA9DBD626D}" type="parTrans" cxnId="{1438563D-F48B-4628-946F-FC60F4B457B9}">
      <dgm:prSet/>
      <dgm:spPr/>
      <dgm:t>
        <a:bodyPr/>
        <a:lstStyle/>
        <a:p>
          <a:endParaRPr lang="en-US"/>
        </a:p>
      </dgm:t>
    </dgm:pt>
    <dgm:pt modelId="{72403B82-3B20-4C03-BD7C-3D90D36871B5}" type="sibTrans" cxnId="{1438563D-F48B-4628-946F-FC60F4B457B9}">
      <dgm:prSet/>
      <dgm:spPr/>
      <dgm:t>
        <a:bodyPr/>
        <a:lstStyle/>
        <a:p>
          <a:endParaRPr lang="en-US"/>
        </a:p>
      </dgm:t>
    </dgm:pt>
    <dgm:pt modelId="{2EA0FC52-1A4A-44D6-8186-1103609FED1A}">
      <dgm:prSet/>
      <dgm:spPr/>
      <dgm:t>
        <a:bodyPr/>
        <a:lstStyle/>
        <a:p>
          <a:r>
            <a:rPr lang="en-US" dirty="0"/>
            <a:t>7. COVID Shutdown</a:t>
          </a:r>
        </a:p>
      </dgm:t>
    </dgm:pt>
    <dgm:pt modelId="{8F935F1A-973D-42E7-9463-324FF227A638}" type="parTrans" cxnId="{CAAF9B68-DA6B-439A-AC36-0423B0B0C67C}">
      <dgm:prSet/>
      <dgm:spPr/>
      <dgm:t>
        <a:bodyPr/>
        <a:lstStyle/>
        <a:p>
          <a:endParaRPr lang="en-US"/>
        </a:p>
      </dgm:t>
    </dgm:pt>
    <dgm:pt modelId="{94CC8F6F-DC38-4A40-8460-3E405631C953}" type="sibTrans" cxnId="{CAAF9B68-DA6B-439A-AC36-0423B0B0C67C}">
      <dgm:prSet/>
      <dgm:spPr/>
      <dgm:t>
        <a:bodyPr/>
        <a:lstStyle/>
        <a:p>
          <a:endParaRPr lang="en-US"/>
        </a:p>
      </dgm:t>
    </dgm:pt>
    <dgm:pt modelId="{59437DDF-4D34-46ED-AF07-256447BFD75F}">
      <dgm:prSet/>
      <dgm:spPr/>
      <dgm:t>
        <a:bodyPr/>
        <a:lstStyle/>
        <a:p>
          <a:r>
            <a:rPr lang="en-US" dirty="0"/>
            <a:t>8. Permanent Resident Retail Demand Outlook</a:t>
          </a:r>
        </a:p>
      </dgm:t>
    </dgm:pt>
    <dgm:pt modelId="{0C656D22-B94A-41F6-A8E2-967AE3AA71E8}" type="parTrans" cxnId="{66B9DE83-6957-47E2-897D-1266FCDB3544}">
      <dgm:prSet/>
      <dgm:spPr/>
      <dgm:t>
        <a:bodyPr/>
        <a:lstStyle/>
        <a:p>
          <a:endParaRPr lang="en-US"/>
        </a:p>
      </dgm:t>
    </dgm:pt>
    <dgm:pt modelId="{735247B2-F5AA-4581-9F88-9DCE1F8F831E}" type="sibTrans" cxnId="{66B9DE83-6957-47E2-897D-1266FCDB3544}">
      <dgm:prSet/>
      <dgm:spPr/>
      <dgm:t>
        <a:bodyPr/>
        <a:lstStyle/>
        <a:p>
          <a:endParaRPr lang="en-US"/>
        </a:p>
      </dgm:t>
    </dgm:pt>
    <dgm:pt modelId="{81D5075A-43F6-4D03-8927-724CBE8D014B}">
      <dgm:prSet/>
      <dgm:spPr/>
      <dgm:t>
        <a:bodyPr/>
        <a:lstStyle/>
        <a:p>
          <a:r>
            <a:rPr lang="en-US" dirty="0"/>
            <a:t>9. Venture Employment Growth Areas </a:t>
          </a:r>
        </a:p>
      </dgm:t>
    </dgm:pt>
    <dgm:pt modelId="{0FAA8024-7835-4040-A4E0-4D872A8EE47C}" type="parTrans" cxnId="{635D2DC2-637B-40B1-9F8D-FD9C326A75DC}">
      <dgm:prSet/>
      <dgm:spPr/>
      <dgm:t>
        <a:bodyPr/>
        <a:lstStyle/>
        <a:p>
          <a:endParaRPr lang="en-US"/>
        </a:p>
      </dgm:t>
    </dgm:pt>
    <dgm:pt modelId="{33E45C0C-1ED5-4567-BC35-81DE44B5108B}" type="sibTrans" cxnId="{635D2DC2-637B-40B1-9F8D-FD9C326A75DC}">
      <dgm:prSet/>
      <dgm:spPr/>
      <dgm:t>
        <a:bodyPr/>
        <a:lstStyle/>
        <a:p>
          <a:endParaRPr lang="en-US"/>
        </a:p>
      </dgm:t>
    </dgm:pt>
    <dgm:pt modelId="{39F0BA04-8955-4984-BC26-A00F2AA882D9}">
      <dgm:prSet/>
      <dgm:spPr/>
      <dgm:t>
        <a:bodyPr/>
        <a:lstStyle/>
        <a:p>
          <a:r>
            <a:rPr lang="en-US" dirty="0"/>
            <a:t>10. Regional Development </a:t>
          </a:r>
        </a:p>
      </dgm:t>
    </dgm:pt>
    <dgm:pt modelId="{7892CF9D-5F74-4AE2-8C0E-669112D755AB}" type="parTrans" cxnId="{727E3056-0FD6-45FD-8A2E-5D2598024263}">
      <dgm:prSet/>
      <dgm:spPr/>
      <dgm:t>
        <a:bodyPr/>
        <a:lstStyle/>
        <a:p>
          <a:endParaRPr lang="en-US"/>
        </a:p>
      </dgm:t>
    </dgm:pt>
    <dgm:pt modelId="{116BCFB7-C48C-4491-86C2-FB17636F25FB}" type="sibTrans" cxnId="{727E3056-0FD6-45FD-8A2E-5D2598024263}">
      <dgm:prSet/>
      <dgm:spPr/>
      <dgm:t>
        <a:bodyPr/>
        <a:lstStyle/>
        <a:p>
          <a:endParaRPr lang="en-US"/>
        </a:p>
      </dgm:t>
    </dgm:pt>
    <dgm:pt modelId="{FE82DEC7-0B89-D34E-BF59-193E102A0661}" type="pres">
      <dgm:prSet presAssocID="{D5E937CE-CCE2-4C3B-990B-FB960CDEA7DA}" presName="linear" presStyleCnt="0">
        <dgm:presLayoutVars>
          <dgm:animLvl val="lvl"/>
          <dgm:resizeHandles val="exact"/>
        </dgm:presLayoutVars>
      </dgm:prSet>
      <dgm:spPr/>
    </dgm:pt>
    <dgm:pt modelId="{0E73E3D3-CA03-814E-B103-8785E675D656}" type="pres">
      <dgm:prSet presAssocID="{7B859CAB-3A51-4248-8593-4798879761F3}" presName="parentText" presStyleLbl="node1" presStyleIdx="0" presStyleCnt="10">
        <dgm:presLayoutVars>
          <dgm:chMax val="0"/>
          <dgm:bulletEnabled val="1"/>
        </dgm:presLayoutVars>
      </dgm:prSet>
      <dgm:spPr/>
    </dgm:pt>
    <dgm:pt modelId="{A500A9FD-1B10-4E4B-BACA-8D5E000BA401}" type="pres">
      <dgm:prSet presAssocID="{B36A9EF0-9BC6-476E-AF40-9BDD96BD6ADE}" presName="spacer" presStyleCnt="0"/>
      <dgm:spPr/>
    </dgm:pt>
    <dgm:pt modelId="{B816E722-4BF6-5348-AFBE-670A8A6002AB}" type="pres">
      <dgm:prSet presAssocID="{5851E77D-8258-4100-87A5-45DA1E069545}" presName="parentText" presStyleLbl="node1" presStyleIdx="1" presStyleCnt="10">
        <dgm:presLayoutVars>
          <dgm:chMax val="0"/>
          <dgm:bulletEnabled val="1"/>
        </dgm:presLayoutVars>
      </dgm:prSet>
      <dgm:spPr/>
    </dgm:pt>
    <dgm:pt modelId="{81E43BBF-949A-7340-AF0D-5BD1A910AD8C}" type="pres">
      <dgm:prSet presAssocID="{56A403A7-01DB-4C7F-9E23-A4C0A5681B99}" presName="spacer" presStyleCnt="0"/>
      <dgm:spPr/>
    </dgm:pt>
    <dgm:pt modelId="{1521029E-F175-5B44-92D6-16BE8EFE83D7}" type="pres">
      <dgm:prSet presAssocID="{9C9EC64A-2F84-44FD-98B8-23ACF5DD53CD}" presName="parentText" presStyleLbl="node1" presStyleIdx="2" presStyleCnt="10">
        <dgm:presLayoutVars>
          <dgm:chMax val="0"/>
          <dgm:bulletEnabled val="1"/>
        </dgm:presLayoutVars>
      </dgm:prSet>
      <dgm:spPr/>
    </dgm:pt>
    <dgm:pt modelId="{5BCB8923-22D2-5D4B-922E-ED970B643431}" type="pres">
      <dgm:prSet presAssocID="{18D1F269-BC89-4D46-83CA-6E56BC2983D0}" presName="spacer" presStyleCnt="0"/>
      <dgm:spPr/>
    </dgm:pt>
    <dgm:pt modelId="{E29C7378-4B6F-4A4F-9672-8984A13B3B71}" type="pres">
      <dgm:prSet presAssocID="{22F34C34-81DC-4342-96CB-B39E6956D627}" presName="parentText" presStyleLbl="node1" presStyleIdx="3" presStyleCnt="10">
        <dgm:presLayoutVars>
          <dgm:chMax val="0"/>
          <dgm:bulletEnabled val="1"/>
        </dgm:presLayoutVars>
      </dgm:prSet>
      <dgm:spPr/>
    </dgm:pt>
    <dgm:pt modelId="{21E3AC02-BDB9-2040-BAA3-F723413FBAFB}" type="pres">
      <dgm:prSet presAssocID="{D0F07CA5-D2FE-47CF-B97C-B81812633DCF}" presName="spacer" presStyleCnt="0"/>
      <dgm:spPr/>
    </dgm:pt>
    <dgm:pt modelId="{1A5E7BB3-A62F-7446-B0EB-E8CA62AD6317}" type="pres">
      <dgm:prSet presAssocID="{DD57068F-B5D8-49A6-BAFE-F2C62ADD7F25}" presName="parentText" presStyleLbl="node1" presStyleIdx="4" presStyleCnt="10">
        <dgm:presLayoutVars>
          <dgm:chMax val="0"/>
          <dgm:bulletEnabled val="1"/>
        </dgm:presLayoutVars>
      </dgm:prSet>
      <dgm:spPr/>
    </dgm:pt>
    <dgm:pt modelId="{E1DA40D8-77E0-534C-835F-395F0964D91A}" type="pres">
      <dgm:prSet presAssocID="{565E6DF0-F7CE-40D8-B4F7-4F32D2F424EE}" presName="spacer" presStyleCnt="0"/>
      <dgm:spPr/>
    </dgm:pt>
    <dgm:pt modelId="{B6D9A5CD-2F02-9747-BB79-D7D862F8CB93}" type="pres">
      <dgm:prSet presAssocID="{3B2685EF-31FE-4230-BDFD-0D531DDBBD83}" presName="parentText" presStyleLbl="node1" presStyleIdx="5" presStyleCnt="10">
        <dgm:presLayoutVars>
          <dgm:chMax val="0"/>
          <dgm:bulletEnabled val="1"/>
        </dgm:presLayoutVars>
      </dgm:prSet>
      <dgm:spPr/>
    </dgm:pt>
    <dgm:pt modelId="{98867B66-B96B-184B-A531-32A2F617C259}" type="pres">
      <dgm:prSet presAssocID="{72403B82-3B20-4C03-BD7C-3D90D36871B5}" presName="spacer" presStyleCnt="0"/>
      <dgm:spPr/>
    </dgm:pt>
    <dgm:pt modelId="{A0B3E421-865B-8D44-8630-A10A023F76EF}" type="pres">
      <dgm:prSet presAssocID="{2EA0FC52-1A4A-44D6-8186-1103609FED1A}" presName="parentText" presStyleLbl="node1" presStyleIdx="6" presStyleCnt="10">
        <dgm:presLayoutVars>
          <dgm:chMax val="0"/>
          <dgm:bulletEnabled val="1"/>
        </dgm:presLayoutVars>
      </dgm:prSet>
      <dgm:spPr/>
    </dgm:pt>
    <dgm:pt modelId="{9B8215DF-A3DE-0E49-8FB2-618B9A776AB5}" type="pres">
      <dgm:prSet presAssocID="{94CC8F6F-DC38-4A40-8460-3E405631C953}" presName="spacer" presStyleCnt="0"/>
      <dgm:spPr/>
    </dgm:pt>
    <dgm:pt modelId="{43AA8865-218F-9049-B6C0-23201A74EE25}" type="pres">
      <dgm:prSet presAssocID="{59437DDF-4D34-46ED-AF07-256447BFD75F}" presName="parentText" presStyleLbl="node1" presStyleIdx="7" presStyleCnt="10">
        <dgm:presLayoutVars>
          <dgm:chMax val="0"/>
          <dgm:bulletEnabled val="1"/>
        </dgm:presLayoutVars>
      </dgm:prSet>
      <dgm:spPr/>
    </dgm:pt>
    <dgm:pt modelId="{59C174FB-7D79-0C42-A4A8-83B0E42D8452}" type="pres">
      <dgm:prSet presAssocID="{735247B2-F5AA-4581-9F88-9DCE1F8F831E}" presName="spacer" presStyleCnt="0"/>
      <dgm:spPr/>
    </dgm:pt>
    <dgm:pt modelId="{1B2A66CB-7B41-C142-B1E3-D7060BBAC765}" type="pres">
      <dgm:prSet presAssocID="{81D5075A-43F6-4D03-8927-724CBE8D014B}" presName="parentText" presStyleLbl="node1" presStyleIdx="8" presStyleCnt="10">
        <dgm:presLayoutVars>
          <dgm:chMax val="0"/>
          <dgm:bulletEnabled val="1"/>
        </dgm:presLayoutVars>
      </dgm:prSet>
      <dgm:spPr/>
    </dgm:pt>
    <dgm:pt modelId="{AB074F65-3D3C-B44B-AC24-EFB2BA3CE7C4}" type="pres">
      <dgm:prSet presAssocID="{33E45C0C-1ED5-4567-BC35-81DE44B5108B}" presName="spacer" presStyleCnt="0"/>
      <dgm:spPr/>
    </dgm:pt>
    <dgm:pt modelId="{0CA796FC-D81C-044D-A539-D13490C95783}" type="pres">
      <dgm:prSet presAssocID="{39F0BA04-8955-4984-BC26-A00F2AA882D9}" presName="parentText" presStyleLbl="node1" presStyleIdx="9" presStyleCnt="10">
        <dgm:presLayoutVars>
          <dgm:chMax val="0"/>
          <dgm:bulletEnabled val="1"/>
        </dgm:presLayoutVars>
      </dgm:prSet>
      <dgm:spPr/>
    </dgm:pt>
  </dgm:ptLst>
  <dgm:cxnLst>
    <dgm:cxn modelId="{B973E506-B7B3-804D-B48B-63A89EE493B5}" type="presOf" srcId="{59437DDF-4D34-46ED-AF07-256447BFD75F}" destId="{43AA8865-218F-9049-B6C0-23201A74EE25}" srcOrd="0" destOrd="0" presId="urn:microsoft.com/office/officeart/2005/8/layout/vList2"/>
    <dgm:cxn modelId="{A6392511-029A-6E47-A928-A4445900026A}" type="presOf" srcId="{3B2685EF-31FE-4230-BDFD-0D531DDBBD83}" destId="{B6D9A5CD-2F02-9747-BB79-D7D862F8CB93}" srcOrd="0" destOrd="0" presId="urn:microsoft.com/office/officeart/2005/8/layout/vList2"/>
    <dgm:cxn modelId="{62B82518-578E-0545-9F83-46D651F12039}" type="presOf" srcId="{7B859CAB-3A51-4248-8593-4798879761F3}" destId="{0E73E3D3-CA03-814E-B103-8785E675D656}" srcOrd="0" destOrd="0" presId="urn:microsoft.com/office/officeart/2005/8/layout/vList2"/>
    <dgm:cxn modelId="{1438563D-F48B-4628-946F-FC60F4B457B9}" srcId="{D5E937CE-CCE2-4C3B-990B-FB960CDEA7DA}" destId="{3B2685EF-31FE-4230-BDFD-0D531DDBBD83}" srcOrd="5" destOrd="0" parTransId="{6783DCB5-5CAA-4972-B812-42DA9DBD626D}" sibTransId="{72403B82-3B20-4C03-BD7C-3D90D36871B5}"/>
    <dgm:cxn modelId="{2E0C1F49-3CA3-554D-BAF6-38335FA5DD94}" type="presOf" srcId="{39F0BA04-8955-4984-BC26-A00F2AA882D9}" destId="{0CA796FC-D81C-044D-A539-D13490C95783}" srcOrd="0" destOrd="0" presId="urn:microsoft.com/office/officeart/2005/8/layout/vList2"/>
    <dgm:cxn modelId="{AD8A2F54-A1CF-4C4B-BE76-CFC8D85A52A5}" type="presOf" srcId="{5851E77D-8258-4100-87A5-45DA1E069545}" destId="{B816E722-4BF6-5348-AFBE-670A8A6002AB}" srcOrd="0" destOrd="0" presId="urn:microsoft.com/office/officeart/2005/8/layout/vList2"/>
    <dgm:cxn modelId="{727E3056-0FD6-45FD-8A2E-5D2598024263}" srcId="{D5E937CE-CCE2-4C3B-990B-FB960CDEA7DA}" destId="{39F0BA04-8955-4984-BC26-A00F2AA882D9}" srcOrd="9" destOrd="0" parTransId="{7892CF9D-5F74-4AE2-8C0E-669112D755AB}" sibTransId="{116BCFB7-C48C-4491-86C2-FB17636F25FB}"/>
    <dgm:cxn modelId="{15AC4358-B479-4E16-A790-99AC756B2FA4}" srcId="{D5E937CE-CCE2-4C3B-990B-FB960CDEA7DA}" destId="{22F34C34-81DC-4342-96CB-B39E6956D627}" srcOrd="3" destOrd="0" parTransId="{082DAE4D-853B-43D0-A4FC-3BBC348D662A}" sibTransId="{D0F07CA5-D2FE-47CF-B97C-B81812633DCF}"/>
    <dgm:cxn modelId="{8ED53C66-D8FF-F741-9A10-F6CE5E0D2F19}" type="presOf" srcId="{D5E937CE-CCE2-4C3B-990B-FB960CDEA7DA}" destId="{FE82DEC7-0B89-D34E-BF59-193E102A0661}" srcOrd="0" destOrd="0" presId="urn:microsoft.com/office/officeart/2005/8/layout/vList2"/>
    <dgm:cxn modelId="{CAAF9B68-DA6B-439A-AC36-0423B0B0C67C}" srcId="{D5E937CE-CCE2-4C3B-990B-FB960CDEA7DA}" destId="{2EA0FC52-1A4A-44D6-8186-1103609FED1A}" srcOrd="6" destOrd="0" parTransId="{8F935F1A-973D-42E7-9463-324FF227A638}" sibTransId="{94CC8F6F-DC38-4A40-8460-3E405631C953}"/>
    <dgm:cxn modelId="{D3C02D6A-DF05-C247-8C5C-FAE6A44FDBE9}" type="presOf" srcId="{9C9EC64A-2F84-44FD-98B8-23ACF5DD53CD}" destId="{1521029E-F175-5B44-92D6-16BE8EFE83D7}" srcOrd="0" destOrd="0" presId="urn:microsoft.com/office/officeart/2005/8/layout/vList2"/>
    <dgm:cxn modelId="{5D97B26D-2A93-C64F-ABBF-F55D072FF17F}" type="presOf" srcId="{DD57068F-B5D8-49A6-BAFE-F2C62ADD7F25}" destId="{1A5E7BB3-A62F-7446-B0EB-E8CA62AD6317}" srcOrd="0" destOrd="0" presId="urn:microsoft.com/office/officeart/2005/8/layout/vList2"/>
    <dgm:cxn modelId="{8729C577-D3B0-A345-BAF5-5D7DCD7BCEAB}" type="presOf" srcId="{22F34C34-81DC-4342-96CB-B39E6956D627}" destId="{E29C7378-4B6F-4A4F-9672-8984A13B3B71}" srcOrd="0" destOrd="0" presId="urn:microsoft.com/office/officeart/2005/8/layout/vList2"/>
    <dgm:cxn modelId="{34763A7A-74F8-324A-9B47-5D2DDFD07BB4}" type="presOf" srcId="{81D5075A-43F6-4D03-8927-724CBE8D014B}" destId="{1B2A66CB-7B41-C142-B1E3-D7060BBAC765}" srcOrd="0" destOrd="0" presId="urn:microsoft.com/office/officeart/2005/8/layout/vList2"/>
    <dgm:cxn modelId="{463C177C-EBB1-43E9-B817-BC400BF6FB29}" srcId="{D5E937CE-CCE2-4C3B-990B-FB960CDEA7DA}" destId="{7B859CAB-3A51-4248-8593-4798879761F3}" srcOrd="0" destOrd="0" parTransId="{CF29E36D-210E-478F-A7C7-3B3C92162E7B}" sibTransId="{B36A9EF0-9BC6-476E-AF40-9BDD96BD6ADE}"/>
    <dgm:cxn modelId="{66B9DE83-6957-47E2-897D-1266FCDB3544}" srcId="{D5E937CE-CCE2-4C3B-990B-FB960CDEA7DA}" destId="{59437DDF-4D34-46ED-AF07-256447BFD75F}" srcOrd="7" destOrd="0" parTransId="{0C656D22-B94A-41F6-A8E2-967AE3AA71E8}" sibTransId="{735247B2-F5AA-4581-9F88-9DCE1F8F831E}"/>
    <dgm:cxn modelId="{5C51E994-E4E6-4304-9C10-E095EABED2FE}" srcId="{D5E937CE-CCE2-4C3B-990B-FB960CDEA7DA}" destId="{DD57068F-B5D8-49A6-BAFE-F2C62ADD7F25}" srcOrd="4" destOrd="0" parTransId="{1F205821-6B15-4E5D-9170-BF929995A5CE}" sibTransId="{565E6DF0-F7CE-40D8-B4F7-4F32D2F424EE}"/>
    <dgm:cxn modelId="{635D2DC2-637B-40B1-9F8D-FD9C326A75DC}" srcId="{D5E937CE-CCE2-4C3B-990B-FB960CDEA7DA}" destId="{81D5075A-43F6-4D03-8927-724CBE8D014B}" srcOrd="8" destOrd="0" parTransId="{0FAA8024-7835-4040-A4E0-4D872A8EE47C}" sibTransId="{33E45C0C-1ED5-4567-BC35-81DE44B5108B}"/>
    <dgm:cxn modelId="{E44874C6-33EA-FB4C-8060-E44556CF7137}" type="presOf" srcId="{2EA0FC52-1A4A-44D6-8186-1103609FED1A}" destId="{A0B3E421-865B-8D44-8630-A10A023F76EF}" srcOrd="0" destOrd="0" presId="urn:microsoft.com/office/officeart/2005/8/layout/vList2"/>
    <dgm:cxn modelId="{35308ED2-6D6E-4669-9F68-931599DE4569}" srcId="{D5E937CE-CCE2-4C3B-990B-FB960CDEA7DA}" destId="{5851E77D-8258-4100-87A5-45DA1E069545}" srcOrd="1" destOrd="0" parTransId="{65F7D2F6-245E-4296-BB95-4D00F2259058}" sibTransId="{56A403A7-01DB-4C7F-9E23-A4C0A5681B99}"/>
    <dgm:cxn modelId="{D1B596D3-0306-4C8A-98A1-2353698BBBF8}" srcId="{D5E937CE-CCE2-4C3B-990B-FB960CDEA7DA}" destId="{9C9EC64A-2F84-44FD-98B8-23ACF5DD53CD}" srcOrd="2" destOrd="0" parTransId="{9F2AC1CB-9198-4784-AB3A-90CB2F738215}" sibTransId="{18D1F269-BC89-4D46-83CA-6E56BC2983D0}"/>
    <dgm:cxn modelId="{DA27D0D8-2831-9141-8D60-77D9B16B4F22}" type="presParOf" srcId="{FE82DEC7-0B89-D34E-BF59-193E102A0661}" destId="{0E73E3D3-CA03-814E-B103-8785E675D656}" srcOrd="0" destOrd="0" presId="urn:microsoft.com/office/officeart/2005/8/layout/vList2"/>
    <dgm:cxn modelId="{C6F2F7BD-0031-D049-8ED4-22DC860CDD20}" type="presParOf" srcId="{FE82DEC7-0B89-D34E-BF59-193E102A0661}" destId="{A500A9FD-1B10-4E4B-BACA-8D5E000BA401}" srcOrd="1" destOrd="0" presId="urn:microsoft.com/office/officeart/2005/8/layout/vList2"/>
    <dgm:cxn modelId="{EDA12D81-947A-9E4F-A9C0-6895C2E8190A}" type="presParOf" srcId="{FE82DEC7-0B89-D34E-BF59-193E102A0661}" destId="{B816E722-4BF6-5348-AFBE-670A8A6002AB}" srcOrd="2" destOrd="0" presId="urn:microsoft.com/office/officeart/2005/8/layout/vList2"/>
    <dgm:cxn modelId="{9276C9E5-5063-8A4B-A5D9-F137A623557F}" type="presParOf" srcId="{FE82DEC7-0B89-D34E-BF59-193E102A0661}" destId="{81E43BBF-949A-7340-AF0D-5BD1A910AD8C}" srcOrd="3" destOrd="0" presId="urn:microsoft.com/office/officeart/2005/8/layout/vList2"/>
    <dgm:cxn modelId="{7EFF68B1-185F-BE4F-B830-0FE224A08BC1}" type="presParOf" srcId="{FE82DEC7-0B89-D34E-BF59-193E102A0661}" destId="{1521029E-F175-5B44-92D6-16BE8EFE83D7}" srcOrd="4" destOrd="0" presId="urn:microsoft.com/office/officeart/2005/8/layout/vList2"/>
    <dgm:cxn modelId="{30C97677-3EC6-684D-A35D-14B4DC5EF1DC}" type="presParOf" srcId="{FE82DEC7-0B89-D34E-BF59-193E102A0661}" destId="{5BCB8923-22D2-5D4B-922E-ED970B643431}" srcOrd="5" destOrd="0" presId="urn:microsoft.com/office/officeart/2005/8/layout/vList2"/>
    <dgm:cxn modelId="{4F403165-9A00-9E40-B7C6-CE01FBD6E801}" type="presParOf" srcId="{FE82DEC7-0B89-D34E-BF59-193E102A0661}" destId="{E29C7378-4B6F-4A4F-9672-8984A13B3B71}" srcOrd="6" destOrd="0" presId="urn:microsoft.com/office/officeart/2005/8/layout/vList2"/>
    <dgm:cxn modelId="{3AECE840-CEEF-224B-94FD-CDFC58D8F397}" type="presParOf" srcId="{FE82DEC7-0B89-D34E-BF59-193E102A0661}" destId="{21E3AC02-BDB9-2040-BAA3-F723413FBAFB}" srcOrd="7" destOrd="0" presId="urn:microsoft.com/office/officeart/2005/8/layout/vList2"/>
    <dgm:cxn modelId="{C1196C42-2CCE-A248-8570-E8B0428F6D59}" type="presParOf" srcId="{FE82DEC7-0B89-D34E-BF59-193E102A0661}" destId="{1A5E7BB3-A62F-7446-B0EB-E8CA62AD6317}" srcOrd="8" destOrd="0" presId="urn:microsoft.com/office/officeart/2005/8/layout/vList2"/>
    <dgm:cxn modelId="{D4168382-668F-8643-A2C8-EBD7099B65AF}" type="presParOf" srcId="{FE82DEC7-0B89-D34E-BF59-193E102A0661}" destId="{E1DA40D8-77E0-534C-835F-395F0964D91A}" srcOrd="9" destOrd="0" presId="urn:microsoft.com/office/officeart/2005/8/layout/vList2"/>
    <dgm:cxn modelId="{C8CC9F9F-E654-FE44-9091-6FEB161A5EC4}" type="presParOf" srcId="{FE82DEC7-0B89-D34E-BF59-193E102A0661}" destId="{B6D9A5CD-2F02-9747-BB79-D7D862F8CB93}" srcOrd="10" destOrd="0" presId="urn:microsoft.com/office/officeart/2005/8/layout/vList2"/>
    <dgm:cxn modelId="{CA8C3FD3-BA64-8B44-8D93-28225561F04E}" type="presParOf" srcId="{FE82DEC7-0B89-D34E-BF59-193E102A0661}" destId="{98867B66-B96B-184B-A531-32A2F617C259}" srcOrd="11" destOrd="0" presId="urn:microsoft.com/office/officeart/2005/8/layout/vList2"/>
    <dgm:cxn modelId="{6A383F36-2D6B-324F-A17F-76FD6DA3F0C4}" type="presParOf" srcId="{FE82DEC7-0B89-D34E-BF59-193E102A0661}" destId="{A0B3E421-865B-8D44-8630-A10A023F76EF}" srcOrd="12" destOrd="0" presId="urn:microsoft.com/office/officeart/2005/8/layout/vList2"/>
    <dgm:cxn modelId="{1DF1A15F-E904-3E4A-8AE5-E9940968551E}" type="presParOf" srcId="{FE82DEC7-0B89-D34E-BF59-193E102A0661}" destId="{9B8215DF-A3DE-0E49-8FB2-618B9A776AB5}" srcOrd="13" destOrd="0" presId="urn:microsoft.com/office/officeart/2005/8/layout/vList2"/>
    <dgm:cxn modelId="{ECE5DC17-6F19-F843-AF92-B0A6D5A35DE1}" type="presParOf" srcId="{FE82DEC7-0B89-D34E-BF59-193E102A0661}" destId="{43AA8865-218F-9049-B6C0-23201A74EE25}" srcOrd="14" destOrd="0" presId="urn:microsoft.com/office/officeart/2005/8/layout/vList2"/>
    <dgm:cxn modelId="{F18ABD5C-F69A-924E-B893-1FDDBCF60A47}" type="presParOf" srcId="{FE82DEC7-0B89-D34E-BF59-193E102A0661}" destId="{59C174FB-7D79-0C42-A4A8-83B0E42D8452}" srcOrd="15" destOrd="0" presId="urn:microsoft.com/office/officeart/2005/8/layout/vList2"/>
    <dgm:cxn modelId="{99BDA0F8-AD20-2047-8016-E80AF8815E3F}" type="presParOf" srcId="{FE82DEC7-0B89-D34E-BF59-193E102A0661}" destId="{1B2A66CB-7B41-C142-B1E3-D7060BBAC765}" srcOrd="16" destOrd="0" presId="urn:microsoft.com/office/officeart/2005/8/layout/vList2"/>
    <dgm:cxn modelId="{73BFA05B-1D78-8B43-A397-B26A48C2FC93}" type="presParOf" srcId="{FE82DEC7-0B89-D34E-BF59-193E102A0661}" destId="{AB074F65-3D3C-B44B-AC24-EFB2BA3CE7C4}" srcOrd="17" destOrd="0" presId="urn:microsoft.com/office/officeart/2005/8/layout/vList2"/>
    <dgm:cxn modelId="{07698634-AD5F-0F4A-A308-A65928167AD5}" type="presParOf" srcId="{FE82DEC7-0B89-D34E-BF59-193E102A0661}" destId="{0CA796FC-D81C-044D-A539-D13490C95783}"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7B9E8D-63C9-47A6-B61B-C2AE73AA64A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A4D748B-A66D-4698-AFC5-69524890F3F0}">
      <dgm:prSet/>
      <dgm:spPr/>
      <dgm:t>
        <a:bodyPr/>
        <a:lstStyle/>
        <a:p>
          <a:r>
            <a:rPr lang="en-US" dirty="0"/>
            <a:t>Supporting natural resource industries and related secondary products</a:t>
          </a:r>
        </a:p>
      </dgm:t>
    </dgm:pt>
    <dgm:pt modelId="{E14F527C-5DCA-486F-894E-7A0737F44A33}" type="parTrans" cxnId="{42E1D81E-B4B7-402A-A5D4-CE9E247BD4AD}">
      <dgm:prSet/>
      <dgm:spPr/>
      <dgm:t>
        <a:bodyPr/>
        <a:lstStyle/>
        <a:p>
          <a:endParaRPr lang="en-US"/>
        </a:p>
      </dgm:t>
    </dgm:pt>
    <dgm:pt modelId="{3ACAA87C-163A-4CD5-BFD7-B3C697AA95A7}" type="sibTrans" cxnId="{42E1D81E-B4B7-402A-A5D4-CE9E247BD4AD}">
      <dgm:prSet/>
      <dgm:spPr/>
      <dgm:t>
        <a:bodyPr/>
        <a:lstStyle/>
        <a:p>
          <a:endParaRPr lang="en-US"/>
        </a:p>
      </dgm:t>
    </dgm:pt>
    <dgm:pt modelId="{C15B10C3-AF50-48D5-B9BF-AB3353316352}">
      <dgm:prSet/>
      <dgm:spPr/>
      <dgm:t>
        <a:bodyPr/>
        <a:lstStyle/>
        <a:p>
          <a:r>
            <a:rPr lang="en-US" dirty="0"/>
            <a:t>Capturing area spending that is currently going to online retail and big box stores</a:t>
          </a:r>
        </a:p>
      </dgm:t>
    </dgm:pt>
    <dgm:pt modelId="{A3694DE7-09D9-48A2-94BD-4224D7F49B87}" type="parTrans" cxnId="{D40F0CFC-8C6F-4482-922D-8C6151185AD1}">
      <dgm:prSet/>
      <dgm:spPr/>
      <dgm:t>
        <a:bodyPr/>
        <a:lstStyle/>
        <a:p>
          <a:endParaRPr lang="en-US"/>
        </a:p>
      </dgm:t>
    </dgm:pt>
    <dgm:pt modelId="{23C78DD1-A904-4290-A76E-BEC50BCF8F21}" type="sibTrans" cxnId="{D40F0CFC-8C6F-4482-922D-8C6151185AD1}">
      <dgm:prSet/>
      <dgm:spPr/>
      <dgm:t>
        <a:bodyPr/>
        <a:lstStyle/>
        <a:p>
          <a:endParaRPr lang="en-US"/>
        </a:p>
      </dgm:t>
    </dgm:pt>
    <dgm:pt modelId="{F80DEA44-EF74-4B70-8064-FBB325D58A78}">
      <dgm:prSet/>
      <dgm:spPr/>
      <dgm:t>
        <a:bodyPr/>
        <a:lstStyle/>
        <a:p>
          <a:r>
            <a:rPr lang="en-US" dirty="0"/>
            <a:t>Leveraging retiring boomers </a:t>
          </a:r>
        </a:p>
      </dgm:t>
    </dgm:pt>
    <dgm:pt modelId="{1CFBB3E0-9E2C-4423-BF74-A9298F314F47}" type="parTrans" cxnId="{520FBD88-4EDE-4BDC-88CF-C6EA3D2BD05C}">
      <dgm:prSet/>
      <dgm:spPr/>
      <dgm:t>
        <a:bodyPr/>
        <a:lstStyle/>
        <a:p>
          <a:endParaRPr lang="en-US"/>
        </a:p>
      </dgm:t>
    </dgm:pt>
    <dgm:pt modelId="{EE96C85E-5F81-4D40-8A6C-7970416A0A5B}" type="sibTrans" cxnId="{520FBD88-4EDE-4BDC-88CF-C6EA3D2BD05C}">
      <dgm:prSet/>
      <dgm:spPr/>
      <dgm:t>
        <a:bodyPr/>
        <a:lstStyle/>
        <a:p>
          <a:endParaRPr lang="en-US"/>
        </a:p>
      </dgm:t>
    </dgm:pt>
    <dgm:pt modelId="{AB44FFBC-DDAC-4900-872D-5F5388FD5CBE}">
      <dgm:prSet/>
      <dgm:spPr/>
      <dgm:t>
        <a:bodyPr/>
        <a:lstStyle/>
        <a:p>
          <a:r>
            <a:rPr lang="en-US" dirty="0"/>
            <a:t>Encouraging digital commuting and remote working </a:t>
          </a:r>
        </a:p>
      </dgm:t>
    </dgm:pt>
    <dgm:pt modelId="{3632327E-E4CD-4EE9-99C6-71DC7C3D65EB}" type="parTrans" cxnId="{E4744C05-2803-4FAC-B4BD-39CF7C40AE30}">
      <dgm:prSet/>
      <dgm:spPr/>
      <dgm:t>
        <a:bodyPr/>
        <a:lstStyle/>
        <a:p>
          <a:endParaRPr lang="en-US"/>
        </a:p>
      </dgm:t>
    </dgm:pt>
    <dgm:pt modelId="{25D3D187-804B-4530-98A5-C4A35616D6E2}" type="sibTrans" cxnId="{E4744C05-2803-4FAC-B4BD-39CF7C40AE30}">
      <dgm:prSet/>
      <dgm:spPr/>
      <dgm:t>
        <a:bodyPr/>
        <a:lstStyle/>
        <a:p>
          <a:endParaRPr lang="en-US"/>
        </a:p>
      </dgm:t>
    </dgm:pt>
    <dgm:pt modelId="{388A3F03-B3B7-4482-BD6E-47F4972EC2F3}" type="pres">
      <dgm:prSet presAssocID="{8C7B9E8D-63C9-47A6-B61B-C2AE73AA64A3}" presName="root" presStyleCnt="0">
        <dgm:presLayoutVars>
          <dgm:dir/>
          <dgm:resizeHandles val="exact"/>
        </dgm:presLayoutVars>
      </dgm:prSet>
      <dgm:spPr/>
    </dgm:pt>
    <dgm:pt modelId="{7BCA4B6B-6752-4F10-B021-E742D5C55CC6}" type="pres">
      <dgm:prSet presAssocID="{6A4D748B-A66D-4698-AFC5-69524890F3F0}" presName="compNode" presStyleCnt="0"/>
      <dgm:spPr/>
    </dgm:pt>
    <dgm:pt modelId="{1323F84A-898A-4DC7-9359-C60676097A41}" type="pres">
      <dgm:prSet presAssocID="{6A4D748B-A66D-4698-AFC5-69524890F3F0}" presName="bgRect" presStyleLbl="bgShp" presStyleIdx="0" presStyleCnt="4"/>
      <dgm:spPr/>
    </dgm:pt>
    <dgm:pt modelId="{0AE6A74A-84EB-48CD-94A6-85500B2F7123}" type="pres">
      <dgm:prSet presAssocID="{6A4D748B-A66D-4698-AFC5-69524890F3F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05CF44BA-BFB5-48C6-BB05-694AFF3ED203}" type="pres">
      <dgm:prSet presAssocID="{6A4D748B-A66D-4698-AFC5-69524890F3F0}" presName="spaceRect" presStyleCnt="0"/>
      <dgm:spPr/>
    </dgm:pt>
    <dgm:pt modelId="{ABCCFF64-59C9-4264-B8A4-A6B99111FF26}" type="pres">
      <dgm:prSet presAssocID="{6A4D748B-A66D-4698-AFC5-69524890F3F0}" presName="parTx" presStyleLbl="revTx" presStyleIdx="0" presStyleCnt="4">
        <dgm:presLayoutVars>
          <dgm:chMax val="0"/>
          <dgm:chPref val="0"/>
        </dgm:presLayoutVars>
      </dgm:prSet>
      <dgm:spPr/>
    </dgm:pt>
    <dgm:pt modelId="{EAE160B7-BF5D-4DDD-92E4-97CBD273225D}" type="pres">
      <dgm:prSet presAssocID="{3ACAA87C-163A-4CD5-BFD7-B3C697AA95A7}" presName="sibTrans" presStyleCnt="0"/>
      <dgm:spPr/>
    </dgm:pt>
    <dgm:pt modelId="{8D2864B1-62DE-43AA-B6FB-EDB83FA48A22}" type="pres">
      <dgm:prSet presAssocID="{C15B10C3-AF50-48D5-B9BF-AB3353316352}" presName="compNode" presStyleCnt="0"/>
      <dgm:spPr/>
    </dgm:pt>
    <dgm:pt modelId="{285A78E1-5B84-440C-9CF1-A05A6293D0BC}" type="pres">
      <dgm:prSet presAssocID="{C15B10C3-AF50-48D5-B9BF-AB3353316352}" presName="bgRect" presStyleLbl="bgShp" presStyleIdx="1" presStyleCnt="4"/>
      <dgm:spPr/>
    </dgm:pt>
    <dgm:pt modelId="{97737ADF-03BE-4950-89F4-D9A1606C206E}" type="pres">
      <dgm:prSet presAssocID="{C15B10C3-AF50-48D5-B9BF-AB335331635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re"/>
        </a:ext>
      </dgm:extLst>
    </dgm:pt>
    <dgm:pt modelId="{CCB3D8F3-614E-49E6-BDBB-E02ED448FB3C}" type="pres">
      <dgm:prSet presAssocID="{C15B10C3-AF50-48D5-B9BF-AB3353316352}" presName="spaceRect" presStyleCnt="0"/>
      <dgm:spPr/>
    </dgm:pt>
    <dgm:pt modelId="{A7DFD935-CDC8-441D-9EC7-701EDF23130A}" type="pres">
      <dgm:prSet presAssocID="{C15B10C3-AF50-48D5-B9BF-AB3353316352}" presName="parTx" presStyleLbl="revTx" presStyleIdx="1" presStyleCnt="4">
        <dgm:presLayoutVars>
          <dgm:chMax val="0"/>
          <dgm:chPref val="0"/>
        </dgm:presLayoutVars>
      </dgm:prSet>
      <dgm:spPr/>
    </dgm:pt>
    <dgm:pt modelId="{6C05E9D3-5BEE-489B-BC3B-51EAE6E3A54A}" type="pres">
      <dgm:prSet presAssocID="{23C78DD1-A904-4290-A76E-BEC50BCF8F21}" presName="sibTrans" presStyleCnt="0"/>
      <dgm:spPr/>
    </dgm:pt>
    <dgm:pt modelId="{71FE549E-A1B1-48DA-97C8-6D04D6C3E619}" type="pres">
      <dgm:prSet presAssocID="{F80DEA44-EF74-4B70-8064-FBB325D58A78}" presName="compNode" presStyleCnt="0"/>
      <dgm:spPr/>
    </dgm:pt>
    <dgm:pt modelId="{FAFE0323-1E23-4AE5-BF0A-6D2974D824AF}" type="pres">
      <dgm:prSet presAssocID="{F80DEA44-EF74-4B70-8064-FBB325D58A78}" presName="bgRect" presStyleLbl="bgShp" presStyleIdx="2" presStyleCnt="4"/>
      <dgm:spPr/>
    </dgm:pt>
    <dgm:pt modelId="{91747982-168E-4BEB-AC92-4EB388C4C09F}" type="pres">
      <dgm:prSet presAssocID="{F80DEA44-EF74-4B70-8064-FBB325D58A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AE5404A6-EE00-48C5-8EDE-EA0BF1B3E848}" type="pres">
      <dgm:prSet presAssocID="{F80DEA44-EF74-4B70-8064-FBB325D58A78}" presName="spaceRect" presStyleCnt="0"/>
      <dgm:spPr/>
    </dgm:pt>
    <dgm:pt modelId="{8DFA2C67-4C10-43D3-9A53-C5CBC12FA250}" type="pres">
      <dgm:prSet presAssocID="{F80DEA44-EF74-4B70-8064-FBB325D58A78}" presName="parTx" presStyleLbl="revTx" presStyleIdx="2" presStyleCnt="4">
        <dgm:presLayoutVars>
          <dgm:chMax val="0"/>
          <dgm:chPref val="0"/>
        </dgm:presLayoutVars>
      </dgm:prSet>
      <dgm:spPr/>
    </dgm:pt>
    <dgm:pt modelId="{10CCFCD2-2077-4CD7-B045-ECF414F7B645}" type="pres">
      <dgm:prSet presAssocID="{EE96C85E-5F81-4D40-8A6C-7970416A0A5B}" presName="sibTrans" presStyleCnt="0"/>
      <dgm:spPr/>
    </dgm:pt>
    <dgm:pt modelId="{AA6F6C43-32B1-4F29-BC11-74376751D1E2}" type="pres">
      <dgm:prSet presAssocID="{AB44FFBC-DDAC-4900-872D-5F5388FD5CBE}" presName="compNode" presStyleCnt="0"/>
      <dgm:spPr/>
    </dgm:pt>
    <dgm:pt modelId="{70B93638-29DC-4C6F-A9EE-0A1CB4B073C8}" type="pres">
      <dgm:prSet presAssocID="{AB44FFBC-DDAC-4900-872D-5F5388FD5CBE}" presName="bgRect" presStyleLbl="bgShp" presStyleIdx="3" presStyleCnt="4"/>
      <dgm:spPr/>
    </dgm:pt>
    <dgm:pt modelId="{0D19C8AC-F2E0-4EE8-99D3-70F964C38DF6}" type="pres">
      <dgm:prSet presAssocID="{AB44FFBC-DDAC-4900-872D-5F5388FD5CB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atellite dish with solid fill"/>
        </a:ext>
      </dgm:extLst>
    </dgm:pt>
    <dgm:pt modelId="{281BD616-569F-4371-8F25-CED0F1101C4E}" type="pres">
      <dgm:prSet presAssocID="{AB44FFBC-DDAC-4900-872D-5F5388FD5CBE}" presName="spaceRect" presStyleCnt="0"/>
      <dgm:spPr/>
    </dgm:pt>
    <dgm:pt modelId="{9C90F60C-3788-4B30-9193-B80A768A10B3}" type="pres">
      <dgm:prSet presAssocID="{AB44FFBC-DDAC-4900-872D-5F5388FD5CBE}" presName="parTx" presStyleLbl="revTx" presStyleIdx="3" presStyleCnt="4">
        <dgm:presLayoutVars>
          <dgm:chMax val="0"/>
          <dgm:chPref val="0"/>
        </dgm:presLayoutVars>
      </dgm:prSet>
      <dgm:spPr/>
    </dgm:pt>
  </dgm:ptLst>
  <dgm:cxnLst>
    <dgm:cxn modelId="{7625B801-1B63-46D3-8BC0-E7929090ACFF}" type="presOf" srcId="{8C7B9E8D-63C9-47A6-B61B-C2AE73AA64A3}" destId="{388A3F03-B3B7-4482-BD6E-47F4972EC2F3}" srcOrd="0" destOrd="0" presId="urn:microsoft.com/office/officeart/2018/2/layout/IconVerticalSolidList"/>
    <dgm:cxn modelId="{E4744C05-2803-4FAC-B4BD-39CF7C40AE30}" srcId="{8C7B9E8D-63C9-47A6-B61B-C2AE73AA64A3}" destId="{AB44FFBC-DDAC-4900-872D-5F5388FD5CBE}" srcOrd="3" destOrd="0" parTransId="{3632327E-E4CD-4EE9-99C6-71DC7C3D65EB}" sibTransId="{25D3D187-804B-4530-98A5-C4A35616D6E2}"/>
    <dgm:cxn modelId="{C95DC31A-B977-484A-9032-F6F4BC92A8C5}" type="presOf" srcId="{C15B10C3-AF50-48D5-B9BF-AB3353316352}" destId="{A7DFD935-CDC8-441D-9EC7-701EDF23130A}" srcOrd="0" destOrd="0" presId="urn:microsoft.com/office/officeart/2018/2/layout/IconVerticalSolidList"/>
    <dgm:cxn modelId="{42E1D81E-B4B7-402A-A5D4-CE9E247BD4AD}" srcId="{8C7B9E8D-63C9-47A6-B61B-C2AE73AA64A3}" destId="{6A4D748B-A66D-4698-AFC5-69524890F3F0}" srcOrd="0" destOrd="0" parTransId="{E14F527C-5DCA-486F-894E-7A0737F44A33}" sibTransId="{3ACAA87C-163A-4CD5-BFD7-B3C697AA95A7}"/>
    <dgm:cxn modelId="{520FBD88-4EDE-4BDC-88CF-C6EA3D2BD05C}" srcId="{8C7B9E8D-63C9-47A6-B61B-C2AE73AA64A3}" destId="{F80DEA44-EF74-4B70-8064-FBB325D58A78}" srcOrd="2" destOrd="0" parTransId="{1CFBB3E0-9E2C-4423-BF74-A9298F314F47}" sibTransId="{EE96C85E-5F81-4D40-8A6C-7970416A0A5B}"/>
    <dgm:cxn modelId="{56C088A2-C118-4E4B-A4BC-1E8926C318FC}" type="presOf" srcId="{AB44FFBC-DDAC-4900-872D-5F5388FD5CBE}" destId="{9C90F60C-3788-4B30-9193-B80A768A10B3}" srcOrd="0" destOrd="0" presId="urn:microsoft.com/office/officeart/2018/2/layout/IconVerticalSolidList"/>
    <dgm:cxn modelId="{113A18A6-E7A5-4AC6-90CA-F53954822ABF}" type="presOf" srcId="{F80DEA44-EF74-4B70-8064-FBB325D58A78}" destId="{8DFA2C67-4C10-43D3-9A53-C5CBC12FA250}" srcOrd="0" destOrd="0" presId="urn:microsoft.com/office/officeart/2018/2/layout/IconVerticalSolidList"/>
    <dgm:cxn modelId="{C8C569F6-AF7B-4A32-A83F-397B9AAB596D}" type="presOf" srcId="{6A4D748B-A66D-4698-AFC5-69524890F3F0}" destId="{ABCCFF64-59C9-4264-B8A4-A6B99111FF26}" srcOrd="0" destOrd="0" presId="urn:microsoft.com/office/officeart/2018/2/layout/IconVerticalSolidList"/>
    <dgm:cxn modelId="{D40F0CFC-8C6F-4482-922D-8C6151185AD1}" srcId="{8C7B9E8D-63C9-47A6-B61B-C2AE73AA64A3}" destId="{C15B10C3-AF50-48D5-B9BF-AB3353316352}" srcOrd="1" destOrd="0" parTransId="{A3694DE7-09D9-48A2-94BD-4224D7F49B87}" sibTransId="{23C78DD1-A904-4290-A76E-BEC50BCF8F21}"/>
    <dgm:cxn modelId="{A33E1819-9242-4E0D-A4DD-F48FF64180AD}" type="presParOf" srcId="{388A3F03-B3B7-4482-BD6E-47F4972EC2F3}" destId="{7BCA4B6B-6752-4F10-B021-E742D5C55CC6}" srcOrd="0" destOrd="0" presId="urn:microsoft.com/office/officeart/2018/2/layout/IconVerticalSolidList"/>
    <dgm:cxn modelId="{135FFA91-982A-4BBA-AF4D-901640C95453}" type="presParOf" srcId="{7BCA4B6B-6752-4F10-B021-E742D5C55CC6}" destId="{1323F84A-898A-4DC7-9359-C60676097A41}" srcOrd="0" destOrd="0" presId="urn:microsoft.com/office/officeart/2018/2/layout/IconVerticalSolidList"/>
    <dgm:cxn modelId="{45E54442-FCCC-4B69-B429-632660EFEA3F}" type="presParOf" srcId="{7BCA4B6B-6752-4F10-B021-E742D5C55CC6}" destId="{0AE6A74A-84EB-48CD-94A6-85500B2F7123}" srcOrd="1" destOrd="0" presId="urn:microsoft.com/office/officeart/2018/2/layout/IconVerticalSolidList"/>
    <dgm:cxn modelId="{A06179D0-7E7C-415A-9D00-727E0ED0CC7B}" type="presParOf" srcId="{7BCA4B6B-6752-4F10-B021-E742D5C55CC6}" destId="{05CF44BA-BFB5-48C6-BB05-694AFF3ED203}" srcOrd="2" destOrd="0" presId="urn:microsoft.com/office/officeart/2018/2/layout/IconVerticalSolidList"/>
    <dgm:cxn modelId="{594844C5-E23C-469E-8720-081DD7E54DD2}" type="presParOf" srcId="{7BCA4B6B-6752-4F10-B021-E742D5C55CC6}" destId="{ABCCFF64-59C9-4264-B8A4-A6B99111FF26}" srcOrd="3" destOrd="0" presId="urn:microsoft.com/office/officeart/2018/2/layout/IconVerticalSolidList"/>
    <dgm:cxn modelId="{1672DFB3-68CD-4F89-9657-082227B2A6D0}" type="presParOf" srcId="{388A3F03-B3B7-4482-BD6E-47F4972EC2F3}" destId="{EAE160B7-BF5D-4DDD-92E4-97CBD273225D}" srcOrd="1" destOrd="0" presId="urn:microsoft.com/office/officeart/2018/2/layout/IconVerticalSolidList"/>
    <dgm:cxn modelId="{1BD4721A-825C-4A62-B314-C78E231F6D95}" type="presParOf" srcId="{388A3F03-B3B7-4482-BD6E-47F4972EC2F3}" destId="{8D2864B1-62DE-43AA-B6FB-EDB83FA48A22}" srcOrd="2" destOrd="0" presId="urn:microsoft.com/office/officeart/2018/2/layout/IconVerticalSolidList"/>
    <dgm:cxn modelId="{136BF7AB-6641-4489-BB7A-DB15F2C46BCE}" type="presParOf" srcId="{8D2864B1-62DE-43AA-B6FB-EDB83FA48A22}" destId="{285A78E1-5B84-440C-9CF1-A05A6293D0BC}" srcOrd="0" destOrd="0" presId="urn:microsoft.com/office/officeart/2018/2/layout/IconVerticalSolidList"/>
    <dgm:cxn modelId="{BA120B4D-0FBA-44FC-AC3F-B30DCED58EBB}" type="presParOf" srcId="{8D2864B1-62DE-43AA-B6FB-EDB83FA48A22}" destId="{97737ADF-03BE-4950-89F4-D9A1606C206E}" srcOrd="1" destOrd="0" presId="urn:microsoft.com/office/officeart/2018/2/layout/IconVerticalSolidList"/>
    <dgm:cxn modelId="{74EC26C1-F5CC-4291-B7F9-4FE8641EBB2B}" type="presParOf" srcId="{8D2864B1-62DE-43AA-B6FB-EDB83FA48A22}" destId="{CCB3D8F3-614E-49E6-BDBB-E02ED448FB3C}" srcOrd="2" destOrd="0" presId="urn:microsoft.com/office/officeart/2018/2/layout/IconVerticalSolidList"/>
    <dgm:cxn modelId="{9F9D9BDC-644D-4C46-A566-036516260734}" type="presParOf" srcId="{8D2864B1-62DE-43AA-B6FB-EDB83FA48A22}" destId="{A7DFD935-CDC8-441D-9EC7-701EDF23130A}" srcOrd="3" destOrd="0" presId="urn:microsoft.com/office/officeart/2018/2/layout/IconVerticalSolidList"/>
    <dgm:cxn modelId="{4D88CD65-3F8C-4794-8F59-7631741DAF10}" type="presParOf" srcId="{388A3F03-B3B7-4482-BD6E-47F4972EC2F3}" destId="{6C05E9D3-5BEE-489B-BC3B-51EAE6E3A54A}" srcOrd="3" destOrd="0" presId="urn:microsoft.com/office/officeart/2018/2/layout/IconVerticalSolidList"/>
    <dgm:cxn modelId="{76FD1FA4-D112-49C6-A8E7-9DD9BCF9A9D5}" type="presParOf" srcId="{388A3F03-B3B7-4482-BD6E-47F4972EC2F3}" destId="{71FE549E-A1B1-48DA-97C8-6D04D6C3E619}" srcOrd="4" destOrd="0" presId="urn:microsoft.com/office/officeart/2018/2/layout/IconVerticalSolidList"/>
    <dgm:cxn modelId="{07F3C51D-0E3C-4AE4-8A14-C81FCDD6E49B}" type="presParOf" srcId="{71FE549E-A1B1-48DA-97C8-6D04D6C3E619}" destId="{FAFE0323-1E23-4AE5-BF0A-6D2974D824AF}" srcOrd="0" destOrd="0" presId="urn:microsoft.com/office/officeart/2018/2/layout/IconVerticalSolidList"/>
    <dgm:cxn modelId="{E7F4D083-81AE-4329-B25D-CE7D0641E90B}" type="presParOf" srcId="{71FE549E-A1B1-48DA-97C8-6D04D6C3E619}" destId="{91747982-168E-4BEB-AC92-4EB388C4C09F}" srcOrd="1" destOrd="0" presId="urn:microsoft.com/office/officeart/2018/2/layout/IconVerticalSolidList"/>
    <dgm:cxn modelId="{E752B94E-22A5-43C6-A7C8-AD4169C48F8B}" type="presParOf" srcId="{71FE549E-A1B1-48DA-97C8-6D04D6C3E619}" destId="{AE5404A6-EE00-48C5-8EDE-EA0BF1B3E848}" srcOrd="2" destOrd="0" presId="urn:microsoft.com/office/officeart/2018/2/layout/IconVerticalSolidList"/>
    <dgm:cxn modelId="{02C996CF-BDC2-4059-B7CB-5B8F145B203F}" type="presParOf" srcId="{71FE549E-A1B1-48DA-97C8-6D04D6C3E619}" destId="{8DFA2C67-4C10-43D3-9A53-C5CBC12FA250}" srcOrd="3" destOrd="0" presId="urn:microsoft.com/office/officeart/2018/2/layout/IconVerticalSolidList"/>
    <dgm:cxn modelId="{3F30BA69-0895-48A1-9FB7-A6F0A2FE72B6}" type="presParOf" srcId="{388A3F03-B3B7-4482-BD6E-47F4972EC2F3}" destId="{10CCFCD2-2077-4CD7-B045-ECF414F7B645}" srcOrd="5" destOrd="0" presId="urn:microsoft.com/office/officeart/2018/2/layout/IconVerticalSolidList"/>
    <dgm:cxn modelId="{8A01B115-E66B-4BEF-891D-FB7DB3AA1964}" type="presParOf" srcId="{388A3F03-B3B7-4482-BD6E-47F4972EC2F3}" destId="{AA6F6C43-32B1-4F29-BC11-74376751D1E2}" srcOrd="6" destOrd="0" presId="urn:microsoft.com/office/officeart/2018/2/layout/IconVerticalSolidList"/>
    <dgm:cxn modelId="{CA024E36-FDB3-4C10-9B01-4F1BCF48178F}" type="presParOf" srcId="{AA6F6C43-32B1-4F29-BC11-74376751D1E2}" destId="{70B93638-29DC-4C6F-A9EE-0A1CB4B073C8}" srcOrd="0" destOrd="0" presId="urn:microsoft.com/office/officeart/2018/2/layout/IconVerticalSolidList"/>
    <dgm:cxn modelId="{F5817108-74AC-4CF7-AC59-A818F070B8D4}" type="presParOf" srcId="{AA6F6C43-32B1-4F29-BC11-74376751D1E2}" destId="{0D19C8AC-F2E0-4EE8-99D3-70F964C38DF6}" srcOrd="1" destOrd="0" presId="urn:microsoft.com/office/officeart/2018/2/layout/IconVerticalSolidList"/>
    <dgm:cxn modelId="{C5BE97B8-92E2-40A8-9F81-37E272A2251B}" type="presParOf" srcId="{AA6F6C43-32B1-4F29-BC11-74376751D1E2}" destId="{281BD616-569F-4371-8F25-CED0F1101C4E}" srcOrd="2" destOrd="0" presId="urn:microsoft.com/office/officeart/2018/2/layout/IconVerticalSolidList"/>
    <dgm:cxn modelId="{A69A9A6A-D1CA-4450-BA1C-5F4EB1600213}" type="presParOf" srcId="{AA6F6C43-32B1-4F29-BC11-74376751D1E2}" destId="{9C90F60C-3788-4B30-9193-B80A768A10B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66B8C3-00DB-4325-9229-C137866A3AD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0757D4C-A8C5-4B4A-82DE-1E418512564B}">
      <dgm:prSet/>
      <dgm:spPr/>
      <dgm:t>
        <a:bodyPr/>
        <a:lstStyle/>
        <a:p>
          <a:pPr>
            <a:lnSpc>
              <a:spcPct val="100000"/>
            </a:lnSpc>
          </a:pPr>
          <a:r>
            <a:rPr lang="en-US" dirty="0"/>
            <a:t>Transportation Corridors </a:t>
          </a:r>
        </a:p>
      </dgm:t>
    </dgm:pt>
    <dgm:pt modelId="{0BD10829-4D5B-4573-98A2-9BF4386F55F1}" type="parTrans" cxnId="{4A0101DA-3C98-427B-A2B3-BC87F91B866E}">
      <dgm:prSet/>
      <dgm:spPr/>
      <dgm:t>
        <a:bodyPr/>
        <a:lstStyle/>
        <a:p>
          <a:endParaRPr lang="en-US"/>
        </a:p>
      </dgm:t>
    </dgm:pt>
    <dgm:pt modelId="{80E333E8-7CE5-4E21-B60D-FA6B32BEA271}" type="sibTrans" cxnId="{4A0101DA-3C98-427B-A2B3-BC87F91B866E}">
      <dgm:prSet/>
      <dgm:spPr/>
      <dgm:t>
        <a:bodyPr/>
        <a:lstStyle/>
        <a:p>
          <a:endParaRPr lang="en-US"/>
        </a:p>
      </dgm:t>
    </dgm:pt>
    <dgm:pt modelId="{81D11EFD-575C-48BA-B690-1886D2BFDDEF}">
      <dgm:prSet/>
      <dgm:spPr/>
      <dgm:t>
        <a:bodyPr/>
        <a:lstStyle/>
        <a:p>
          <a:pPr>
            <a:lnSpc>
              <a:spcPct val="100000"/>
            </a:lnSpc>
          </a:pPr>
          <a:r>
            <a:rPr lang="en-US" dirty="0"/>
            <a:t>Recreation and tourism </a:t>
          </a:r>
        </a:p>
      </dgm:t>
    </dgm:pt>
    <dgm:pt modelId="{D4D55A8F-3D6C-4174-B035-E5650D62AC8A}" type="parTrans" cxnId="{57CA79D7-4AB3-4658-A596-F7407B66C3F4}">
      <dgm:prSet/>
      <dgm:spPr/>
      <dgm:t>
        <a:bodyPr/>
        <a:lstStyle/>
        <a:p>
          <a:endParaRPr lang="en-US"/>
        </a:p>
      </dgm:t>
    </dgm:pt>
    <dgm:pt modelId="{EF830820-7E93-4A68-A62E-96C3EE229914}" type="sibTrans" cxnId="{57CA79D7-4AB3-4658-A596-F7407B66C3F4}">
      <dgm:prSet/>
      <dgm:spPr/>
      <dgm:t>
        <a:bodyPr/>
        <a:lstStyle/>
        <a:p>
          <a:endParaRPr lang="en-US"/>
        </a:p>
      </dgm:t>
    </dgm:pt>
    <dgm:pt modelId="{7CA54904-950B-48FF-B811-BA7AFF11ED06}">
      <dgm:prSet/>
      <dgm:spPr/>
      <dgm:t>
        <a:bodyPr/>
        <a:lstStyle/>
        <a:p>
          <a:pPr>
            <a:lnSpc>
              <a:spcPct val="100000"/>
            </a:lnSpc>
          </a:pPr>
          <a:r>
            <a:rPr lang="en-US" dirty="0"/>
            <a:t>Growth oriented entrepreneurship</a:t>
          </a:r>
        </a:p>
      </dgm:t>
    </dgm:pt>
    <dgm:pt modelId="{351A8893-4AFC-44E4-97B0-AF1E0586980F}" type="parTrans" cxnId="{568D3427-03CE-4CD9-9F5F-DC44C5EC90AC}">
      <dgm:prSet/>
      <dgm:spPr/>
      <dgm:t>
        <a:bodyPr/>
        <a:lstStyle/>
        <a:p>
          <a:endParaRPr lang="en-US"/>
        </a:p>
      </dgm:t>
    </dgm:pt>
    <dgm:pt modelId="{398B0170-8D32-43C7-8632-0D3FA3B21B4C}" type="sibTrans" cxnId="{568D3427-03CE-4CD9-9F5F-DC44C5EC90AC}">
      <dgm:prSet/>
      <dgm:spPr/>
      <dgm:t>
        <a:bodyPr/>
        <a:lstStyle/>
        <a:p>
          <a:endParaRPr lang="en-US"/>
        </a:p>
      </dgm:t>
    </dgm:pt>
    <dgm:pt modelId="{83F71243-442E-2246-98FB-49F3EA90AF12}">
      <dgm:prSet/>
      <dgm:spPr/>
      <dgm:t>
        <a:bodyPr/>
        <a:lstStyle/>
        <a:p>
          <a:pPr>
            <a:lnSpc>
              <a:spcPct val="100000"/>
            </a:lnSpc>
          </a:pPr>
          <a:r>
            <a:rPr lang="en-US" dirty="0"/>
            <a:t>Hub city services </a:t>
          </a:r>
        </a:p>
      </dgm:t>
    </dgm:pt>
    <dgm:pt modelId="{9FA0E885-3EA2-AD45-A004-3ED2C6B7AC6A}" type="parTrans" cxnId="{0D13CA10-70ED-1444-BA95-96E8D0503A0F}">
      <dgm:prSet/>
      <dgm:spPr/>
      <dgm:t>
        <a:bodyPr/>
        <a:lstStyle/>
        <a:p>
          <a:endParaRPr lang="en-US"/>
        </a:p>
      </dgm:t>
    </dgm:pt>
    <dgm:pt modelId="{DC0F326F-35F0-4D42-8937-A6500FD0A07B}" type="sibTrans" cxnId="{0D13CA10-70ED-1444-BA95-96E8D0503A0F}">
      <dgm:prSet/>
      <dgm:spPr/>
      <dgm:t>
        <a:bodyPr/>
        <a:lstStyle/>
        <a:p>
          <a:endParaRPr lang="en-US"/>
        </a:p>
      </dgm:t>
    </dgm:pt>
    <dgm:pt modelId="{D7B58B96-2B1B-455E-AE6B-608169CC0BA8}" type="pres">
      <dgm:prSet presAssocID="{6B66B8C3-00DB-4325-9229-C137866A3AD7}" presName="root" presStyleCnt="0">
        <dgm:presLayoutVars>
          <dgm:dir/>
          <dgm:resizeHandles val="exact"/>
        </dgm:presLayoutVars>
      </dgm:prSet>
      <dgm:spPr/>
    </dgm:pt>
    <dgm:pt modelId="{E6C6D7E5-C31B-44CB-BB39-38C2FB5A3414}" type="pres">
      <dgm:prSet presAssocID="{C0757D4C-A8C5-4B4A-82DE-1E418512564B}" presName="compNode" presStyleCnt="0"/>
      <dgm:spPr/>
    </dgm:pt>
    <dgm:pt modelId="{9779C435-BAA5-4BC5-A8C8-8A3B3F5E3ED2}" type="pres">
      <dgm:prSet presAssocID="{C0757D4C-A8C5-4B4A-82DE-1E418512564B}" presName="bgRect" presStyleLbl="bgShp" presStyleIdx="0" presStyleCnt="4"/>
      <dgm:spPr/>
    </dgm:pt>
    <dgm:pt modelId="{FA1C920A-C34B-49F4-898E-8E7FAAEC594B}" type="pres">
      <dgm:prSet presAssocID="{C0757D4C-A8C5-4B4A-82DE-1E418512564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
        </a:ext>
      </dgm:extLst>
    </dgm:pt>
    <dgm:pt modelId="{08B730B2-1849-457C-A7A9-F94C11BE6A31}" type="pres">
      <dgm:prSet presAssocID="{C0757D4C-A8C5-4B4A-82DE-1E418512564B}" presName="spaceRect" presStyleCnt="0"/>
      <dgm:spPr/>
    </dgm:pt>
    <dgm:pt modelId="{C220701F-B4A7-4970-8FAE-68ED4C319AA9}" type="pres">
      <dgm:prSet presAssocID="{C0757D4C-A8C5-4B4A-82DE-1E418512564B}" presName="parTx" presStyleLbl="revTx" presStyleIdx="0" presStyleCnt="4">
        <dgm:presLayoutVars>
          <dgm:chMax val="0"/>
          <dgm:chPref val="0"/>
        </dgm:presLayoutVars>
      </dgm:prSet>
      <dgm:spPr/>
    </dgm:pt>
    <dgm:pt modelId="{A58B752F-2449-4C90-8923-347079A7A182}" type="pres">
      <dgm:prSet presAssocID="{80E333E8-7CE5-4E21-B60D-FA6B32BEA271}" presName="sibTrans" presStyleCnt="0"/>
      <dgm:spPr/>
    </dgm:pt>
    <dgm:pt modelId="{844BE5DA-A800-4A54-9A5C-E010FF72973F}" type="pres">
      <dgm:prSet presAssocID="{81D11EFD-575C-48BA-B690-1886D2BFDDEF}" presName="compNode" presStyleCnt="0"/>
      <dgm:spPr/>
    </dgm:pt>
    <dgm:pt modelId="{A39A5817-FBDC-4B8B-AF5A-4056748B4977}" type="pres">
      <dgm:prSet presAssocID="{81D11EFD-575C-48BA-B690-1886D2BFDDEF}" presName="bgRect" presStyleLbl="bgShp" presStyleIdx="1" presStyleCnt="4"/>
      <dgm:spPr/>
    </dgm:pt>
    <dgm:pt modelId="{5D79193D-69DB-4198-8911-70E3FF148AAC}" type="pres">
      <dgm:prSet presAssocID="{81D11EFD-575C-48BA-B690-1886D2BFDD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ke"/>
        </a:ext>
      </dgm:extLst>
    </dgm:pt>
    <dgm:pt modelId="{EA6F7281-1008-4B7A-B549-02B3469ABAB2}" type="pres">
      <dgm:prSet presAssocID="{81D11EFD-575C-48BA-B690-1886D2BFDDEF}" presName="spaceRect" presStyleCnt="0"/>
      <dgm:spPr/>
    </dgm:pt>
    <dgm:pt modelId="{A3B39EC3-53D9-4C80-A2CC-08F974696EA0}" type="pres">
      <dgm:prSet presAssocID="{81D11EFD-575C-48BA-B690-1886D2BFDDEF}" presName="parTx" presStyleLbl="revTx" presStyleIdx="1" presStyleCnt="4">
        <dgm:presLayoutVars>
          <dgm:chMax val="0"/>
          <dgm:chPref val="0"/>
        </dgm:presLayoutVars>
      </dgm:prSet>
      <dgm:spPr/>
    </dgm:pt>
    <dgm:pt modelId="{2F11DDBE-54E1-4334-807D-4D611B0F2346}" type="pres">
      <dgm:prSet presAssocID="{EF830820-7E93-4A68-A62E-96C3EE229914}" presName="sibTrans" presStyleCnt="0"/>
      <dgm:spPr/>
    </dgm:pt>
    <dgm:pt modelId="{4570A439-5B08-4A63-9E4A-1B71B1155664}" type="pres">
      <dgm:prSet presAssocID="{7CA54904-950B-48FF-B811-BA7AFF11ED06}" presName="compNode" presStyleCnt="0"/>
      <dgm:spPr/>
    </dgm:pt>
    <dgm:pt modelId="{964168AB-18CD-4215-A51D-1F379EEEE5BF}" type="pres">
      <dgm:prSet presAssocID="{7CA54904-950B-48FF-B811-BA7AFF11ED06}" presName="bgRect" presStyleLbl="bgShp" presStyleIdx="2" presStyleCnt="4"/>
      <dgm:spPr/>
    </dgm:pt>
    <dgm:pt modelId="{251FF21F-8B96-459F-AC6A-3A6D91A0F833}" type="pres">
      <dgm:prSet presAssocID="{7CA54904-950B-48FF-B811-BA7AFF11ED0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76C4CDD1-B12D-402E-9FCB-0712E6680E51}" type="pres">
      <dgm:prSet presAssocID="{7CA54904-950B-48FF-B811-BA7AFF11ED06}" presName="spaceRect" presStyleCnt="0"/>
      <dgm:spPr/>
    </dgm:pt>
    <dgm:pt modelId="{20209979-A248-4C16-B029-5579244F619C}" type="pres">
      <dgm:prSet presAssocID="{7CA54904-950B-48FF-B811-BA7AFF11ED06}" presName="parTx" presStyleLbl="revTx" presStyleIdx="2" presStyleCnt="4">
        <dgm:presLayoutVars>
          <dgm:chMax val="0"/>
          <dgm:chPref val="0"/>
        </dgm:presLayoutVars>
      </dgm:prSet>
      <dgm:spPr/>
    </dgm:pt>
    <dgm:pt modelId="{0596B405-15A0-4B17-8C33-F633248C9DCD}" type="pres">
      <dgm:prSet presAssocID="{398B0170-8D32-43C7-8632-0D3FA3B21B4C}" presName="sibTrans" presStyleCnt="0"/>
      <dgm:spPr/>
    </dgm:pt>
    <dgm:pt modelId="{6FC35411-57F0-431A-89D1-132B2AC9A440}" type="pres">
      <dgm:prSet presAssocID="{83F71243-442E-2246-98FB-49F3EA90AF12}" presName="compNode" presStyleCnt="0"/>
      <dgm:spPr/>
    </dgm:pt>
    <dgm:pt modelId="{F54AD3F8-7412-459B-A8B3-122CF381C037}" type="pres">
      <dgm:prSet presAssocID="{83F71243-442E-2246-98FB-49F3EA90AF12}" presName="bgRect" presStyleLbl="bgShp" presStyleIdx="3" presStyleCnt="4"/>
      <dgm:spPr/>
    </dgm:pt>
    <dgm:pt modelId="{B0F2E70C-4E43-49F5-B35B-7A208C92FBC0}" type="pres">
      <dgm:prSet presAssocID="{83F71243-442E-2246-98FB-49F3EA90AF1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D710C140-CABA-45A5-AC4F-E7C38A28CA00}" type="pres">
      <dgm:prSet presAssocID="{83F71243-442E-2246-98FB-49F3EA90AF12}" presName="spaceRect" presStyleCnt="0"/>
      <dgm:spPr/>
    </dgm:pt>
    <dgm:pt modelId="{9AD199FC-4DE7-48EB-99CE-657D2AA28DF3}" type="pres">
      <dgm:prSet presAssocID="{83F71243-442E-2246-98FB-49F3EA90AF12}" presName="parTx" presStyleLbl="revTx" presStyleIdx="3" presStyleCnt="4">
        <dgm:presLayoutVars>
          <dgm:chMax val="0"/>
          <dgm:chPref val="0"/>
        </dgm:presLayoutVars>
      </dgm:prSet>
      <dgm:spPr/>
    </dgm:pt>
  </dgm:ptLst>
  <dgm:cxnLst>
    <dgm:cxn modelId="{4389DA00-FCA2-C844-832C-8EB8F1D2ECA6}" type="presOf" srcId="{C0757D4C-A8C5-4B4A-82DE-1E418512564B}" destId="{C220701F-B4A7-4970-8FAE-68ED4C319AA9}" srcOrd="0" destOrd="0" presId="urn:microsoft.com/office/officeart/2018/2/layout/IconVerticalSolidList"/>
    <dgm:cxn modelId="{0D13CA10-70ED-1444-BA95-96E8D0503A0F}" srcId="{6B66B8C3-00DB-4325-9229-C137866A3AD7}" destId="{83F71243-442E-2246-98FB-49F3EA90AF12}" srcOrd="3" destOrd="0" parTransId="{9FA0E885-3EA2-AD45-A004-3ED2C6B7AC6A}" sibTransId="{DC0F326F-35F0-4D42-8937-A6500FD0A07B}"/>
    <dgm:cxn modelId="{568D3427-03CE-4CD9-9F5F-DC44C5EC90AC}" srcId="{6B66B8C3-00DB-4325-9229-C137866A3AD7}" destId="{7CA54904-950B-48FF-B811-BA7AFF11ED06}" srcOrd="2" destOrd="0" parTransId="{351A8893-4AFC-44E4-97B0-AF1E0586980F}" sibTransId="{398B0170-8D32-43C7-8632-0D3FA3B21B4C}"/>
    <dgm:cxn modelId="{2D1C0F55-81ED-FB47-AB9B-5CB3F28DE04D}" type="presOf" srcId="{7CA54904-950B-48FF-B811-BA7AFF11ED06}" destId="{20209979-A248-4C16-B029-5579244F619C}" srcOrd="0" destOrd="0" presId="urn:microsoft.com/office/officeart/2018/2/layout/IconVerticalSolidList"/>
    <dgm:cxn modelId="{74133870-5D99-AC4F-BAB9-EE7BC45D1DD0}" type="presOf" srcId="{83F71243-442E-2246-98FB-49F3EA90AF12}" destId="{9AD199FC-4DE7-48EB-99CE-657D2AA28DF3}" srcOrd="0" destOrd="0" presId="urn:microsoft.com/office/officeart/2018/2/layout/IconVerticalSolidList"/>
    <dgm:cxn modelId="{57CA79D7-4AB3-4658-A596-F7407B66C3F4}" srcId="{6B66B8C3-00DB-4325-9229-C137866A3AD7}" destId="{81D11EFD-575C-48BA-B690-1886D2BFDDEF}" srcOrd="1" destOrd="0" parTransId="{D4D55A8F-3D6C-4174-B035-E5650D62AC8A}" sibTransId="{EF830820-7E93-4A68-A62E-96C3EE229914}"/>
    <dgm:cxn modelId="{CA587AD9-911E-2947-8313-05B0B8CCDE0D}" type="presOf" srcId="{6B66B8C3-00DB-4325-9229-C137866A3AD7}" destId="{D7B58B96-2B1B-455E-AE6B-608169CC0BA8}" srcOrd="0" destOrd="0" presId="urn:microsoft.com/office/officeart/2018/2/layout/IconVerticalSolidList"/>
    <dgm:cxn modelId="{4A0101DA-3C98-427B-A2B3-BC87F91B866E}" srcId="{6B66B8C3-00DB-4325-9229-C137866A3AD7}" destId="{C0757D4C-A8C5-4B4A-82DE-1E418512564B}" srcOrd="0" destOrd="0" parTransId="{0BD10829-4D5B-4573-98A2-9BF4386F55F1}" sibTransId="{80E333E8-7CE5-4E21-B60D-FA6B32BEA271}"/>
    <dgm:cxn modelId="{1D473DDA-38FF-6940-A76C-74E317C3CC71}" type="presOf" srcId="{81D11EFD-575C-48BA-B690-1886D2BFDDEF}" destId="{A3B39EC3-53D9-4C80-A2CC-08F974696EA0}" srcOrd="0" destOrd="0" presId="urn:microsoft.com/office/officeart/2018/2/layout/IconVerticalSolidList"/>
    <dgm:cxn modelId="{F60D3A74-2132-2245-8643-B50BCEAF24C7}" type="presParOf" srcId="{D7B58B96-2B1B-455E-AE6B-608169CC0BA8}" destId="{E6C6D7E5-C31B-44CB-BB39-38C2FB5A3414}" srcOrd="0" destOrd="0" presId="urn:microsoft.com/office/officeart/2018/2/layout/IconVerticalSolidList"/>
    <dgm:cxn modelId="{0BA8D4DC-42CC-5B47-B0CD-DE8CC2BD46DC}" type="presParOf" srcId="{E6C6D7E5-C31B-44CB-BB39-38C2FB5A3414}" destId="{9779C435-BAA5-4BC5-A8C8-8A3B3F5E3ED2}" srcOrd="0" destOrd="0" presId="urn:microsoft.com/office/officeart/2018/2/layout/IconVerticalSolidList"/>
    <dgm:cxn modelId="{62E19F82-F946-454C-A4F8-4DC4B9E6033D}" type="presParOf" srcId="{E6C6D7E5-C31B-44CB-BB39-38C2FB5A3414}" destId="{FA1C920A-C34B-49F4-898E-8E7FAAEC594B}" srcOrd="1" destOrd="0" presId="urn:microsoft.com/office/officeart/2018/2/layout/IconVerticalSolidList"/>
    <dgm:cxn modelId="{BD52C308-6158-E14D-860B-7D9D502A73B5}" type="presParOf" srcId="{E6C6D7E5-C31B-44CB-BB39-38C2FB5A3414}" destId="{08B730B2-1849-457C-A7A9-F94C11BE6A31}" srcOrd="2" destOrd="0" presId="urn:microsoft.com/office/officeart/2018/2/layout/IconVerticalSolidList"/>
    <dgm:cxn modelId="{B1BD754C-7B8A-6140-9538-FBCC40A6FA3E}" type="presParOf" srcId="{E6C6D7E5-C31B-44CB-BB39-38C2FB5A3414}" destId="{C220701F-B4A7-4970-8FAE-68ED4C319AA9}" srcOrd="3" destOrd="0" presId="urn:microsoft.com/office/officeart/2018/2/layout/IconVerticalSolidList"/>
    <dgm:cxn modelId="{D59D19B6-57F0-2B46-A250-E4A7A44D879F}" type="presParOf" srcId="{D7B58B96-2B1B-455E-AE6B-608169CC0BA8}" destId="{A58B752F-2449-4C90-8923-347079A7A182}" srcOrd="1" destOrd="0" presId="urn:microsoft.com/office/officeart/2018/2/layout/IconVerticalSolidList"/>
    <dgm:cxn modelId="{48F820A5-BD94-354F-8890-0CA19AF710B9}" type="presParOf" srcId="{D7B58B96-2B1B-455E-AE6B-608169CC0BA8}" destId="{844BE5DA-A800-4A54-9A5C-E010FF72973F}" srcOrd="2" destOrd="0" presId="urn:microsoft.com/office/officeart/2018/2/layout/IconVerticalSolidList"/>
    <dgm:cxn modelId="{4A8B350E-266E-F34B-8C76-C136DCE0AA51}" type="presParOf" srcId="{844BE5DA-A800-4A54-9A5C-E010FF72973F}" destId="{A39A5817-FBDC-4B8B-AF5A-4056748B4977}" srcOrd="0" destOrd="0" presId="urn:microsoft.com/office/officeart/2018/2/layout/IconVerticalSolidList"/>
    <dgm:cxn modelId="{CD9B82C9-1AA5-D341-B7D8-242349F47650}" type="presParOf" srcId="{844BE5DA-A800-4A54-9A5C-E010FF72973F}" destId="{5D79193D-69DB-4198-8911-70E3FF148AAC}" srcOrd="1" destOrd="0" presId="urn:microsoft.com/office/officeart/2018/2/layout/IconVerticalSolidList"/>
    <dgm:cxn modelId="{6AC0A046-0CF5-1E47-BEA4-62ACDD01C7FF}" type="presParOf" srcId="{844BE5DA-A800-4A54-9A5C-E010FF72973F}" destId="{EA6F7281-1008-4B7A-B549-02B3469ABAB2}" srcOrd="2" destOrd="0" presId="urn:microsoft.com/office/officeart/2018/2/layout/IconVerticalSolidList"/>
    <dgm:cxn modelId="{B9D79993-7D8F-FC49-BC20-DCE7BDF3D8C0}" type="presParOf" srcId="{844BE5DA-A800-4A54-9A5C-E010FF72973F}" destId="{A3B39EC3-53D9-4C80-A2CC-08F974696EA0}" srcOrd="3" destOrd="0" presId="urn:microsoft.com/office/officeart/2018/2/layout/IconVerticalSolidList"/>
    <dgm:cxn modelId="{BE69F2F7-0572-3146-9D05-ED1A5AA66C5F}" type="presParOf" srcId="{D7B58B96-2B1B-455E-AE6B-608169CC0BA8}" destId="{2F11DDBE-54E1-4334-807D-4D611B0F2346}" srcOrd="3" destOrd="0" presId="urn:microsoft.com/office/officeart/2018/2/layout/IconVerticalSolidList"/>
    <dgm:cxn modelId="{DBC16398-9EFB-BD44-A0BE-5EDDA038DA47}" type="presParOf" srcId="{D7B58B96-2B1B-455E-AE6B-608169CC0BA8}" destId="{4570A439-5B08-4A63-9E4A-1B71B1155664}" srcOrd="4" destOrd="0" presId="urn:microsoft.com/office/officeart/2018/2/layout/IconVerticalSolidList"/>
    <dgm:cxn modelId="{62AE58CA-A20D-3D45-99AA-DFAD068B3AE7}" type="presParOf" srcId="{4570A439-5B08-4A63-9E4A-1B71B1155664}" destId="{964168AB-18CD-4215-A51D-1F379EEEE5BF}" srcOrd="0" destOrd="0" presId="urn:microsoft.com/office/officeart/2018/2/layout/IconVerticalSolidList"/>
    <dgm:cxn modelId="{1A8B6FD6-BBCB-4647-90F9-19048EE21597}" type="presParOf" srcId="{4570A439-5B08-4A63-9E4A-1B71B1155664}" destId="{251FF21F-8B96-459F-AC6A-3A6D91A0F833}" srcOrd="1" destOrd="0" presId="urn:microsoft.com/office/officeart/2018/2/layout/IconVerticalSolidList"/>
    <dgm:cxn modelId="{7536DF56-FEF5-8E49-84F0-5BD50DF0E54B}" type="presParOf" srcId="{4570A439-5B08-4A63-9E4A-1B71B1155664}" destId="{76C4CDD1-B12D-402E-9FCB-0712E6680E51}" srcOrd="2" destOrd="0" presId="urn:microsoft.com/office/officeart/2018/2/layout/IconVerticalSolidList"/>
    <dgm:cxn modelId="{4F40D03D-C529-CC4A-B802-6FCE002908CA}" type="presParOf" srcId="{4570A439-5B08-4A63-9E4A-1B71B1155664}" destId="{20209979-A248-4C16-B029-5579244F619C}" srcOrd="3" destOrd="0" presId="urn:microsoft.com/office/officeart/2018/2/layout/IconVerticalSolidList"/>
    <dgm:cxn modelId="{FE5E4024-F703-3C42-AB48-6962A13D9573}" type="presParOf" srcId="{D7B58B96-2B1B-455E-AE6B-608169CC0BA8}" destId="{0596B405-15A0-4B17-8C33-F633248C9DCD}" srcOrd="5" destOrd="0" presId="urn:microsoft.com/office/officeart/2018/2/layout/IconVerticalSolidList"/>
    <dgm:cxn modelId="{7DB6FAD5-B4BC-1D48-9B10-FC1C042DC3CD}" type="presParOf" srcId="{D7B58B96-2B1B-455E-AE6B-608169CC0BA8}" destId="{6FC35411-57F0-431A-89D1-132B2AC9A440}" srcOrd="6" destOrd="0" presId="urn:microsoft.com/office/officeart/2018/2/layout/IconVerticalSolidList"/>
    <dgm:cxn modelId="{AF70282B-0229-964A-BA4F-39A0724A4B46}" type="presParOf" srcId="{6FC35411-57F0-431A-89D1-132B2AC9A440}" destId="{F54AD3F8-7412-459B-A8B3-122CF381C037}" srcOrd="0" destOrd="0" presId="urn:microsoft.com/office/officeart/2018/2/layout/IconVerticalSolidList"/>
    <dgm:cxn modelId="{36E37494-399F-8343-8F53-C1DA8DD8F086}" type="presParOf" srcId="{6FC35411-57F0-431A-89D1-132B2AC9A440}" destId="{B0F2E70C-4E43-49F5-B35B-7A208C92FBC0}" srcOrd="1" destOrd="0" presId="urn:microsoft.com/office/officeart/2018/2/layout/IconVerticalSolidList"/>
    <dgm:cxn modelId="{B39E81BF-7077-3E48-BAD9-7F4A812FD984}" type="presParOf" srcId="{6FC35411-57F0-431A-89D1-132B2AC9A440}" destId="{D710C140-CABA-45A5-AC4F-E7C38A28CA00}" srcOrd="2" destOrd="0" presId="urn:microsoft.com/office/officeart/2018/2/layout/IconVerticalSolidList"/>
    <dgm:cxn modelId="{CE5DCCAE-02EB-FD43-BB23-7A7C92D4AEF6}" type="presParOf" srcId="{6FC35411-57F0-431A-89D1-132B2AC9A440}" destId="{9AD199FC-4DE7-48EB-99CE-657D2AA28DF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3E3D3-CA03-814E-B103-8785E675D656}">
      <dsp:nvSpPr>
        <dsp:cNvPr id="0" name=""/>
        <dsp:cNvSpPr/>
      </dsp:nvSpPr>
      <dsp:spPr>
        <a:xfrm>
          <a:off x="0" y="67870"/>
          <a:ext cx="7741029" cy="455715"/>
        </a:xfrm>
        <a:prstGeom prst="roundRect">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1. Depopulation</a:t>
          </a:r>
        </a:p>
      </dsp:txBody>
      <dsp:txXfrm>
        <a:off x="22246" y="90116"/>
        <a:ext cx="7696537" cy="411223"/>
      </dsp:txXfrm>
    </dsp:sp>
    <dsp:sp modelId="{B816E722-4BF6-5348-AFBE-670A8A6002AB}">
      <dsp:nvSpPr>
        <dsp:cNvPr id="0" name=""/>
        <dsp:cNvSpPr/>
      </dsp:nvSpPr>
      <dsp:spPr>
        <a:xfrm>
          <a:off x="0" y="578305"/>
          <a:ext cx="7741029" cy="455715"/>
        </a:xfrm>
        <a:prstGeom prst="roundRect">
          <a:avLst/>
        </a:prstGeom>
        <a:gradFill rotWithShape="0">
          <a:gsLst>
            <a:gs pos="0">
              <a:schemeClr val="accent1">
                <a:shade val="50000"/>
                <a:hueOff val="72287"/>
                <a:satOff val="-1512"/>
                <a:lumOff val="8413"/>
                <a:alphaOff val="0"/>
                <a:tint val="50000"/>
                <a:satMod val="300000"/>
              </a:schemeClr>
            </a:gs>
            <a:gs pos="35000">
              <a:schemeClr val="accent1">
                <a:shade val="50000"/>
                <a:hueOff val="72287"/>
                <a:satOff val="-1512"/>
                <a:lumOff val="8413"/>
                <a:alphaOff val="0"/>
                <a:tint val="37000"/>
                <a:satMod val="300000"/>
              </a:schemeClr>
            </a:gs>
            <a:gs pos="100000">
              <a:schemeClr val="accent1">
                <a:shade val="50000"/>
                <a:hueOff val="72287"/>
                <a:satOff val="-1512"/>
                <a:lumOff val="841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2. Cohort Population Growth</a:t>
          </a:r>
        </a:p>
      </dsp:txBody>
      <dsp:txXfrm>
        <a:off x="22246" y="600551"/>
        <a:ext cx="7696537" cy="411223"/>
      </dsp:txXfrm>
    </dsp:sp>
    <dsp:sp modelId="{1521029E-F175-5B44-92D6-16BE8EFE83D7}">
      <dsp:nvSpPr>
        <dsp:cNvPr id="0" name=""/>
        <dsp:cNvSpPr/>
      </dsp:nvSpPr>
      <dsp:spPr>
        <a:xfrm>
          <a:off x="0" y="1088740"/>
          <a:ext cx="7741029" cy="455715"/>
        </a:xfrm>
        <a:prstGeom prst="roundRect">
          <a:avLst/>
        </a:prstGeom>
        <a:gradFill rotWithShape="0">
          <a:gsLst>
            <a:gs pos="0">
              <a:schemeClr val="accent1">
                <a:shade val="50000"/>
                <a:hueOff val="144575"/>
                <a:satOff val="-3024"/>
                <a:lumOff val="16825"/>
                <a:alphaOff val="0"/>
                <a:tint val="50000"/>
                <a:satMod val="300000"/>
              </a:schemeClr>
            </a:gs>
            <a:gs pos="35000">
              <a:schemeClr val="accent1">
                <a:shade val="50000"/>
                <a:hueOff val="144575"/>
                <a:satOff val="-3024"/>
                <a:lumOff val="16825"/>
                <a:alphaOff val="0"/>
                <a:tint val="37000"/>
                <a:satMod val="300000"/>
              </a:schemeClr>
            </a:gs>
            <a:gs pos="100000">
              <a:schemeClr val="accent1">
                <a:shade val="50000"/>
                <a:hueOff val="144575"/>
                <a:satOff val="-3024"/>
                <a:lumOff val="1682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3. Employment Trends </a:t>
          </a:r>
        </a:p>
      </dsp:txBody>
      <dsp:txXfrm>
        <a:off x="22246" y="1110986"/>
        <a:ext cx="7696537" cy="411223"/>
      </dsp:txXfrm>
    </dsp:sp>
    <dsp:sp modelId="{E29C7378-4B6F-4A4F-9672-8984A13B3B71}">
      <dsp:nvSpPr>
        <dsp:cNvPr id="0" name=""/>
        <dsp:cNvSpPr/>
      </dsp:nvSpPr>
      <dsp:spPr>
        <a:xfrm>
          <a:off x="0" y="1599175"/>
          <a:ext cx="7741029" cy="455715"/>
        </a:xfrm>
        <a:prstGeom prst="roundRect">
          <a:avLst/>
        </a:prstGeom>
        <a:gradFill rotWithShape="0">
          <a:gsLst>
            <a:gs pos="0">
              <a:schemeClr val="accent1">
                <a:shade val="50000"/>
                <a:hueOff val="216862"/>
                <a:satOff val="-4536"/>
                <a:lumOff val="25238"/>
                <a:alphaOff val="0"/>
                <a:tint val="50000"/>
                <a:satMod val="300000"/>
              </a:schemeClr>
            </a:gs>
            <a:gs pos="35000">
              <a:schemeClr val="accent1">
                <a:shade val="50000"/>
                <a:hueOff val="216862"/>
                <a:satOff val="-4536"/>
                <a:lumOff val="25238"/>
                <a:alphaOff val="0"/>
                <a:tint val="37000"/>
                <a:satMod val="300000"/>
              </a:schemeClr>
            </a:gs>
            <a:gs pos="100000">
              <a:schemeClr val="accent1">
                <a:shade val="50000"/>
                <a:hueOff val="216862"/>
                <a:satOff val="-4536"/>
                <a:lumOff val="252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4. Earnings Growth </a:t>
          </a:r>
        </a:p>
      </dsp:txBody>
      <dsp:txXfrm>
        <a:off x="22246" y="1621421"/>
        <a:ext cx="7696537" cy="411223"/>
      </dsp:txXfrm>
    </dsp:sp>
    <dsp:sp modelId="{1A5E7BB3-A62F-7446-B0EB-E8CA62AD6317}">
      <dsp:nvSpPr>
        <dsp:cNvPr id="0" name=""/>
        <dsp:cNvSpPr/>
      </dsp:nvSpPr>
      <dsp:spPr>
        <a:xfrm>
          <a:off x="0" y="2109610"/>
          <a:ext cx="7741029" cy="455715"/>
        </a:xfrm>
        <a:prstGeom prst="roundRect">
          <a:avLst/>
        </a:prstGeom>
        <a:gradFill rotWithShape="0">
          <a:gsLst>
            <a:gs pos="0">
              <a:schemeClr val="accent1">
                <a:shade val="50000"/>
                <a:hueOff val="289149"/>
                <a:satOff val="-6048"/>
                <a:lumOff val="33650"/>
                <a:alphaOff val="0"/>
                <a:tint val="50000"/>
                <a:satMod val="300000"/>
              </a:schemeClr>
            </a:gs>
            <a:gs pos="35000">
              <a:schemeClr val="accent1">
                <a:shade val="50000"/>
                <a:hueOff val="289149"/>
                <a:satOff val="-6048"/>
                <a:lumOff val="33650"/>
                <a:alphaOff val="0"/>
                <a:tint val="37000"/>
                <a:satMod val="300000"/>
              </a:schemeClr>
            </a:gs>
            <a:gs pos="100000">
              <a:schemeClr val="accent1">
                <a:shade val="50000"/>
                <a:hueOff val="289149"/>
                <a:satOff val="-6048"/>
                <a:lumOff val="336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5. Top Economic Drivers </a:t>
          </a:r>
        </a:p>
      </dsp:txBody>
      <dsp:txXfrm>
        <a:off x="22246" y="2131856"/>
        <a:ext cx="7696537" cy="411223"/>
      </dsp:txXfrm>
    </dsp:sp>
    <dsp:sp modelId="{B6D9A5CD-2F02-9747-BB79-D7D862F8CB93}">
      <dsp:nvSpPr>
        <dsp:cNvPr id="0" name=""/>
        <dsp:cNvSpPr/>
      </dsp:nvSpPr>
      <dsp:spPr>
        <a:xfrm>
          <a:off x="0" y="2620045"/>
          <a:ext cx="7741029" cy="455715"/>
        </a:xfrm>
        <a:prstGeom prst="roundRect">
          <a:avLst/>
        </a:prstGeom>
        <a:gradFill rotWithShape="0">
          <a:gsLst>
            <a:gs pos="0">
              <a:schemeClr val="accent1">
                <a:shade val="50000"/>
                <a:hueOff val="361436"/>
                <a:satOff val="-7560"/>
                <a:lumOff val="42063"/>
                <a:alphaOff val="0"/>
                <a:tint val="50000"/>
                <a:satMod val="300000"/>
              </a:schemeClr>
            </a:gs>
            <a:gs pos="35000">
              <a:schemeClr val="accent1">
                <a:shade val="50000"/>
                <a:hueOff val="361436"/>
                <a:satOff val="-7560"/>
                <a:lumOff val="42063"/>
                <a:alphaOff val="0"/>
                <a:tint val="37000"/>
                <a:satMod val="300000"/>
              </a:schemeClr>
            </a:gs>
            <a:gs pos="100000">
              <a:schemeClr val="accent1">
                <a:shade val="50000"/>
                <a:hueOff val="361436"/>
                <a:satOff val="-7560"/>
                <a:lumOff val="420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6. Commuters and digital workers </a:t>
          </a:r>
        </a:p>
      </dsp:txBody>
      <dsp:txXfrm>
        <a:off x="22246" y="2642291"/>
        <a:ext cx="7696537" cy="411223"/>
      </dsp:txXfrm>
    </dsp:sp>
    <dsp:sp modelId="{A0B3E421-865B-8D44-8630-A10A023F76EF}">
      <dsp:nvSpPr>
        <dsp:cNvPr id="0" name=""/>
        <dsp:cNvSpPr/>
      </dsp:nvSpPr>
      <dsp:spPr>
        <a:xfrm>
          <a:off x="0" y="3130480"/>
          <a:ext cx="7741029" cy="455715"/>
        </a:xfrm>
        <a:prstGeom prst="roundRect">
          <a:avLst/>
        </a:prstGeom>
        <a:gradFill rotWithShape="0">
          <a:gsLst>
            <a:gs pos="0">
              <a:schemeClr val="accent1">
                <a:shade val="50000"/>
                <a:hueOff val="289149"/>
                <a:satOff val="-6048"/>
                <a:lumOff val="33650"/>
                <a:alphaOff val="0"/>
                <a:tint val="50000"/>
                <a:satMod val="300000"/>
              </a:schemeClr>
            </a:gs>
            <a:gs pos="35000">
              <a:schemeClr val="accent1">
                <a:shade val="50000"/>
                <a:hueOff val="289149"/>
                <a:satOff val="-6048"/>
                <a:lumOff val="33650"/>
                <a:alphaOff val="0"/>
                <a:tint val="37000"/>
                <a:satMod val="300000"/>
              </a:schemeClr>
            </a:gs>
            <a:gs pos="100000">
              <a:schemeClr val="accent1">
                <a:shade val="50000"/>
                <a:hueOff val="289149"/>
                <a:satOff val="-6048"/>
                <a:lumOff val="336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7. COVID Shutdown</a:t>
          </a:r>
        </a:p>
      </dsp:txBody>
      <dsp:txXfrm>
        <a:off x="22246" y="3152726"/>
        <a:ext cx="7696537" cy="411223"/>
      </dsp:txXfrm>
    </dsp:sp>
    <dsp:sp modelId="{43AA8865-218F-9049-B6C0-23201A74EE25}">
      <dsp:nvSpPr>
        <dsp:cNvPr id="0" name=""/>
        <dsp:cNvSpPr/>
      </dsp:nvSpPr>
      <dsp:spPr>
        <a:xfrm>
          <a:off x="0" y="3640915"/>
          <a:ext cx="7741029" cy="455715"/>
        </a:xfrm>
        <a:prstGeom prst="roundRect">
          <a:avLst/>
        </a:prstGeom>
        <a:gradFill rotWithShape="0">
          <a:gsLst>
            <a:gs pos="0">
              <a:schemeClr val="accent1">
                <a:shade val="50000"/>
                <a:hueOff val="216862"/>
                <a:satOff val="-4536"/>
                <a:lumOff val="25238"/>
                <a:alphaOff val="0"/>
                <a:tint val="50000"/>
                <a:satMod val="300000"/>
              </a:schemeClr>
            </a:gs>
            <a:gs pos="35000">
              <a:schemeClr val="accent1">
                <a:shade val="50000"/>
                <a:hueOff val="216862"/>
                <a:satOff val="-4536"/>
                <a:lumOff val="25238"/>
                <a:alphaOff val="0"/>
                <a:tint val="37000"/>
                <a:satMod val="300000"/>
              </a:schemeClr>
            </a:gs>
            <a:gs pos="100000">
              <a:schemeClr val="accent1">
                <a:shade val="50000"/>
                <a:hueOff val="216862"/>
                <a:satOff val="-4536"/>
                <a:lumOff val="252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8. Permanent Resident Retail Demand Outlook</a:t>
          </a:r>
        </a:p>
      </dsp:txBody>
      <dsp:txXfrm>
        <a:off x="22246" y="3663161"/>
        <a:ext cx="7696537" cy="411223"/>
      </dsp:txXfrm>
    </dsp:sp>
    <dsp:sp modelId="{1B2A66CB-7B41-C142-B1E3-D7060BBAC765}">
      <dsp:nvSpPr>
        <dsp:cNvPr id="0" name=""/>
        <dsp:cNvSpPr/>
      </dsp:nvSpPr>
      <dsp:spPr>
        <a:xfrm>
          <a:off x="0" y="4151350"/>
          <a:ext cx="7741029" cy="455715"/>
        </a:xfrm>
        <a:prstGeom prst="roundRect">
          <a:avLst/>
        </a:prstGeom>
        <a:gradFill rotWithShape="0">
          <a:gsLst>
            <a:gs pos="0">
              <a:schemeClr val="accent1">
                <a:shade val="50000"/>
                <a:hueOff val="144575"/>
                <a:satOff val="-3024"/>
                <a:lumOff val="16825"/>
                <a:alphaOff val="0"/>
                <a:tint val="50000"/>
                <a:satMod val="300000"/>
              </a:schemeClr>
            </a:gs>
            <a:gs pos="35000">
              <a:schemeClr val="accent1">
                <a:shade val="50000"/>
                <a:hueOff val="144575"/>
                <a:satOff val="-3024"/>
                <a:lumOff val="16825"/>
                <a:alphaOff val="0"/>
                <a:tint val="37000"/>
                <a:satMod val="300000"/>
              </a:schemeClr>
            </a:gs>
            <a:gs pos="100000">
              <a:schemeClr val="accent1">
                <a:shade val="50000"/>
                <a:hueOff val="144575"/>
                <a:satOff val="-3024"/>
                <a:lumOff val="1682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9. Venture Employment Growth Areas </a:t>
          </a:r>
        </a:p>
      </dsp:txBody>
      <dsp:txXfrm>
        <a:off x="22246" y="4173596"/>
        <a:ext cx="7696537" cy="411223"/>
      </dsp:txXfrm>
    </dsp:sp>
    <dsp:sp modelId="{0CA796FC-D81C-044D-A539-D13490C95783}">
      <dsp:nvSpPr>
        <dsp:cNvPr id="0" name=""/>
        <dsp:cNvSpPr/>
      </dsp:nvSpPr>
      <dsp:spPr>
        <a:xfrm>
          <a:off x="0" y="4661785"/>
          <a:ext cx="7741029" cy="455715"/>
        </a:xfrm>
        <a:prstGeom prst="roundRect">
          <a:avLst/>
        </a:prstGeom>
        <a:gradFill rotWithShape="0">
          <a:gsLst>
            <a:gs pos="0">
              <a:schemeClr val="accent1">
                <a:shade val="50000"/>
                <a:hueOff val="72287"/>
                <a:satOff val="-1512"/>
                <a:lumOff val="8413"/>
                <a:alphaOff val="0"/>
                <a:tint val="50000"/>
                <a:satMod val="300000"/>
              </a:schemeClr>
            </a:gs>
            <a:gs pos="35000">
              <a:schemeClr val="accent1">
                <a:shade val="50000"/>
                <a:hueOff val="72287"/>
                <a:satOff val="-1512"/>
                <a:lumOff val="8413"/>
                <a:alphaOff val="0"/>
                <a:tint val="37000"/>
                <a:satMod val="300000"/>
              </a:schemeClr>
            </a:gs>
            <a:gs pos="100000">
              <a:schemeClr val="accent1">
                <a:shade val="50000"/>
                <a:hueOff val="72287"/>
                <a:satOff val="-1512"/>
                <a:lumOff val="841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10. Regional Development </a:t>
          </a:r>
        </a:p>
      </dsp:txBody>
      <dsp:txXfrm>
        <a:off x="22246" y="4684031"/>
        <a:ext cx="7696537" cy="411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3F84A-898A-4DC7-9359-C60676097A41}">
      <dsp:nvSpPr>
        <dsp:cNvPr id="0" name=""/>
        <dsp:cNvSpPr/>
      </dsp:nvSpPr>
      <dsp:spPr>
        <a:xfrm>
          <a:off x="0" y="2152"/>
          <a:ext cx="7741029" cy="10907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E6A74A-84EB-48CD-94A6-85500B2F7123}">
      <dsp:nvSpPr>
        <dsp:cNvPr id="0" name=""/>
        <dsp:cNvSpPr/>
      </dsp:nvSpPr>
      <dsp:spPr>
        <a:xfrm>
          <a:off x="329952" y="247571"/>
          <a:ext cx="599912" cy="5999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CCFF64-59C9-4264-B8A4-A6B99111FF26}">
      <dsp:nvSpPr>
        <dsp:cNvPr id="0" name=""/>
        <dsp:cNvSpPr/>
      </dsp:nvSpPr>
      <dsp:spPr>
        <a:xfrm>
          <a:off x="1259817" y="2152"/>
          <a:ext cx="6481211" cy="109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38" tIns="115438" rIns="115438" bIns="115438" numCol="1" spcCol="1270" anchor="ctr" anchorCtr="0">
          <a:noAutofit/>
        </a:bodyPr>
        <a:lstStyle/>
        <a:p>
          <a:pPr marL="0" lvl="0" indent="0" algn="l" defTabSz="977900">
            <a:lnSpc>
              <a:spcPct val="90000"/>
            </a:lnSpc>
            <a:spcBef>
              <a:spcPct val="0"/>
            </a:spcBef>
            <a:spcAft>
              <a:spcPct val="35000"/>
            </a:spcAft>
            <a:buNone/>
          </a:pPr>
          <a:r>
            <a:rPr lang="en-US" sz="2200" kern="1200" dirty="0"/>
            <a:t>Supporting natural resource industries and related secondary products</a:t>
          </a:r>
        </a:p>
      </dsp:txBody>
      <dsp:txXfrm>
        <a:off x="1259817" y="2152"/>
        <a:ext cx="6481211" cy="1090750"/>
      </dsp:txXfrm>
    </dsp:sp>
    <dsp:sp modelId="{285A78E1-5B84-440C-9CF1-A05A6293D0BC}">
      <dsp:nvSpPr>
        <dsp:cNvPr id="0" name=""/>
        <dsp:cNvSpPr/>
      </dsp:nvSpPr>
      <dsp:spPr>
        <a:xfrm>
          <a:off x="0" y="1365590"/>
          <a:ext cx="7741029" cy="10907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737ADF-03BE-4950-89F4-D9A1606C206E}">
      <dsp:nvSpPr>
        <dsp:cNvPr id="0" name=""/>
        <dsp:cNvSpPr/>
      </dsp:nvSpPr>
      <dsp:spPr>
        <a:xfrm>
          <a:off x="329952" y="1611009"/>
          <a:ext cx="599912" cy="5999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DFD935-CDC8-441D-9EC7-701EDF23130A}">
      <dsp:nvSpPr>
        <dsp:cNvPr id="0" name=""/>
        <dsp:cNvSpPr/>
      </dsp:nvSpPr>
      <dsp:spPr>
        <a:xfrm>
          <a:off x="1259817" y="1365590"/>
          <a:ext cx="6481211" cy="109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38" tIns="115438" rIns="115438" bIns="115438" numCol="1" spcCol="1270" anchor="ctr" anchorCtr="0">
          <a:noAutofit/>
        </a:bodyPr>
        <a:lstStyle/>
        <a:p>
          <a:pPr marL="0" lvl="0" indent="0" algn="l" defTabSz="977900">
            <a:lnSpc>
              <a:spcPct val="90000"/>
            </a:lnSpc>
            <a:spcBef>
              <a:spcPct val="0"/>
            </a:spcBef>
            <a:spcAft>
              <a:spcPct val="35000"/>
            </a:spcAft>
            <a:buNone/>
          </a:pPr>
          <a:r>
            <a:rPr lang="en-US" sz="2200" kern="1200" dirty="0"/>
            <a:t>Capturing area spending that is currently going to online retail and big box stores</a:t>
          </a:r>
        </a:p>
      </dsp:txBody>
      <dsp:txXfrm>
        <a:off x="1259817" y="1365590"/>
        <a:ext cx="6481211" cy="1090750"/>
      </dsp:txXfrm>
    </dsp:sp>
    <dsp:sp modelId="{FAFE0323-1E23-4AE5-BF0A-6D2974D824AF}">
      <dsp:nvSpPr>
        <dsp:cNvPr id="0" name=""/>
        <dsp:cNvSpPr/>
      </dsp:nvSpPr>
      <dsp:spPr>
        <a:xfrm>
          <a:off x="0" y="2729029"/>
          <a:ext cx="7741029" cy="10907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47982-168E-4BEB-AC92-4EB388C4C09F}">
      <dsp:nvSpPr>
        <dsp:cNvPr id="0" name=""/>
        <dsp:cNvSpPr/>
      </dsp:nvSpPr>
      <dsp:spPr>
        <a:xfrm>
          <a:off x="329952" y="2974448"/>
          <a:ext cx="599912" cy="5999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FA2C67-4C10-43D3-9A53-C5CBC12FA250}">
      <dsp:nvSpPr>
        <dsp:cNvPr id="0" name=""/>
        <dsp:cNvSpPr/>
      </dsp:nvSpPr>
      <dsp:spPr>
        <a:xfrm>
          <a:off x="1259817" y="2729029"/>
          <a:ext cx="6481211" cy="109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38" tIns="115438" rIns="115438" bIns="115438" numCol="1" spcCol="1270" anchor="ctr" anchorCtr="0">
          <a:noAutofit/>
        </a:bodyPr>
        <a:lstStyle/>
        <a:p>
          <a:pPr marL="0" lvl="0" indent="0" algn="l" defTabSz="977900">
            <a:lnSpc>
              <a:spcPct val="90000"/>
            </a:lnSpc>
            <a:spcBef>
              <a:spcPct val="0"/>
            </a:spcBef>
            <a:spcAft>
              <a:spcPct val="35000"/>
            </a:spcAft>
            <a:buNone/>
          </a:pPr>
          <a:r>
            <a:rPr lang="en-US" sz="2200" kern="1200" dirty="0"/>
            <a:t>Leveraging retiring boomers </a:t>
          </a:r>
        </a:p>
      </dsp:txBody>
      <dsp:txXfrm>
        <a:off x="1259817" y="2729029"/>
        <a:ext cx="6481211" cy="1090750"/>
      </dsp:txXfrm>
    </dsp:sp>
    <dsp:sp modelId="{70B93638-29DC-4C6F-A9EE-0A1CB4B073C8}">
      <dsp:nvSpPr>
        <dsp:cNvPr id="0" name=""/>
        <dsp:cNvSpPr/>
      </dsp:nvSpPr>
      <dsp:spPr>
        <a:xfrm>
          <a:off x="0" y="4092467"/>
          <a:ext cx="7741029" cy="10907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19C8AC-F2E0-4EE8-99D3-70F964C38DF6}">
      <dsp:nvSpPr>
        <dsp:cNvPr id="0" name=""/>
        <dsp:cNvSpPr/>
      </dsp:nvSpPr>
      <dsp:spPr>
        <a:xfrm>
          <a:off x="329952" y="4337886"/>
          <a:ext cx="599912" cy="59991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90F60C-3788-4B30-9193-B80A768A10B3}">
      <dsp:nvSpPr>
        <dsp:cNvPr id="0" name=""/>
        <dsp:cNvSpPr/>
      </dsp:nvSpPr>
      <dsp:spPr>
        <a:xfrm>
          <a:off x="1259817" y="4092467"/>
          <a:ext cx="6481211" cy="109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38" tIns="115438" rIns="115438" bIns="115438" numCol="1" spcCol="1270" anchor="ctr" anchorCtr="0">
          <a:noAutofit/>
        </a:bodyPr>
        <a:lstStyle/>
        <a:p>
          <a:pPr marL="0" lvl="0" indent="0" algn="l" defTabSz="977900">
            <a:lnSpc>
              <a:spcPct val="90000"/>
            </a:lnSpc>
            <a:spcBef>
              <a:spcPct val="0"/>
            </a:spcBef>
            <a:spcAft>
              <a:spcPct val="35000"/>
            </a:spcAft>
            <a:buNone/>
          </a:pPr>
          <a:r>
            <a:rPr lang="en-US" sz="2200" kern="1200" dirty="0"/>
            <a:t>Encouraging digital commuting and remote working </a:t>
          </a:r>
        </a:p>
      </dsp:txBody>
      <dsp:txXfrm>
        <a:off x="1259817" y="4092467"/>
        <a:ext cx="6481211" cy="1090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9C435-BAA5-4BC5-A8C8-8A3B3F5E3ED2}">
      <dsp:nvSpPr>
        <dsp:cNvPr id="0" name=""/>
        <dsp:cNvSpPr/>
      </dsp:nvSpPr>
      <dsp:spPr>
        <a:xfrm>
          <a:off x="0" y="2152"/>
          <a:ext cx="7741029" cy="10907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1C920A-C34B-49F4-898E-8E7FAAEC594B}">
      <dsp:nvSpPr>
        <dsp:cNvPr id="0" name=""/>
        <dsp:cNvSpPr/>
      </dsp:nvSpPr>
      <dsp:spPr>
        <a:xfrm>
          <a:off x="329952" y="247571"/>
          <a:ext cx="599912" cy="5999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20701F-B4A7-4970-8FAE-68ED4C319AA9}">
      <dsp:nvSpPr>
        <dsp:cNvPr id="0" name=""/>
        <dsp:cNvSpPr/>
      </dsp:nvSpPr>
      <dsp:spPr>
        <a:xfrm>
          <a:off x="1259817" y="2152"/>
          <a:ext cx="6481211" cy="109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38" tIns="115438" rIns="115438" bIns="115438" numCol="1" spcCol="1270" anchor="ctr" anchorCtr="0">
          <a:noAutofit/>
        </a:bodyPr>
        <a:lstStyle/>
        <a:p>
          <a:pPr marL="0" lvl="0" indent="0" algn="l" defTabSz="977900">
            <a:lnSpc>
              <a:spcPct val="100000"/>
            </a:lnSpc>
            <a:spcBef>
              <a:spcPct val="0"/>
            </a:spcBef>
            <a:spcAft>
              <a:spcPct val="35000"/>
            </a:spcAft>
            <a:buNone/>
          </a:pPr>
          <a:r>
            <a:rPr lang="en-US" sz="2200" kern="1200" dirty="0"/>
            <a:t>Transportation Corridors </a:t>
          </a:r>
        </a:p>
      </dsp:txBody>
      <dsp:txXfrm>
        <a:off x="1259817" y="2152"/>
        <a:ext cx="6481211" cy="1090750"/>
      </dsp:txXfrm>
    </dsp:sp>
    <dsp:sp modelId="{A39A5817-FBDC-4B8B-AF5A-4056748B4977}">
      <dsp:nvSpPr>
        <dsp:cNvPr id="0" name=""/>
        <dsp:cNvSpPr/>
      </dsp:nvSpPr>
      <dsp:spPr>
        <a:xfrm>
          <a:off x="0" y="1365590"/>
          <a:ext cx="7741029" cy="10907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79193D-69DB-4198-8911-70E3FF148AAC}">
      <dsp:nvSpPr>
        <dsp:cNvPr id="0" name=""/>
        <dsp:cNvSpPr/>
      </dsp:nvSpPr>
      <dsp:spPr>
        <a:xfrm>
          <a:off x="329952" y="1611009"/>
          <a:ext cx="599912" cy="5999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B39EC3-53D9-4C80-A2CC-08F974696EA0}">
      <dsp:nvSpPr>
        <dsp:cNvPr id="0" name=""/>
        <dsp:cNvSpPr/>
      </dsp:nvSpPr>
      <dsp:spPr>
        <a:xfrm>
          <a:off x="1259817" y="1365590"/>
          <a:ext cx="6481211" cy="109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38" tIns="115438" rIns="115438" bIns="115438" numCol="1" spcCol="1270" anchor="ctr" anchorCtr="0">
          <a:noAutofit/>
        </a:bodyPr>
        <a:lstStyle/>
        <a:p>
          <a:pPr marL="0" lvl="0" indent="0" algn="l" defTabSz="977900">
            <a:lnSpc>
              <a:spcPct val="100000"/>
            </a:lnSpc>
            <a:spcBef>
              <a:spcPct val="0"/>
            </a:spcBef>
            <a:spcAft>
              <a:spcPct val="35000"/>
            </a:spcAft>
            <a:buNone/>
          </a:pPr>
          <a:r>
            <a:rPr lang="en-US" sz="2200" kern="1200" dirty="0"/>
            <a:t>Recreation and tourism </a:t>
          </a:r>
        </a:p>
      </dsp:txBody>
      <dsp:txXfrm>
        <a:off x="1259817" y="1365590"/>
        <a:ext cx="6481211" cy="1090750"/>
      </dsp:txXfrm>
    </dsp:sp>
    <dsp:sp modelId="{964168AB-18CD-4215-A51D-1F379EEEE5BF}">
      <dsp:nvSpPr>
        <dsp:cNvPr id="0" name=""/>
        <dsp:cNvSpPr/>
      </dsp:nvSpPr>
      <dsp:spPr>
        <a:xfrm>
          <a:off x="0" y="2729029"/>
          <a:ext cx="7741029" cy="10907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1FF21F-8B96-459F-AC6A-3A6D91A0F833}">
      <dsp:nvSpPr>
        <dsp:cNvPr id="0" name=""/>
        <dsp:cNvSpPr/>
      </dsp:nvSpPr>
      <dsp:spPr>
        <a:xfrm>
          <a:off x="329952" y="2974448"/>
          <a:ext cx="599912" cy="5999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209979-A248-4C16-B029-5579244F619C}">
      <dsp:nvSpPr>
        <dsp:cNvPr id="0" name=""/>
        <dsp:cNvSpPr/>
      </dsp:nvSpPr>
      <dsp:spPr>
        <a:xfrm>
          <a:off x="1259817" y="2729029"/>
          <a:ext cx="6481211" cy="109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38" tIns="115438" rIns="115438" bIns="115438" numCol="1" spcCol="1270" anchor="ctr" anchorCtr="0">
          <a:noAutofit/>
        </a:bodyPr>
        <a:lstStyle/>
        <a:p>
          <a:pPr marL="0" lvl="0" indent="0" algn="l" defTabSz="977900">
            <a:lnSpc>
              <a:spcPct val="100000"/>
            </a:lnSpc>
            <a:spcBef>
              <a:spcPct val="0"/>
            </a:spcBef>
            <a:spcAft>
              <a:spcPct val="35000"/>
            </a:spcAft>
            <a:buNone/>
          </a:pPr>
          <a:r>
            <a:rPr lang="en-US" sz="2200" kern="1200" dirty="0"/>
            <a:t>Growth oriented entrepreneurship</a:t>
          </a:r>
        </a:p>
      </dsp:txBody>
      <dsp:txXfrm>
        <a:off x="1259817" y="2729029"/>
        <a:ext cx="6481211" cy="1090750"/>
      </dsp:txXfrm>
    </dsp:sp>
    <dsp:sp modelId="{F54AD3F8-7412-459B-A8B3-122CF381C037}">
      <dsp:nvSpPr>
        <dsp:cNvPr id="0" name=""/>
        <dsp:cNvSpPr/>
      </dsp:nvSpPr>
      <dsp:spPr>
        <a:xfrm>
          <a:off x="0" y="4092467"/>
          <a:ext cx="7741029" cy="10907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F2E70C-4E43-49F5-B35B-7A208C92FBC0}">
      <dsp:nvSpPr>
        <dsp:cNvPr id="0" name=""/>
        <dsp:cNvSpPr/>
      </dsp:nvSpPr>
      <dsp:spPr>
        <a:xfrm>
          <a:off x="329952" y="4337886"/>
          <a:ext cx="599912" cy="5999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D199FC-4DE7-48EB-99CE-657D2AA28DF3}">
      <dsp:nvSpPr>
        <dsp:cNvPr id="0" name=""/>
        <dsp:cNvSpPr/>
      </dsp:nvSpPr>
      <dsp:spPr>
        <a:xfrm>
          <a:off x="1259817" y="4092467"/>
          <a:ext cx="6481211" cy="109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38" tIns="115438" rIns="115438" bIns="115438" numCol="1" spcCol="1270" anchor="ctr" anchorCtr="0">
          <a:noAutofit/>
        </a:bodyPr>
        <a:lstStyle/>
        <a:p>
          <a:pPr marL="0" lvl="0" indent="0" algn="l" defTabSz="977900">
            <a:lnSpc>
              <a:spcPct val="100000"/>
            </a:lnSpc>
            <a:spcBef>
              <a:spcPct val="0"/>
            </a:spcBef>
            <a:spcAft>
              <a:spcPct val="35000"/>
            </a:spcAft>
            <a:buNone/>
          </a:pPr>
          <a:r>
            <a:rPr lang="en-US" sz="2200" kern="1200" dirty="0"/>
            <a:t>Hub city services </a:t>
          </a:r>
        </a:p>
      </dsp:txBody>
      <dsp:txXfrm>
        <a:off x="1259817" y="4092467"/>
        <a:ext cx="6481211" cy="10907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7BA824-5653-0248-9715-0E959896D80A}" type="datetimeFigureOut">
              <a:rPr lang="en-US" smtClean="0"/>
              <a:t>5/5/22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A46964-DD62-CC4E-A5D4-5D8AC0A84417}" type="slidenum">
              <a:rPr lang="en-US" smtClean="0"/>
              <a:t>‹#›</a:t>
            </a:fld>
            <a:endParaRPr lang="en-US" dirty="0"/>
          </a:p>
        </p:txBody>
      </p:sp>
    </p:spTree>
    <p:extLst>
      <p:ext uri="{BB962C8B-B14F-4D97-AF65-F5344CB8AC3E}">
        <p14:creationId xmlns:p14="http://schemas.microsoft.com/office/powerpoint/2010/main" val="2987398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978B26-83F6-954C-B32E-B34C351DFE3B}" type="datetimeFigureOut">
              <a:rPr lang="en-US" smtClean="0"/>
              <a:t>5/5/22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6ABFB6-1E41-9347-B5EF-129377911FDA}" type="slidenum">
              <a:rPr lang="en-US" smtClean="0"/>
              <a:t>‹#›</a:t>
            </a:fld>
            <a:endParaRPr lang="en-US" dirty="0"/>
          </a:p>
        </p:txBody>
      </p:sp>
    </p:spTree>
    <p:extLst>
      <p:ext uri="{BB962C8B-B14F-4D97-AF65-F5344CB8AC3E}">
        <p14:creationId xmlns:p14="http://schemas.microsoft.com/office/powerpoint/2010/main" val="38087408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a:t>
            </a:fld>
            <a:endParaRPr lang="en-US" dirty="0"/>
          </a:p>
        </p:txBody>
      </p:sp>
    </p:spTree>
    <p:extLst>
      <p:ext uri="{BB962C8B-B14F-4D97-AF65-F5344CB8AC3E}">
        <p14:creationId xmlns:p14="http://schemas.microsoft.com/office/powerpoint/2010/main" val="806730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 Supporting natural resource industries and related secondary products</a:t>
            </a:r>
            <a:br>
              <a:rPr lang="en-US" dirty="0"/>
            </a:br>
            <a:r>
              <a:rPr lang="en-US" dirty="0"/>
              <a:t>B. Capturing area spending that is currently going to online retail and big box stores</a:t>
            </a:r>
            <a:br>
              <a:rPr lang="en-US" dirty="0"/>
            </a:br>
            <a:r>
              <a:rPr lang="en-US" dirty="0"/>
              <a:t>C. Leveraging retiring boomers as a source of entrepreneurial talent and a consumer base </a:t>
            </a:r>
          </a:p>
          <a:p>
            <a:pPr marL="0" indent="0">
              <a:buNone/>
            </a:pPr>
            <a:r>
              <a:rPr lang="en-US" dirty="0"/>
              <a:t>D. Encouraging digital commuting and remote working </a:t>
            </a:r>
          </a:p>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19</a:t>
            </a:fld>
            <a:endParaRPr lang="en-US" dirty="0"/>
          </a:p>
        </p:txBody>
      </p:sp>
    </p:spTree>
    <p:extLst>
      <p:ext uri="{BB962C8B-B14F-4D97-AF65-F5344CB8AC3E}">
        <p14:creationId xmlns:p14="http://schemas.microsoft.com/office/powerpoint/2010/main" val="2541540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E. Taking advantage of transportation corridors to provide services and tourist amenities </a:t>
            </a:r>
          </a:p>
          <a:p>
            <a:pPr marL="0" indent="0">
              <a:buNone/>
            </a:pPr>
            <a:r>
              <a:rPr lang="en-US" dirty="0"/>
              <a:t>F. Diversifying the local economy through recreation and tourism</a:t>
            </a:r>
            <a:br>
              <a:rPr lang="en-US" dirty="0"/>
            </a:br>
            <a:r>
              <a:rPr lang="en-US" dirty="0"/>
              <a:t>G. Discovering and supporting so called “growth-oriented entrepreneurs”</a:t>
            </a:r>
            <a:br>
              <a:rPr lang="en-US" dirty="0"/>
            </a:br>
            <a:r>
              <a:rPr lang="en-US" dirty="0"/>
              <a:t>H. Taking advantage of John Day’s status as a “hub city” to lead regional entrepreneurial development services by providing those entrepreneurs markets and programming support to the entrepreneurs in other communities in Grant county </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20</a:t>
            </a:fld>
            <a:endParaRPr lang="en-US" dirty="0"/>
          </a:p>
        </p:txBody>
      </p:sp>
    </p:spTree>
    <p:extLst>
      <p:ext uri="{BB962C8B-B14F-4D97-AF65-F5344CB8AC3E}">
        <p14:creationId xmlns:p14="http://schemas.microsoft.com/office/powerpoint/2010/main" val="94949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2</a:t>
            </a:fld>
            <a:endParaRPr lang="en-US" dirty="0"/>
          </a:p>
        </p:txBody>
      </p:sp>
    </p:spTree>
    <p:extLst>
      <p:ext uri="{BB962C8B-B14F-4D97-AF65-F5344CB8AC3E}">
        <p14:creationId xmlns:p14="http://schemas.microsoft.com/office/powerpoint/2010/main" val="411451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1. Retiree spending</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2. Government administration (employee wages and spending)</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3. Farming (agricultural products)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4. Government transfer payments (social security, food security programs, disability payments, etc.) </a:t>
            </a:r>
          </a:p>
          <a:p>
            <a:pPr marL="0" marR="0" lvl="0" indent="0" algn="l" defTabSz="457200" rtl="0" eaLnBrk="1" fontAlgn="t"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Hardship Related Payments</a:t>
            </a:r>
            <a:r>
              <a:rPr lang="en-US" sz="1200" kern="1200" dirty="0">
                <a:solidFill>
                  <a:schemeClr val="tx1"/>
                </a:solidFill>
                <a:effectLst/>
                <a:latin typeface="+mn-lt"/>
                <a:ea typeface="+mn-ea"/>
                <a:cs typeface="+mn-cs"/>
              </a:rPr>
              <a:t>. According to Headwaters Economics (www.headwaterseconomics.org), Hardship Related Transfer Payments include payments associated with poverty and include Medicaid, Food Stamps (SNAP), Supplemental Security Income (SSI), Unemployment Insurance, and other income maintenance benefits. With the Great Recession and an aging population, hardship payments have grown and become more important for many communities. </a:t>
            </a:r>
          </a:p>
          <a:p>
            <a:pPr marL="0" marR="0" lvl="0" indent="0" algn="l" defTabSz="457200" rtl="0" eaLnBrk="1" fontAlgn="t"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t"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Other Transfer Payments. </a:t>
            </a:r>
            <a:r>
              <a:rPr lang="en-US" sz="1200" kern="1200" dirty="0">
                <a:solidFill>
                  <a:schemeClr val="tx1"/>
                </a:solidFill>
                <a:effectLst/>
                <a:latin typeface="+mn-lt"/>
                <a:ea typeface="+mn-ea"/>
                <a:cs typeface="+mn-cs"/>
              </a:rPr>
              <a:t>According to Headwaters Economics (www.headwaterseconomics.org), Other Transfer Payments includes veterans’ benefits, education and training, Workers’ Compensation Insurance, railroad retirement and disability, farm payments, other government retirement and disability, and other receipts of individuals and non-profits. </a:t>
            </a:r>
            <a:endParaRPr lang="en-US" dirty="0"/>
          </a:p>
          <a:p>
            <a:pPr marL="0" marR="0" lvl="0" indent="0" algn="l" defTabSz="457200" rtl="0" eaLnBrk="1" fontAlgn="t" latinLnBrk="0" hangingPunct="1">
              <a:lnSpc>
                <a:spcPct val="100000"/>
              </a:lnSpc>
              <a:spcBef>
                <a:spcPts val="0"/>
              </a:spcBef>
              <a:spcAft>
                <a:spcPts val="0"/>
              </a:spcAft>
              <a:buClrTx/>
              <a:buSzTx/>
              <a:buFontTx/>
              <a:buNone/>
              <a:tabLst/>
              <a:defRPr/>
            </a:pPr>
            <a:endParaRPr lang="en-US" dirty="0"/>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5. Retail trade and hospitality/tourism </a:t>
            </a:r>
            <a:endParaRPr lang="en-US" sz="1200" b="0" i="0" u="none" strike="noStrike"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8</a:t>
            </a:fld>
            <a:endParaRPr lang="en-US" dirty="0"/>
          </a:p>
        </p:txBody>
      </p:sp>
    </p:spTree>
    <p:extLst>
      <p:ext uri="{BB962C8B-B14F-4D97-AF65-F5344CB8AC3E}">
        <p14:creationId xmlns:p14="http://schemas.microsoft.com/office/powerpoint/2010/main" val="2453298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10</a:t>
            </a:fld>
            <a:endParaRPr lang="en-US" dirty="0"/>
          </a:p>
        </p:txBody>
      </p:sp>
    </p:spTree>
    <p:extLst>
      <p:ext uri="{BB962C8B-B14F-4D97-AF65-F5344CB8AC3E}">
        <p14:creationId xmlns:p14="http://schemas.microsoft.com/office/powerpoint/2010/main" val="4138502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14</a:t>
            </a:fld>
            <a:endParaRPr lang="en-US" dirty="0"/>
          </a:p>
        </p:txBody>
      </p:sp>
    </p:spTree>
    <p:extLst>
      <p:ext uri="{BB962C8B-B14F-4D97-AF65-F5344CB8AC3E}">
        <p14:creationId xmlns:p14="http://schemas.microsoft.com/office/powerpoint/2010/main" val="3291056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15</a:t>
            </a:fld>
            <a:endParaRPr lang="en-US" dirty="0"/>
          </a:p>
        </p:txBody>
      </p:sp>
    </p:spTree>
    <p:extLst>
      <p:ext uri="{BB962C8B-B14F-4D97-AF65-F5344CB8AC3E}">
        <p14:creationId xmlns:p14="http://schemas.microsoft.com/office/powerpoint/2010/main" val="288342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16</a:t>
            </a:fld>
            <a:endParaRPr lang="en-US" dirty="0"/>
          </a:p>
        </p:txBody>
      </p:sp>
    </p:spTree>
    <p:extLst>
      <p:ext uri="{BB962C8B-B14F-4D97-AF65-F5344CB8AC3E}">
        <p14:creationId xmlns:p14="http://schemas.microsoft.com/office/powerpoint/2010/main" val="3995841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 – Depopulation. </a:t>
            </a:r>
            <a:r>
              <a:rPr lang="en-US" sz="1200" kern="1200" dirty="0">
                <a:solidFill>
                  <a:schemeClr val="tx1"/>
                </a:solidFill>
                <a:effectLst/>
                <a:latin typeface="+mn-lt"/>
                <a:ea typeface="+mn-ea"/>
                <a:cs typeface="+mn-cs"/>
              </a:rPr>
              <a:t>Data on pages 5 and 6, as well as more historical population change data, suggests the potential for rooting chronic and severe net outmigration and depopulation is a concern. Esri estimates that for the 2021-2026 future period depopulation will average a moderate 0.32% per year. </a:t>
            </a:r>
            <a:endParaRPr lang="en-US" dirty="0"/>
          </a:p>
          <a:p>
            <a:r>
              <a:rPr lang="en-US" sz="1200" b="1" kern="1200" dirty="0">
                <a:solidFill>
                  <a:schemeClr val="tx1"/>
                </a:solidFill>
                <a:effectLst/>
                <a:latin typeface="+mn-lt"/>
                <a:ea typeface="+mn-ea"/>
                <a:cs typeface="+mn-cs"/>
              </a:rPr>
              <a:t>2 – Cohort Population Growth. </a:t>
            </a:r>
            <a:r>
              <a:rPr lang="en-US" sz="1200" kern="1200" dirty="0">
                <a:solidFill>
                  <a:schemeClr val="tx1"/>
                </a:solidFill>
                <a:effectLst/>
                <a:latin typeface="+mn-lt"/>
                <a:ea typeface="+mn-ea"/>
                <a:cs typeface="+mn-cs"/>
              </a:rPr>
              <a:t>Figure 5 on page 6 offers a more promising demographic trend. There is moderate net growth between 2010 and 2021 with the 20 to 39 year-old age cohorts. These age cohorts are the building blocks for demographic health and renewal. </a:t>
            </a:r>
            <a:endParaRPr lang="en-US" dirty="0"/>
          </a:p>
          <a:p>
            <a:r>
              <a:rPr lang="en-US" sz="1200" b="1" kern="1200" dirty="0">
                <a:solidFill>
                  <a:schemeClr val="tx1"/>
                </a:solidFill>
                <a:effectLst/>
                <a:latin typeface="+mn-lt"/>
                <a:ea typeface="+mn-ea"/>
                <a:cs typeface="+mn-cs"/>
              </a:rPr>
              <a:t>3 – Employment Trends. </a:t>
            </a:r>
            <a:r>
              <a:rPr lang="en-US" sz="1200" kern="1200" dirty="0">
                <a:solidFill>
                  <a:schemeClr val="tx1"/>
                </a:solidFill>
                <a:effectLst/>
                <a:latin typeface="+mn-lt"/>
                <a:ea typeface="+mn-ea"/>
                <a:cs typeface="+mn-cs"/>
              </a:rPr>
              <a:t>Figure 6 on page 7 highlights relative stable and some growth in overall employment indicating economic resiliency. However, Figure 7 on this same page indicates your Labor to Non-Labor Earnings Ratio has dropped to 44%. Your economy is becoming overly dependent upon retirees and governmental transfer payments. </a:t>
            </a:r>
            <a:endParaRPr lang="en-US" dirty="0"/>
          </a:p>
          <a:p>
            <a:r>
              <a:rPr lang="en-US" sz="1200" b="1" kern="1200" dirty="0">
                <a:solidFill>
                  <a:schemeClr val="tx1"/>
                </a:solidFill>
                <a:effectLst/>
                <a:latin typeface="+mn-lt"/>
                <a:ea typeface="+mn-ea"/>
                <a:cs typeface="+mn-cs"/>
              </a:rPr>
              <a:t>4 – Earnings Growth. </a:t>
            </a:r>
            <a:r>
              <a:rPr lang="en-US" sz="1200" kern="1200" dirty="0">
                <a:solidFill>
                  <a:schemeClr val="tx1"/>
                </a:solidFill>
                <a:effectLst/>
                <a:latin typeface="+mn-lt"/>
                <a:ea typeface="+mn-ea"/>
                <a:cs typeface="+mn-cs"/>
              </a:rPr>
              <a:t>Figures 8 and 9 on page 8 indicate recent and relatively strong person income growth including total personal income (Figure 8) and growth in “average earnings per job” (Figure 9). Reasonable real growth in wages and personal income are important for a more prosperous community. </a:t>
            </a:r>
            <a:endParaRPr lang="en-US" dirty="0"/>
          </a:p>
          <a:p>
            <a:r>
              <a:rPr lang="en-US" sz="1200" b="1" kern="1200" dirty="0">
                <a:solidFill>
                  <a:schemeClr val="tx1"/>
                </a:solidFill>
                <a:effectLst/>
                <a:latin typeface="+mn-lt"/>
                <a:ea typeface="+mn-ea"/>
                <a:cs typeface="+mn-cs"/>
              </a:rPr>
              <a:t>5 – Top Economic Drivers. </a:t>
            </a:r>
            <a:r>
              <a:rPr lang="en-US" sz="1200" kern="1200" dirty="0">
                <a:solidFill>
                  <a:schemeClr val="tx1"/>
                </a:solidFill>
                <a:effectLst/>
                <a:latin typeface="+mn-lt"/>
                <a:ea typeface="+mn-ea"/>
                <a:cs typeface="+mn-cs"/>
              </a:rPr>
              <a:t>Figure 10 on page 9 and Figure 11 on page 10 provide top 5 economic driver indicators for Grant County. Top economic drivers include: </a:t>
            </a:r>
            <a:endParaRPr lang="en-US" dirty="0"/>
          </a:p>
          <a:p>
            <a:r>
              <a:rPr lang="en-US" sz="1200" kern="1200" dirty="0">
                <a:solidFill>
                  <a:schemeClr val="tx1"/>
                </a:solidFill>
                <a:effectLst/>
                <a:latin typeface="+mn-lt"/>
                <a:ea typeface="+mn-ea"/>
                <a:cs typeface="+mn-cs"/>
              </a:rPr>
              <a:t>Retirees </a:t>
            </a:r>
          </a:p>
          <a:p>
            <a:r>
              <a:rPr lang="en-US" sz="1200" kern="1200" dirty="0">
                <a:solidFill>
                  <a:schemeClr val="tx1"/>
                </a:solidFill>
                <a:effectLst/>
                <a:latin typeface="+mn-lt"/>
                <a:ea typeface="+mn-ea"/>
                <a:cs typeface="+mn-cs"/>
              </a:rPr>
              <a:t>Government </a:t>
            </a:r>
          </a:p>
          <a:p>
            <a:r>
              <a:rPr lang="en-US" sz="1200" kern="1200" dirty="0">
                <a:solidFill>
                  <a:schemeClr val="tx1"/>
                </a:solidFill>
                <a:effectLst/>
                <a:latin typeface="+mn-lt"/>
                <a:ea typeface="+mn-ea"/>
                <a:cs typeface="+mn-cs"/>
              </a:rPr>
              <a:t>Farming </a:t>
            </a:r>
          </a:p>
          <a:p>
            <a:r>
              <a:rPr lang="en-US" sz="1200" kern="1200" dirty="0">
                <a:solidFill>
                  <a:schemeClr val="tx1"/>
                </a:solidFill>
                <a:effectLst/>
                <a:latin typeface="+mn-lt"/>
                <a:ea typeface="+mn-ea"/>
                <a:cs typeface="+mn-cs"/>
              </a:rPr>
              <a:t>Government Transfer Payments </a:t>
            </a:r>
          </a:p>
          <a:p>
            <a:r>
              <a:rPr lang="en-US" sz="1200" kern="1200" dirty="0">
                <a:solidFill>
                  <a:schemeClr val="tx1"/>
                </a:solidFill>
                <a:effectLst/>
                <a:latin typeface="+mn-lt"/>
                <a:ea typeface="+mn-ea"/>
                <a:cs typeface="+mn-cs"/>
              </a:rPr>
              <a:t>Retail Trade and Hospitality/Tourism </a:t>
            </a:r>
          </a:p>
          <a:p>
            <a:r>
              <a:rPr lang="en-US" sz="1200" b="1" kern="1200" dirty="0">
                <a:solidFill>
                  <a:schemeClr val="tx1"/>
                </a:solidFill>
                <a:effectLst/>
                <a:latin typeface="+mn-lt"/>
                <a:ea typeface="+mn-ea"/>
                <a:cs typeface="+mn-cs"/>
              </a:rPr>
              <a:t>6 – Commuters. </a:t>
            </a:r>
            <a:r>
              <a:rPr lang="en-US" sz="1200" kern="1200" dirty="0">
                <a:solidFill>
                  <a:schemeClr val="tx1"/>
                </a:solidFill>
                <a:effectLst/>
                <a:latin typeface="+mn-lt"/>
                <a:ea typeface="+mn-ea"/>
                <a:cs typeface="+mn-cs"/>
              </a:rPr>
              <a:t>Commuters, both in-found (live outside the county and work in Grant County) and out-bound (live in Grant County and work outside the county), are very important to Grant County and its region. Data on page 13 strongly suggests emergence of virtual commuters who are working remotely. </a:t>
            </a:r>
          </a:p>
          <a:p>
            <a:r>
              <a:rPr lang="en-US" sz="1200" b="1" kern="1200" dirty="0">
                <a:solidFill>
                  <a:schemeClr val="tx1"/>
                </a:solidFill>
                <a:effectLst/>
                <a:latin typeface="+mn-lt"/>
                <a:ea typeface="+mn-ea"/>
                <a:cs typeface="+mn-cs"/>
              </a:rPr>
              <a:t>7 – COVID Shutdown Effect. </a:t>
            </a:r>
            <a:r>
              <a:rPr lang="en-US" sz="1200" kern="1200" dirty="0">
                <a:solidFill>
                  <a:schemeClr val="tx1"/>
                </a:solidFill>
                <a:effectLst/>
                <a:latin typeface="+mn-lt"/>
                <a:ea typeface="+mn-ea"/>
                <a:cs typeface="+mn-cs"/>
              </a:rPr>
              <a:t>The timing of data collection by www.YourEconomy.org in 2020 coincided with peak COVID-19 related economic shutdowns, over stating the longer-term trends in both ventures and employment. When 2021 data becomes available we anticipate that we will return to pre-pandemic trend lines. </a:t>
            </a:r>
          </a:p>
          <a:p>
            <a:r>
              <a:rPr lang="en-US" sz="1200" b="1" kern="1200" dirty="0">
                <a:solidFill>
                  <a:schemeClr val="tx1"/>
                </a:solidFill>
                <a:effectLst/>
                <a:latin typeface="+mn-lt"/>
                <a:ea typeface="+mn-ea"/>
                <a:cs typeface="+mn-cs"/>
              </a:rPr>
              <a:t>8 – Permanent Resident Retail Demand Outlook. </a:t>
            </a:r>
            <a:r>
              <a:rPr lang="en-US" sz="1200" kern="1200" dirty="0">
                <a:solidFill>
                  <a:schemeClr val="tx1"/>
                </a:solidFill>
                <a:effectLst/>
                <a:latin typeface="+mn-lt"/>
                <a:ea typeface="+mn-ea"/>
                <a:cs typeface="+mn-cs"/>
              </a:rPr>
              <a:t>Table 4 beginning on page 16 indicates reasonably strong projected spending growth for most economic sectors. This projected growth by Esri indicates entrepreneurial development opportunities. </a:t>
            </a:r>
          </a:p>
          <a:p>
            <a:r>
              <a:rPr lang="en-US" sz="1200" b="1" kern="1200" dirty="0">
                <a:solidFill>
                  <a:schemeClr val="tx1"/>
                </a:solidFill>
                <a:effectLst/>
                <a:latin typeface="+mn-lt"/>
                <a:ea typeface="+mn-ea"/>
                <a:cs typeface="+mn-cs"/>
              </a:rPr>
              <a:t>9 – Venture Employment Growth Areas. </a:t>
            </a:r>
            <a:r>
              <a:rPr lang="en-US" sz="1200" kern="1200" dirty="0">
                <a:solidFill>
                  <a:schemeClr val="tx1"/>
                </a:solidFill>
                <a:effectLst/>
                <a:latin typeface="+mn-lt"/>
                <a:ea typeface="+mn-ea"/>
                <a:cs typeface="+mn-cs"/>
              </a:rPr>
              <a:t>Figure 15 on page 18 indicates growth in self-employment. This data suggests possible nascent entrepreneurial development opportunities. Figure 19 on page 21 indicates moderate job growth with Stage 3 (i.e., 100 to 499 employees). </a:t>
            </a:r>
          </a:p>
          <a:p>
            <a:r>
              <a:rPr lang="en-US" sz="1200" b="1" kern="1200" dirty="0">
                <a:solidFill>
                  <a:schemeClr val="tx1"/>
                </a:solidFill>
                <a:effectLst/>
                <a:latin typeface="+mn-lt"/>
                <a:ea typeface="+mn-ea"/>
                <a:cs typeface="+mn-cs"/>
              </a:rPr>
              <a:t>10 – Regional Development. </a:t>
            </a:r>
            <a:r>
              <a:rPr lang="en-US" sz="1200" kern="1200" dirty="0">
                <a:solidFill>
                  <a:schemeClr val="tx1"/>
                </a:solidFill>
                <a:effectLst/>
                <a:latin typeface="+mn-lt"/>
                <a:ea typeface="+mn-ea"/>
                <a:cs typeface="+mn-cs"/>
              </a:rPr>
              <a:t>John Day is a lead community within a vast rural region including Grant County. Embracing and actively supporting regional community economic development, including development in other </a:t>
            </a:r>
          </a:p>
          <a:p>
            <a:r>
              <a:rPr lang="en-US" sz="1200" kern="1200" dirty="0">
                <a:solidFill>
                  <a:schemeClr val="tx1"/>
                </a:solidFill>
                <a:effectLst/>
                <a:latin typeface="+mn-lt"/>
                <a:ea typeface="+mn-ea"/>
                <a:cs typeface="+mn-cs"/>
              </a:rPr>
              <a:t>Page | 23 </a:t>
            </a:r>
          </a:p>
          <a:p>
            <a:r>
              <a:rPr lang="en-US" sz="1200" kern="1200" dirty="0">
                <a:solidFill>
                  <a:schemeClr val="tx1"/>
                </a:solidFill>
                <a:effectLst/>
                <a:latin typeface="+mn-lt"/>
                <a:ea typeface="+mn-ea"/>
                <a:cs typeface="+mn-cs"/>
              </a:rPr>
              <a:t>communities, is recommended. A stronger region will create development opportunities for John Day and Grant County. </a:t>
            </a:r>
            <a:endParaRPr lang="en-US" dirty="0"/>
          </a:p>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17</a:t>
            </a:fld>
            <a:endParaRPr lang="en-US" dirty="0"/>
          </a:p>
        </p:txBody>
      </p:sp>
    </p:spTree>
    <p:extLst>
      <p:ext uri="{BB962C8B-B14F-4D97-AF65-F5344CB8AC3E}">
        <p14:creationId xmlns:p14="http://schemas.microsoft.com/office/powerpoint/2010/main" val="309907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t>2. Need for economic diversification </a:t>
            </a:r>
          </a:p>
          <a:p>
            <a:pPr marL="857250" lvl="1" indent="-457200">
              <a:buFont typeface="Arial" panose="020B0604020202020204" pitchFamily="34" charset="0"/>
              <a:buChar char="•"/>
            </a:pPr>
            <a:r>
              <a:rPr lang="en-US" sz="2400" dirty="0"/>
              <a:t>Overreliance on retirees and transfers </a:t>
            </a:r>
          </a:p>
        </p:txBody>
      </p:sp>
      <p:sp>
        <p:nvSpPr>
          <p:cNvPr id="4" name="Slide Number Placeholder 3"/>
          <p:cNvSpPr>
            <a:spLocks noGrp="1"/>
          </p:cNvSpPr>
          <p:nvPr>
            <p:ph type="sldNum" sz="quarter" idx="5"/>
          </p:nvPr>
        </p:nvSpPr>
        <p:spPr/>
        <p:txBody>
          <a:bodyPr/>
          <a:lstStyle/>
          <a:p>
            <a:fld id="{D26ABFB6-1E41-9347-B5EF-129377911FDA}" type="slidenum">
              <a:rPr lang="en-US" smtClean="0"/>
              <a:t>18</a:t>
            </a:fld>
            <a:endParaRPr lang="en-US" dirty="0"/>
          </a:p>
        </p:txBody>
      </p:sp>
    </p:spTree>
    <p:extLst>
      <p:ext uri="{BB962C8B-B14F-4D97-AF65-F5344CB8AC3E}">
        <p14:creationId xmlns:p14="http://schemas.microsoft.com/office/powerpoint/2010/main" val="179748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with Image">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5" name="Content Placeholder 14"/>
          <p:cNvSpPr>
            <a:spLocks noGrp="1"/>
          </p:cNvSpPr>
          <p:nvPr>
            <p:ph sz="quarter" idx="10"/>
          </p:nvPr>
        </p:nvSpPr>
        <p:spPr>
          <a:xfrm>
            <a:off x="1116013" y="1181100"/>
            <a:ext cx="7740650" cy="1342693"/>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7" name="Picture Placeholder 16"/>
          <p:cNvSpPr>
            <a:spLocks noGrp="1"/>
          </p:cNvSpPr>
          <p:nvPr>
            <p:ph type="pic" sz="quarter" idx="11" hasCustomPrompt="1"/>
          </p:nvPr>
        </p:nvSpPr>
        <p:spPr>
          <a:xfrm>
            <a:off x="1116013" y="2784314"/>
            <a:ext cx="8027987" cy="4073686"/>
          </a:xfrm>
          <a:prstGeom prst="rect">
            <a:avLst/>
          </a:prstGeom>
        </p:spPr>
        <p:txBody>
          <a:bodyPr vert="horz"/>
          <a:lstStyle/>
          <a:p>
            <a:r>
              <a:rPr lang="en-US" dirty="0"/>
              <a:t>Image Here</a:t>
            </a:r>
          </a:p>
        </p:txBody>
      </p:sp>
      <p:sp>
        <p:nvSpPr>
          <p:cNvPr id="21"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Tree>
    <p:extLst>
      <p:ext uri="{BB962C8B-B14F-4D97-AF65-F5344CB8AC3E}">
        <p14:creationId xmlns:p14="http://schemas.microsoft.com/office/powerpoint/2010/main" val="63000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age No Image">
    <p:spTree>
      <p:nvGrpSpPr>
        <p:cNvPr id="1" name=""/>
        <p:cNvGrpSpPr/>
        <p:nvPr/>
      </p:nvGrpSpPr>
      <p:grpSpPr>
        <a:xfrm>
          <a:off x="0" y="0"/>
          <a:ext cx="0" cy="0"/>
          <a:chOff x="0" y="0"/>
          <a:chExt cx="0" cy="0"/>
        </a:xfrm>
      </p:grpSpPr>
      <p:sp>
        <p:nvSpPr>
          <p:cNvPr id="7" name="Title 1"/>
          <p:cNvSpPr txBox="1">
            <a:spLocks/>
          </p:cNvSpPr>
          <p:nvPr userDrawn="1"/>
        </p:nvSpPr>
        <p:spPr>
          <a:xfrm>
            <a:off x="0" y="0"/>
            <a:ext cx="9143999" cy="6857999"/>
          </a:xfrm>
          <a:prstGeom prst="rect">
            <a:avLst/>
          </a:prstGeom>
          <a:solidFill>
            <a:srgbClr val="2A7DE1"/>
          </a:solidFill>
          <a:ln>
            <a:noFill/>
          </a:ln>
        </p:spPr>
        <p:txBody>
          <a:bodyPr anchor="ctr" anchorCtr="1">
            <a:noAutofit/>
          </a:bodyPr>
          <a:lstStyle>
            <a:lvl1pPr marL="0" algn="ctr" defTabSz="457200" rtl="0" eaLnBrk="1" latinLnBrk="0" hangingPunct="1">
              <a:spcBef>
                <a:spcPts val="0"/>
              </a:spcBef>
              <a:buNone/>
              <a:defRPr sz="1800" b="1" i="0" kern="1200" baseline="0">
                <a:solidFill>
                  <a:schemeClr val="tx1">
                    <a:lumMod val="65000"/>
                    <a:lumOff val="35000"/>
                  </a:schemeClr>
                </a:solidFill>
                <a:latin typeface="Lulo Clean One"/>
                <a:ea typeface="+mj-ea"/>
                <a:cs typeface="+mj-cs"/>
              </a:defRPr>
            </a:lvl1pPr>
          </a:lstStyle>
          <a:p>
            <a:r>
              <a:rPr lang="en-US" sz="3600" cap="all" spc="730" dirty="0">
                <a:solidFill>
                  <a:schemeClr val="bg1"/>
                </a:solidFill>
                <a:latin typeface="Helvetica"/>
              </a:rPr>
              <a:t>City of John Day</a:t>
            </a:r>
            <a:br>
              <a:rPr lang="en-US" sz="3600" cap="all" spc="730" dirty="0">
                <a:solidFill>
                  <a:schemeClr val="bg1"/>
                </a:solidFill>
                <a:latin typeface="Helvetica"/>
              </a:rPr>
            </a:br>
            <a:r>
              <a:rPr lang="en-US" sz="3600" cap="all" spc="730" dirty="0">
                <a:solidFill>
                  <a:schemeClr val="bg1"/>
                </a:solidFill>
                <a:latin typeface="Helvetica"/>
              </a:rPr>
              <a:t>Presentation Title</a:t>
            </a:r>
          </a:p>
        </p:txBody>
      </p:sp>
      <p:sp>
        <p:nvSpPr>
          <p:cNvPr id="6" name="Text Placeholder 11"/>
          <p:cNvSpPr>
            <a:spLocks noGrp="1"/>
          </p:cNvSpPr>
          <p:nvPr>
            <p:ph type="body" sz="quarter" idx="14" hasCustomPrompt="1"/>
          </p:nvPr>
        </p:nvSpPr>
        <p:spPr>
          <a:xfrm>
            <a:off x="3305969" y="4445351"/>
            <a:ext cx="2532062" cy="431800"/>
          </a:xfrm>
          <a:prstGeom prst="rect">
            <a:avLst/>
          </a:prstGeom>
        </p:spPr>
        <p:txBody>
          <a:bodyPr vert="horz"/>
          <a:lstStyle>
            <a:lvl1pPr marL="0" indent="0" algn="ctr">
              <a:buFontTx/>
              <a:buNone/>
              <a:defRPr sz="1000" kern="1000" cap="all" spc="150" baseline="0">
                <a:solidFill>
                  <a:schemeClr val="bg1"/>
                </a:solidFill>
                <a:latin typeface="Helvetica"/>
              </a:defRPr>
            </a:lvl1pPr>
          </a:lstStyle>
          <a:p>
            <a:pPr lvl="0"/>
            <a:r>
              <a:rPr lang="en-US" dirty="0"/>
              <a:t>Month, year</a:t>
            </a:r>
          </a:p>
        </p:txBody>
      </p:sp>
    </p:spTree>
    <p:extLst>
      <p:ext uri="{BB962C8B-B14F-4D97-AF65-F5344CB8AC3E}">
        <p14:creationId xmlns:p14="http://schemas.microsoft.com/office/powerpoint/2010/main" val="229202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0" y="0"/>
            <a:ext cx="9143999" cy="6857999"/>
          </a:xfrm>
          <a:prstGeom prst="rect">
            <a:avLst/>
          </a:prstGeom>
          <a:solidFill>
            <a:srgbClr val="F5B335"/>
          </a:solidFill>
          <a:ln>
            <a:noFill/>
          </a:ln>
        </p:spPr>
        <p:txBody>
          <a:bodyPr anchor="ctr" anchorCtr="1">
            <a:noAutofit/>
          </a:bodyPr>
          <a:lstStyle>
            <a:lvl1pPr marL="0" algn="ctr" defTabSz="457200" rtl="0" eaLnBrk="1" latinLnBrk="0" hangingPunct="1">
              <a:spcBef>
                <a:spcPts val="0"/>
              </a:spcBef>
              <a:buNone/>
              <a:defRPr sz="1800" b="1" i="0" kern="1200" baseline="0">
                <a:solidFill>
                  <a:schemeClr val="tx1">
                    <a:lumMod val="65000"/>
                    <a:lumOff val="35000"/>
                  </a:schemeClr>
                </a:solidFill>
                <a:latin typeface="Lulo Clean One"/>
                <a:ea typeface="+mj-ea"/>
                <a:cs typeface="+mj-cs"/>
              </a:defRPr>
            </a:lvl1pPr>
          </a:lstStyle>
          <a:p>
            <a:r>
              <a:rPr lang="en-US" sz="3600" cap="all" spc="730" dirty="0">
                <a:solidFill>
                  <a:schemeClr val="bg1"/>
                </a:solidFill>
                <a:latin typeface="Helvetica"/>
              </a:rPr>
              <a:t>City of John Day</a:t>
            </a:r>
            <a:br>
              <a:rPr lang="en-US" sz="3600" cap="all" spc="730" dirty="0">
                <a:solidFill>
                  <a:schemeClr val="bg1"/>
                </a:solidFill>
                <a:latin typeface="Helvetica"/>
              </a:rPr>
            </a:br>
            <a:r>
              <a:rPr lang="en-US" sz="3600" cap="all" spc="730" dirty="0">
                <a:solidFill>
                  <a:schemeClr val="bg1"/>
                </a:solidFill>
                <a:latin typeface="Helvetica"/>
              </a:rPr>
              <a:t>Presentation Title</a:t>
            </a:r>
          </a:p>
        </p:txBody>
      </p:sp>
      <p:sp>
        <p:nvSpPr>
          <p:cNvPr id="4" name="Text Placeholder 11"/>
          <p:cNvSpPr>
            <a:spLocks noGrp="1"/>
          </p:cNvSpPr>
          <p:nvPr>
            <p:ph type="body" sz="quarter" idx="14" hasCustomPrompt="1"/>
          </p:nvPr>
        </p:nvSpPr>
        <p:spPr>
          <a:xfrm>
            <a:off x="3305969" y="4445351"/>
            <a:ext cx="2532062" cy="431800"/>
          </a:xfrm>
          <a:prstGeom prst="rect">
            <a:avLst/>
          </a:prstGeom>
        </p:spPr>
        <p:txBody>
          <a:bodyPr vert="horz"/>
          <a:lstStyle>
            <a:lvl1pPr marL="0" indent="0" algn="ctr">
              <a:buFontTx/>
              <a:buNone/>
              <a:defRPr sz="1000" kern="1000" cap="all" spc="150" baseline="0">
                <a:solidFill>
                  <a:schemeClr val="bg1"/>
                </a:solidFill>
                <a:latin typeface="Helvetica"/>
              </a:defRPr>
            </a:lvl1pPr>
          </a:lstStyle>
          <a:p>
            <a:pPr lvl="0"/>
            <a:r>
              <a:rPr lang="en-US" dirty="0"/>
              <a:t>Month, year</a:t>
            </a:r>
          </a:p>
        </p:txBody>
      </p:sp>
    </p:spTree>
    <p:extLst>
      <p:ext uri="{BB962C8B-B14F-4D97-AF65-F5344CB8AC3E}">
        <p14:creationId xmlns:p14="http://schemas.microsoft.com/office/powerpoint/2010/main" val="42917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P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16013" y="1644535"/>
            <a:ext cx="8027987" cy="5213465"/>
          </a:xfrm>
          <a:prstGeom prst="rect">
            <a:avLst/>
          </a:prstGeom>
        </p:spPr>
        <p:txBody>
          <a:bodyPr vert="horz"/>
          <a:lstStyle/>
          <a:p>
            <a:endParaRPr lang="en-US" dirty="0"/>
          </a:p>
        </p:txBody>
      </p:sp>
      <p:sp>
        <p:nvSpPr>
          <p:cNvPr id="8"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0"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5" name="Text Placeholder 4"/>
          <p:cNvSpPr>
            <a:spLocks noGrp="1"/>
          </p:cNvSpPr>
          <p:nvPr>
            <p:ph type="body" sz="quarter" idx="13" hasCustomPrompt="1"/>
          </p:nvPr>
        </p:nvSpPr>
        <p:spPr>
          <a:xfrm>
            <a:off x="1116013" y="1082879"/>
            <a:ext cx="7740650" cy="431800"/>
          </a:xfrm>
          <a:prstGeom prst="rect">
            <a:avLst/>
          </a:prstGeom>
        </p:spPr>
        <p:txBody>
          <a:bodyPr vert="horz"/>
          <a:lstStyle>
            <a:lvl1pPr marL="0" indent="0">
              <a:buFontTx/>
              <a:buNone/>
              <a:defRPr sz="1800">
                <a:solidFill>
                  <a:schemeClr val="tx1">
                    <a:lumMod val="65000"/>
                    <a:lumOff val="35000"/>
                  </a:schemeClr>
                </a:solidFill>
                <a:latin typeface="Georgia"/>
              </a:defRPr>
            </a:lvl1pPr>
          </a:lstStyle>
          <a:p>
            <a:pPr lvl="0"/>
            <a:r>
              <a:rPr lang="en-US" dirty="0"/>
              <a:t>Describe the images here.</a:t>
            </a:r>
          </a:p>
        </p:txBody>
      </p:sp>
    </p:spTree>
    <p:extLst>
      <p:ext uri="{BB962C8B-B14F-4D97-AF65-F5344CB8AC3E}">
        <p14:creationId xmlns:p14="http://schemas.microsoft.com/office/powerpoint/2010/main" val="384539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8" name="Picture Placeholder 3"/>
          <p:cNvSpPr>
            <a:spLocks noGrp="1"/>
          </p:cNvSpPr>
          <p:nvPr>
            <p:ph type="pic" sz="quarter" idx="14"/>
          </p:nvPr>
        </p:nvSpPr>
        <p:spPr>
          <a:xfrm>
            <a:off x="6309014" y="1644535"/>
            <a:ext cx="2548028" cy="2067883"/>
          </a:xfrm>
          <a:prstGeom prst="rect">
            <a:avLst/>
          </a:prstGeom>
        </p:spPr>
        <p:txBody>
          <a:bodyPr vert="horz"/>
          <a:lstStyle/>
          <a:p>
            <a:endParaRPr lang="en-US" dirty="0"/>
          </a:p>
        </p:txBody>
      </p:sp>
      <p:sp>
        <p:nvSpPr>
          <p:cNvPr id="9" name="Picture Placeholder 3"/>
          <p:cNvSpPr>
            <a:spLocks noGrp="1"/>
          </p:cNvSpPr>
          <p:nvPr>
            <p:ph type="pic" sz="quarter" idx="15"/>
          </p:nvPr>
        </p:nvSpPr>
        <p:spPr>
          <a:xfrm>
            <a:off x="3704001" y="1644535"/>
            <a:ext cx="2482903" cy="2067883"/>
          </a:xfrm>
          <a:prstGeom prst="rect">
            <a:avLst/>
          </a:prstGeom>
        </p:spPr>
        <p:txBody>
          <a:bodyPr vert="horz"/>
          <a:lstStyle/>
          <a:p>
            <a:endParaRPr lang="en-US" dirty="0"/>
          </a:p>
        </p:txBody>
      </p:sp>
      <p:sp>
        <p:nvSpPr>
          <p:cNvPr id="10" name="Picture Placeholder 3"/>
          <p:cNvSpPr>
            <a:spLocks noGrp="1"/>
          </p:cNvSpPr>
          <p:nvPr>
            <p:ph type="pic" sz="quarter" idx="16"/>
          </p:nvPr>
        </p:nvSpPr>
        <p:spPr>
          <a:xfrm>
            <a:off x="1098989" y="1644535"/>
            <a:ext cx="2482903" cy="2067883"/>
          </a:xfrm>
          <a:prstGeom prst="rect">
            <a:avLst/>
          </a:prstGeom>
        </p:spPr>
        <p:txBody>
          <a:bodyPr vert="horz"/>
          <a:lstStyle/>
          <a:p>
            <a:endParaRPr lang="en-US" dirty="0"/>
          </a:p>
        </p:txBody>
      </p:sp>
      <p:sp>
        <p:nvSpPr>
          <p:cNvPr id="11" name="Picture Placeholder 3"/>
          <p:cNvSpPr>
            <a:spLocks noGrp="1"/>
          </p:cNvSpPr>
          <p:nvPr>
            <p:ph type="pic" sz="quarter" idx="17"/>
          </p:nvPr>
        </p:nvSpPr>
        <p:spPr>
          <a:xfrm>
            <a:off x="6308635" y="3832251"/>
            <a:ext cx="2548028" cy="2067883"/>
          </a:xfrm>
          <a:prstGeom prst="rect">
            <a:avLst/>
          </a:prstGeom>
        </p:spPr>
        <p:txBody>
          <a:bodyPr vert="horz"/>
          <a:lstStyle/>
          <a:p>
            <a:endParaRPr lang="en-US" dirty="0"/>
          </a:p>
        </p:txBody>
      </p:sp>
      <p:sp>
        <p:nvSpPr>
          <p:cNvPr id="12" name="Picture Placeholder 3"/>
          <p:cNvSpPr>
            <a:spLocks noGrp="1"/>
          </p:cNvSpPr>
          <p:nvPr>
            <p:ph type="pic" sz="quarter" idx="18"/>
          </p:nvPr>
        </p:nvSpPr>
        <p:spPr>
          <a:xfrm>
            <a:off x="3703622" y="3832251"/>
            <a:ext cx="2482903" cy="2067883"/>
          </a:xfrm>
          <a:prstGeom prst="rect">
            <a:avLst/>
          </a:prstGeom>
        </p:spPr>
        <p:txBody>
          <a:bodyPr vert="horz"/>
          <a:lstStyle/>
          <a:p>
            <a:endParaRPr lang="en-US" dirty="0"/>
          </a:p>
        </p:txBody>
      </p:sp>
      <p:sp>
        <p:nvSpPr>
          <p:cNvPr id="13" name="Picture Placeholder 3"/>
          <p:cNvSpPr>
            <a:spLocks noGrp="1"/>
          </p:cNvSpPr>
          <p:nvPr>
            <p:ph type="pic" sz="quarter" idx="19"/>
          </p:nvPr>
        </p:nvSpPr>
        <p:spPr>
          <a:xfrm>
            <a:off x="1098610" y="3832251"/>
            <a:ext cx="2482903" cy="2067883"/>
          </a:xfrm>
          <a:prstGeom prst="rect">
            <a:avLst/>
          </a:prstGeom>
        </p:spPr>
        <p:txBody>
          <a:bodyPr vert="horz"/>
          <a:lstStyle/>
          <a:p>
            <a:endParaRPr lang="en-US" dirty="0"/>
          </a:p>
        </p:txBody>
      </p:sp>
      <p:sp>
        <p:nvSpPr>
          <p:cNvPr id="15"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6"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7" name="Text Placeholder 4"/>
          <p:cNvSpPr>
            <a:spLocks noGrp="1"/>
          </p:cNvSpPr>
          <p:nvPr>
            <p:ph type="body" sz="quarter" idx="13" hasCustomPrompt="1"/>
          </p:nvPr>
        </p:nvSpPr>
        <p:spPr>
          <a:xfrm>
            <a:off x="1116013" y="1082879"/>
            <a:ext cx="7740650" cy="431800"/>
          </a:xfrm>
          <a:prstGeom prst="rect">
            <a:avLst/>
          </a:prstGeom>
        </p:spPr>
        <p:txBody>
          <a:bodyPr vert="horz"/>
          <a:lstStyle>
            <a:lvl1pPr marL="0" indent="0">
              <a:buFontTx/>
              <a:buNone/>
              <a:defRPr sz="1800">
                <a:solidFill>
                  <a:schemeClr val="tx1">
                    <a:lumMod val="65000"/>
                    <a:lumOff val="35000"/>
                  </a:schemeClr>
                </a:solidFill>
                <a:latin typeface="Georgia"/>
              </a:defRPr>
            </a:lvl1pPr>
          </a:lstStyle>
          <a:p>
            <a:pPr lvl="0"/>
            <a:r>
              <a:rPr lang="en-US" dirty="0"/>
              <a:t>Describe the images here.</a:t>
            </a:r>
          </a:p>
        </p:txBody>
      </p:sp>
    </p:spTree>
    <p:extLst>
      <p:ext uri="{BB962C8B-B14F-4D97-AF65-F5344CB8AC3E}">
        <p14:creationId xmlns:p14="http://schemas.microsoft.com/office/powerpoint/2010/main" val="439038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with Imag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4859338" y="1181100"/>
            <a:ext cx="4284662" cy="5676900"/>
          </a:xfrm>
          <a:prstGeom prst="rect">
            <a:avLst/>
          </a:prstGeom>
        </p:spPr>
        <p:txBody>
          <a:bodyPr vert="horz"/>
          <a:lstStyle/>
          <a:p>
            <a:endParaRPr lang="en-US" dirty="0"/>
          </a:p>
        </p:txBody>
      </p:sp>
      <p:sp>
        <p:nvSpPr>
          <p:cNvPr id="6"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8"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1" name="Content Placeholder 14"/>
          <p:cNvSpPr>
            <a:spLocks noGrp="1"/>
          </p:cNvSpPr>
          <p:nvPr>
            <p:ph sz="quarter" idx="10"/>
          </p:nvPr>
        </p:nvSpPr>
        <p:spPr>
          <a:xfrm>
            <a:off x="1116013" y="1181100"/>
            <a:ext cx="3475322" cy="5185371"/>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385535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st with Multiple Images">
    <p:spTree>
      <p:nvGrpSpPr>
        <p:cNvPr id="1" name=""/>
        <p:cNvGrpSpPr/>
        <p:nvPr/>
      </p:nvGrpSpPr>
      <p:grpSpPr>
        <a:xfrm>
          <a:off x="0" y="0"/>
          <a:ext cx="0" cy="0"/>
          <a:chOff x="0" y="0"/>
          <a:chExt cx="0" cy="0"/>
        </a:xfrm>
      </p:grpSpPr>
      <p:sp>
        <p:nvSpPr>
          <p:cNvPr id="4" name="Picture Placeholder 8"/>
          <p:cNvSpPr>
            <a:spLocks noGrp="1"/>
          </p:cNvSpPr>
          <p:nvPr>
            <p:ph type="pic" sz="quarter" idx="11"/>
          </p:nvPr>
        </p:nvSpPr>
        <p:spPr>
          <a:xfrm>
            <a:off x="4859338" y="1181100"/>
            <a:ext cx="4284662" cy="2213808"/>
          </a:xfrm>
          <a:prstGeom prst="rect">
            <a:avLst/>
          </a:prstGeom>
        </p:spPr>
        <p:txBody>
          <a:bodyPr vert="horz"/>
          <a:lstStyle/>
          <a:p>
            <a:endParaRPr lang="en-US" dirty="0"/>
          </a:p>
        </p:txBody>
      </p:sp>
      <p:sp>
        <p:nvSpPr>
          <p:cNvPr id="7" name="Picture Placeholder 6"/>
          <p:cNvSpPr>
            <a:spLocks noGrp="1"/>
          </p:cNvSpPr>
          <p:nvPr>
            <p:ph type="pic" sz="quarter" idx="13"/>
          </p:nvPr>
        </p:nvSpPr>
        <p:spPr>
          <a:xfrm>
            <a:off x="4859338" y="3395663"/>
            <a:ext cx="2157412" cy="3462337"/>
          </a:xfrm>
          <a:prstGeom prst="rect">
            <a:avLst/>
          </a:prstGeom>
        </p:spPr>
        <p:txBody>
          <a:bodyPr vert="horz"/>
          <a:lstStyle/>
          <a:p>
            <a:endParaRPr lang="en-US" dirty="0"/>
          </a:p>
        </p:txBody>
      </p:sp>
      <p:sp>
        <p:nvSpPr>
          <p:cNvPr id="8" name="Picture Placeholder 6"/>
          <p:cNvSpPr>
            <a:spLocks noGrp="1"/>
          </p:cNvSpPr>
          <p:nvPr>
            <p:ph type="pic" sz="quarter" idx="14"/>
          </p:nvPr>
        </p:nvSpPr>
        <p:spPr>
          <a:xfrm>
            <a:off x="7016750" y="3393378"/>
            <a:ext cx="2127250" cy="3462337"/>
          </a:xfrm>
          <a:prstGeom prst="rect">
            <a:avLst/>
          </a:prstGeom>
        </p:spPr>
        <p:txBody>
          <a:bodyPr vert="horz"/>
          <a:lstStyle/>
          <a:p>
            <a:endParaRPr lang="en-US" dirty="0"/>
          </a:p>
        </p:txBody>
      </p:sp>
      <p:sp>
        <p:nvSpPr>
          <p:cNvPr id="10"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1"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2" name="Content Placeholder 14"/>
          <p:cNvSpPr>
            <a:spLocks noGrp="1"/>
          </p:cNvSpPr>
          <p:nvPr>
            <p:ph sz="quarter" idx="10"/>
          </p:nvPr>
        </p:nvSpPr>
        <p:spPr>
          <a:xfrm>
            <a:off x="1116013" y="1181100"/>
            <a:ext cx="3475322" cy="5185371"/>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2315650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Page No Image">
    <p:spTree>
      <p:nvGrpSpPr>
        <p:cNvPr id="1" name=""/>
        <p:cNvGrpSpPr/>
        <p:nvPr/>
      </p:nvGrpSpPr>
      <p:grpSpPr>
        <a:xfrm>
          <a:off x="0" y="0"/>
          <a:ext cx="0" cy="0"/>
          <a:chOff x="0" y="0"/>
          <a:chExt cx="0" cy="0"/>
        </a:xfrm>
      </p:grpSpPr>
      <p:sp>
        <p:nvSpPr>
          <p:cNvPr id="5" name="Content Placeholder 14"/>
          <p:cNvSpPr>
            <a:spLocks noGrp="1"/>
          </p:cNvSpPr>
          <p:nvPr>
            <p:ph sz="quarter" idx="10"/>
          </p:nvPr>
        </p:nvSpPr>
        <p:spPr>
          <a:xfrm>
            <a:off x="1116012" y="1181100"/>
            <a:ext cx="7741029" cy="5185371"/>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2"/>
            <a:endParaRPr lang="en-US" dirty="0"/>
          </a:p>
        </p:txBody>
      </p:sp>
      <p:sp>
        <p:nvSpPr>
          <p:cNvPr id="6"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7"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Tree>
    <p:extLst>
      <p:ext uri="{BB962C8B-B14F-4D97-AF65-F5344CB8AC3E}">
        <p14:creationId xmlns:p14="http://schemas.microsoft.com/office/powerpoint/2010/main" val="274958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agraph No Images">
    <p:spTree>
      <p:nvGrpSpPr>
        <p:cNvPr id="1" name=""/>
        <p:cNvGrpSpPr/>
        <p:nvPr/>
      </p:nvGrpSpPr>
      <p:grpSpPr>
        <a:xfrm>
          <a:off x="0" y="0"/>
          <a:ext cx="0" cy="0"/>
          <a:chOff x="0" y="0"/>
          <a:chExt cx="0" cy="0"/>
        </a:xfrm>
      </p:grpSpPr>
      <p:sp>
        <p:nvSpPr>
          <p:cNvPr id="8"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9"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0" name="Text Placeholder 9"/>
          <p:cNvSpPr>
            <a:spLocks noGrp="1"/>
          </p:cNvSpPr>
          <p:nvPr>
            <p:ph type="body" sz="quarter" idx="13" hasCustomPrompt="1"/>
          </p:nvPr>
        </p:nvSpPr>
        <p:spPr>
          <a:xfrm>
            <a:off x="1116012" y="1155700"/>
            <a:ext cx="7741029" cy="5340350"/>
          </a:xfrm>
          <a:prstGeom prst="rect">
            <a:avLst/>
          </a:prstGeom>
        </p:spPr>
        <p:txBody>
          <a:bodyPr vert="horz"/>
          <a:lstStyle>
            <a:lvl1pPr marL="0" marR="0" indent="0" algn="l" defTabSz="457200" rtl="0" eaLnBrk="1" fontAlgn="auto" latinLnBrk="0" hangingPunct="1">
              <a:lnSpc>
                <a:spcPct val="150000"/>
              </a:lnSpc>
              <a:spcBef>
                <a:spcPts val="0"/>
              </a:spcBef>
              <a:spcAft>
                <a:spcPts val="0"/>
              </a:spcAft>
              <a:buClrTx/>
              <a:buSzTx/>
              <a:buFontTx/>
              <a:buNone/>
              <a:tabLst/>
              <a:defRPr sz="1800" baseline="0">
                <a:solidFill>
                  <a:schemeClr val="tx1">
                    <a:lumMod val="65000"/>
                    <a:lumOff val="35000"/>
                  </a:schemeClr>
                </a:solidFill>
                <a:latin typeface="Georgia"/>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a:t>Click to edit Master text styles. The ship set ground on the shore of this uncharted desert isle with Gilligan the Skipper too the millionaire and his wife. They were four men living all together yet they were all alone. It's time to play the music. It's time to light the lights. It's time to meet the Muppets on the Muppet Show tonight. Till the one day when the lady met this fellow and they knew it was much more than a hunch. In a freak mishap Ranger 3 and its pilot Captain William Buck Rogers are blown out of their trajectory into an orbit which freezes his life support systems and returns Buck Rogers to Earth five-hundred years later.</a:t>
            </a:r>
          </a:p>
        </p:txBody>
      </p:sp>
    </p:spTree>
    <p:extLst>
      <p:ext uri="{BB962C8B-B14F-4D97-AF65-F5344CB8AC3E}">
        <p14:creationId xmlns:p14="http://schemas.microsoft.com/office/powerpoint/2010/main" val="3794734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age Single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8000"/>
          </a:xfrm>
          <a:prstGeom prst="rect">
            <a:avLst/>
          </a:prstGeom>
        </p:spPr>
        <p:txBody>
          <a:bodyPr vert="horz"/>
          <a:lstStyle/>
          <a:p>
            <a:endParaRPr lang="en-US" dirty="0"/>
          </a:p>
          <a:p>
            <a:endParaRPr lang="en-US" dirty="0"/>
          </a:p>
        </p:txBody>
      </p:sp>
      <p:sp>
        <p:nvSpPr>
          <p:cNvPr id="2" name="Title 1"/>
          <p:cNvSpPr>
            <a:spLocks noGrp="1"/>
          </p:cNvSpPr>
          <p:nvPr>
            <p:ph type="ctrTitle" hasCustomPrompt="1"/>
          </p:nvPr>
        </p:nvSpPr>
        <p:spPr>
          <a:xfrm>
            <a:off x="1991411" y="4249742"/>
            <a:ext cx="5161179" cy="2608257"/>
          </a:xfrm>
          <a:prstGeom prst="rect">
            <a:avLst/>
          </a:prstGeom>
          <a:solidFill>
            <a:schemeClr val="bg1"/>
          </a:solidFill>
          <a:ln>
            <a:noFill/>
          </a:ln>
        </p:spPr>
        <p:txBody>
          <a:bodyPr anchor="ctr" anchorCtr="1">
            <a:noAutofit/>
          </a:bodyPr>
          <a:lstStyle>
            <a:lvl1pPr marL="0">
              <a:spcBef>
                <a:spcPts val="0"/>
              </a:spcBef>
              <a:defRPr sz="2800" b="1" i="0" cap="all" spc="300" baseline="0">
                <a:solidFill>
                  <a:schemeClr val="tx1">
                    <a:lumMod val="65000"/>
                    <a:lumOff val="35000"/>
                  </a:schemeClr>
                </a:solidFill>
                <a:latin typeface="Helvetica"/>
              </a:defRPr>
            </a:lvl1pPr>
          </a:lstStyle>
          <a:p>
            <a:r>
              <a:rPr lang="en-US" dirty="0"/>
              <a:t>City of John Day</a:t>
            </a:r>
            <a:br>
              <a:rPr lang="en-US" dirty="0"/>
            </a:br>
            <a:r>
              <a:rPr lang="en-US" dirty="0"/>
              <a:t>Presentation Title</a:t>
            </a:r>
          </a:p>
        </p:txBody>
      </p:sp>
      <p:sp>
        <p:nvSpPr>
          <p:cNvPr id="12" name="Text Placeholder 11"/>
          <p:cNvSpPr>
            <a:spLocks noGrp="1"/>
          </p:cNvSpPr>
          <p:nvPr>
            <p:ph type="body" sz="quarter" idx="14" hasCustomPrompt="1"/>
          </p:nvPr>
        </p:nvSpPr>
        <p:spPr>
          <a:xfrm>
            <a:off x="3305969" y="6277138"/>
            <a:ext cx="2532062" cy="431800"/>
          </a:xfrm>
          <a:prstGeom prst="rect">
            <a:avLst/>
          </a:prstGeom>
        </p:spPr>
        <p:txBody>
          <a:bodyPr vert="horz"/>
          <a:lstStyle>
            <a:lvl1pPr marL="0" indent="0" algn="ctr">
              <a:buFontTx/>
              <a:buNone/>
              <a:defRPr sz="1000" kern="1000" cap="all" spc="150" baseline="0">
                <a:solidFill>
                  <a:schemeClr val="tx1">
                    <a:lumMod val="65000"/>
                    <a:lumOff val="35000"/>
                  </a:schemeClr>
                </a:solidFill>
                <a:latin typeface="Helvetica"/>
              </a:defRPr>
            </a:lvl1pPr>
          </a:lstStyle>
          <a:p>
            <a:pPr lvl="0"/>
            <a:r>
              <a:rPr lang="en-US" dirty="0"/>
              <a:t>Month, year</a:t>
            </a:r>
          </a:p>
        </p:txBody>
      </p:sp>
    </p:spTree>
    <p:extLst>
      <p:ext uri="{BB962C8B-B14F-4D97-AF65-F5344CB8AC3E}">
        <p14:creationId xmlns:p14="http://schemas.microsoft.com/office/powerpoint/2010/main" val="146638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age Multiple Images">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991411" y="5096433"/>
            <a:ext cx="5161179" cy="1009517"/>
          </a:xfrm>
          <a:prstGeom prst="rect">
            <a:avLst/>
          </a:prstGeom>
          <a:noFill/>
          <a:ln>
            <a:noFill/>
          </a:ln>
        </p:spPr>
        <p:txBody>
          <a:bodyPr anchor="ctr" anchorCtr="1">
            <a:noAutofit/>
          </a:bodyPr>
          <a:lstStyle>
            <a:lvl1pPr marL="0">
              <a:spcBef>
                <a:spcPts val="0"/>
              </a:spcBef>
              <a:defRPr sz="2400" b="1" i="0" cap="all" spc="190" baseline="0">
                <a:solidFill>
                  <a:schemeClr val="tx1">
                    <a:lumMod val="65000"/>
                    <a:lumOff val="35000"/>
                  </a:schemeClr>
                </a:solidFill>
                <a:latin typeface="Helvetica"/>
              </a:defRPr>
            </a:lvl1pPr>
          </a:lstStyle>
          <a:p>
            <a:r>
              <a:rPr lang="en-US" dirty="0"/>
              <a:t>City of John Day</a:t>
            </a:r>
            <a:br>
              <a:rPr lang="en-US" dirty="0"/>
            </a:br>
            <a:r>
              <a:rPr lang="en-US" dirty="0"/>
              <a:t>Presentation Title</a:t>
            </a:r>
          </a:p>
        </p:txBody>
      </p:sp>
      <p:sp>
        <p:nvSpPr>
          <p:cNvPr id="7" name="Picture Placeholder 6"/>
          <p:cNvSpPr>
            <a:spLocks noGrp="1"/>
          </p:cNvSpPr>
          <p:nvPr>
            <p:ph type="pic" sz="quarter" idx="10"/>
          </p:nvPr>
        </p:nvSpPr>
        <p:spPr>
          <a:xfrm>
            <a:off x="1" y="0"/>
            <a:ext cx="2279386" cy="4852195"/>
          </a:xfrm>
          <a:prstGeom prst="rect">
            <a:avLst/>
          </a:prstGeom>
        </p:spPr>
        <p:txBody>
          <a:bodyPr vert="horz"/>
          <a:lstStyle/>
          <a:p>
            <a:endParaRPr lang="en-US" dirty="0"/>
          </a:p>
        </p:txBody>
      </p:sp>
      <p:sp>
        <p:nvSpPr>
          <p:cNvPr id="12" name="Picture Placeholder 6"/>
          <p:cNvSpPr>
            <a:spLocks noGrp="1"/>
          </p:cNvSpPr>
          <p:nvPr>
            <p:ph type="pic" sz="quarter" idx="11"/>
          </p:nvPr>
        </p:nvSpPr>
        <p:spPr>
          <a:xfrm>
            <a:off x="2279387" y="0"/>
            <a:ext cx="2279386" cy="4852195"/>
          </a:xfrm>
          <a:prstGeom prst="rect">
            <a:avLst/>
          </a:prstGeom>
        </p:spPr>
        <p:txBody>
          <a:bodyPr vert="horz"/>
          <a:lstStyle/>
          <a:p>
            <a:endParaRPr lang="en-US" dirty="0"/>
          </a:p>
        </p:txBody>
      </p:sp>
      <p:sp>
        <p:nvSpPr>
          <p:cNvPr id="13" name="Picture Placeholder 6"/>
          <p:cNvSpPr>
            <a:spLocks noGrp="1"/>
          </p:cNvSpPr>
          <p:nvPr>
            <p:ph type="pic" sz="quarter" idx="12"/>
          </p:nvPr>
        </p:nvSpPr>
        <p:spPr>
          <a:xfrm>
            <a:off x="4558773" y="0"/>
            <a:ext cx="2279386" cy="4852195"/>
          </a:xfrm>
          <a:prstGeom prst="rect">
            <a:avLst/>
          </a:prstGeom>
        </p:spPr>
        <p:txBody>
          <a:bodyPr vert="horz"/>
          <a:lstStyle/>
          <a:p>
            <a:endParaRPr lang="en-US" dirty="0"/>
          </a:p>
        </p:txBody>
      </p:sp>
      <p:sp>
        <p:nvSpPr>
          <p:cNvPr id="14" name="Picture Placeholder 6"/>
          <p:cNvSpPr>
            <a:spLocks noGrp="1"/>
          </p:cNvSpPr>
          <p:nvPr>
            <p:ph type="pic" sz="quarter" idx="13"/>
          </p:nvPr>
        </p:nvSpPr>
        <p:spPr>
          <a:xfrm>
            <a:off x="6838158" y="0"/>
            <a:ext cx="2305841" cy="4852195"/>
          </a:xfrm>
          <a:prstGeom prst="rect">
            <a:avLst/>
          </a:prstGeom>
        </p:spPr>
        <p:txBody>
          <a:bodyPr vert="horz"/>
          <a:lstStyle/>
          <a:p>
            <a:endParaRPr lang="en-US" dirty="0"/>
          </a:p>
        </p:txBody>
      </p:sp>
      <p:sp>
        <p:nvSpPr>
          <p:cNvPr id="16" name="Text Placeholder 11"/>
          <p:cNvSpPr>
            <a:spLocks noGrp="1"/>
          </p:cNvSpPr>
          <p:nvPr>
            <p:ph type="body" sz="quarter" idx="14" hasCustomPrompt="1"/>
          </p:nvPr>
        </p:nvSpPr>
        <p:spPr>
          <a:xfrm>
            <a:off x="3305969" y="6277138"/>
            <a:ext cx="2532062" cy="431800"/>
          </a:xfrm>
          <a:prstGeom prst="rect">
            <a:avLst/>
          </a:prstGeom>
        </p:spPr>
        <p:txBody>
          <a:bodyPr vert="horz"/>
          <a:lstStyle>
            <a:lvl1pPr marL="0" indent="0" algn="ctr">
              <a:buFontTx/>
              <a:buNone/>
              <a:defRPr sz="1000" kern="1000" cap="all" spc="150" baseline="0">
                <a:solidFill>
                  <a:schemeClr val="tx1">
                    <a:lumMod val="65000"/>
                    <a:lumOff val="35000"/>
                  </a:schemeClr>
                </a:solidFill>
                <a:latin typeface="Helvetica"/>
              </a:defRPr>
            </a:lvl1pPr>
          </a:lstStyle>
          <a:p>
            <a:pPr lvl="0"/>
            <a:r>
              <a:rPr lang="en-US" dirty="0"/>
              <a:t>Month, year</a:t>
            </a:r>
          </a:p>
        </p:txBody>
      </p:sp>
    </p:spTree>
    <p:extLst>
      <p:ext uri="{BB962C8B-B14F-4D97-AF65-F5344CB8AC3E}">
        <p14:creationId xmlns:p14="http://schemas.microsoft.com/office/powerpoint/2010/main" val="3835407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emf"/><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150159" y="0"/>
            <a:ext cx="514723" cy="4220881"/>
          </a:xfrm>
          <a:prstGeom prst="rect">
            <a:avLst/>
          </a:prstGeom>
        </p:spPr>
      </p:pic>
      <p:pic>
        <p:nvPicPr>
          <p:cNvPr id="2" name="Picture 1" descr="cjd_branding-final_0919.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0159" y="6063489"/>
            <a:ext cx="514723" cy="669341"/>
          </a:xfrm>
          <a:prstGeom prst="rect">
            <a:avLst/>
          </a:prstGeom>
        </p:spPr>
      </p:pic>
    </p:spTree>
    <p:extLst>
      <p:ext uri="{BB962C8B-B14F-4D97-AF65-F5344CB8AC3E}">
        <p14:creationId xmlns:p14="http://schemas.microsoft.com/office/powerpoint/2010/main" val="2569379349"/>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73" r:id="rId3"/>
    <p:sldLayoutId id="2147483669" r:id="rId4"/>
    <p:sldLayoutId id="2147483672" r:id="rId5"/>
    <p:sldLayoutId id="2147483674" r:id="rId6"/>
    <p:sldLayoutId id="2147483675"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6"/>
          <a:stretch>
            <a:fillRect/>
          </a:stretch>
        </p:blipFill>
        <p:spPr>
          <a:xfrm>
            <a:off x="1962150" y="4713952"/>
            <a:ext cx="5153025" cy="2144048"/>
          </a:xfrm>
          <a:prstGeom prst="rect">
            <a:avLst/>
          </a:prstGeom>
        </p:spPr>
      </p:pic>
    </p:spTree>
    <p:extLst>
      <p:ext uri="{BB962C8B-B14F-4D97-AF65-F5344CB8AC3E}">
        <p14:creationId xmlns:p14="http://schemas.microsoft.com/office/powerpoint/2010/main" val="2775097282"/>
      </p:ext>
    </p:extLst>
  </p:cSld>
  <p:clrMap bg1="lt1" tx1="dk1" bg2="lt2" tx2="dk2" accent1="accent1" accent2="accent2" accent3="accent3" accent4="accent4" accent5="accent5" accent6="accent6" hlink="hlink" folHlink="folHlink"/>
  <p:sldLayoutIdLst>
    <p:sldLayoutId id="2147483671" r:id="rId1"/>
    <p:sldLayoutId id="2147483679" r:id="rId2"/>
    <p:sldLayoutId id="2147483676" r:id="rId3"/>
    <p:sldLayoutId id="214748368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mailto:ketchumj@grantcounty-or.gov" TargetMode="External"/><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01200" cy="6858000"/>
          </a:xfrm>
          <a:prstGeom prst="rect">
            <a:avLst/>
          </a:prstGeom>
        </p:spPr>
      </p:pic>
      <p:sp>
        <p:nvSpPr>
          <p:cNvPr id="3" name="Rectangle 2"/>
          <p:cNvSpPr/>
          <p:nvPr/>
        </p:nvSpPr>
        <p:spPr>
          <a:xfrm>
            <a:off x="0" y="5473005"/>
            <a:ext cx="8036806" cy="954107"/>
          </a:xfrm>
          <a:prstGeom prst="rect">
            <a:avLst/>
          </a:prstGeom>
        </p:spPr>
        <p:txBody>
          <a:bodyPr wrap="square">
            <a:spAutoFit/>
          </a:bodyPr>
          <a:lstStyle/>
          <a:p>
            <a:r>
              <a:rPr lang="en-US" sz="2800" dirty="0">
                <a:solidFill>
                  <a:schemeClr val="bg1"/>
                </a:solidFill>
                <a:latin typeface="Helvetica LT Std Black" pitchFamily="34" charset="0"/>
              </a:rPr>
              <a:t>City of John Day, Oregon  </a:t>
            </a:r>
          </a:p>
          <a:p>
            <a:r>
              <a:rPr lang="en-US" sz="2800" dirty="0">
                <a:solidFill>
                  <a:schemeClr val="bg1"/>
                </a:solidFill>
                <a:latin typeface="Helvetica LT Std Black" pitchFamily="34" charset="0"/>
              </a:rPr>
              <a:t>Corum Ketchum, Community Dev. Director</a:t>
            </a:r>
          </a:p>
        </p:txBody>
      </p:sp>
    </p:spTree>
    <p:extLst>
      <p:ext uri="{BB962C8B-B14F-4D97-AF65-F5344CB8AC3E}">
        <p14:creationId xmlns:p14="http://schemas.microsoft.com/office/powerpoint/2010/main" val="126114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510F3-85E5-A6F7-DA8C-DF68094A3F02}"/>
              </a:ext>
            </a:extLst>
          </p:cNvPr>
          <p:cNvSpPr>
            <a:spLocks noGrp="1"/>
          </p:cNvSpPr>
          <p:nvPr>
            <p:ph type="title"/>
          </p:nvPr>
        </p:nvSpPr>
        <p:spPr/>
        <p:txBody>
          <a:bodyPr/>
          <a:lstStyle/>
          <a:p>
            <a:r>
              <a:rPr lang="en-US" dirty="0"/>
              <a:t>Jobs and Businesses (Ventures)</a:t>
            </a:r>
          </a:p>
        </p:txBody>
      </p:sp>
      <p:sp>
        <p:nvSpPr>
          <p:cNvPr id="4" name="Vertical Text Placeholder 3">
            <a:extLst>
              <a:ext uri="{FF2B5EF4-FFF2-40B4-BE49-F238E27FC236}">
                <a16:creationId xmlns:a16="http://schemas.microsoft.com/office/drawing/2014/main" id="{0221F058-3359-F41B-8ACA-036D45014962}"/>
              </a:ext>
            </a:extLst>
          </p:cNvPr>
          <p:cNvSpPr>
            <a:spLocks noGrp="1"/>
          </p:cNvSpPr>
          <p:nvPr>
            <p:ph type="body" orient="vert" sz="quarter" idx="12"/>
          </p:nvPr>
        </p:nvSpPr>
        <p:spPr/>
        <p:txBody>
          <a:bodyPr/>
          <a:lstStyle/>
          <a:p>
            <a:r>
              <a:rPr lang="en-US" dirty="0"/>
              <a:t>GRO PROGRAM FINDNGS – OVERVIEW </a:t>
            </a:r>
          </a:p>
          <a:p>
            <a:endParaRPr lang="en-US" dirty="0"/>
          </a:p>
        </p:txBody>
      </p:sp>
      <p:pic>
        <p:nvPicPr>
          <p:cNvPr id="6" name="Picture 5">
            <a:extLst>
              <a:ext uri="{FF2B5EF4-FFF2-40B4-BE49-F238E27FC236}">
                <a16:creationId xmlns:a16="http://schemas.microsoft.com/office/drawing/2014/main" id="{E7C5892E-298E-7E3D-E686-5D35E2107320}"/>
              </a:ext>
            </a:extLst>
          </p:cNvPr>
          <p:cNvPicPr>
            <a:picLocks noChangeAspect="1"/>
          </p:cNvPicPr>
          <p:nvPr/>
        </p:nvPicPr>
        <p:blipFill>
          <a:blip r:embed="rId3"/>
          <a:stretch>
            <a:fillRect/>
          </a:stretch>
        </p:blipFill>
        <p:spPr>
          <a:xfrm>
            <a:off x="1116593" y="1195545"/>
            <a:ext cx="7535333" cy="5273839"/>
          </a:xfrm>
          <a:prstGeom prst="rect">
            <a:avLst/>
          </a:prstGeom>
        </p:spPr>
      </p:pic>
      <p:sp>
        <p:nvSpPr>
          <p:cNvPr id="8" name="Rectangle 7">
            <a:extLst>
              <a:ext uri="{FF2B5EF4-FFF2-40B4-BE49-F238E27FC236}">
                <a16:creationId xmlns:a16="http://schemas.microsoft.com/office/drawing/2014/main" id="{EAC8F6D9-929E-82D3-28A8-0C094DB1D150}"/>
              </a:ext>
            </a:extLst>
          </p:cNvPr>
          <p:cNvSpPr/>
          <p:nvPr/>
        </p:nvSpPr>
        <p:spPr>
          <a:xfrm>
            <a:off x="1456267" y="5012268"/>
            <a:ext cx="6571140" cy="220132"/>
          </a:xfrm>
          <a:prstGeom prst="rect">
            <a:avLst/>
          </a:prstGeom>
          <a:noFill/>
          <a:ln w="38100">
            <a:solidFill>
              <a:srgbClr val="F2C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A8027C-5130-DC67-E951-538EAB62B4B8}"/>
              </a:ext>
            </a:extLst>
          </p:cNvPr>
          <p:cNvSpPr/>
          <p:nvPr/>
        </p:nvSpPr>
        <p:spPr>
          <a:xfrm>
            <a:off x="1456267" y="5442323"/>
            <a:ext cx="6571140" cy="220132"/>
          </a:xfrm>
          <a:prstGeom prst="rect">
            <a:avLst/>
          </a:prstGeom>
          <a:noFill/>
          <a:ln w="38100">
            <a:solidFill>
              <a:srgbClr val="F2C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6E849B8-39B9-CFDE-C8D4-42647D116B86}"/>
              </a:ext>
            </a:extLst>
          </p:cNvPr>
          <p:cNvSpPr/>
          <p:nvPr/>
        </p:nvSpPr>
        <p:spPr>
          <a:xfrm>
            <a:off x="1456267" y="4205339"/>
            <a:ext cx="6571140" cy="220132"/>
          </a:xfrm>
          <a:prstGeom prst="rect">
            <a:avLst/>
          </a:prstGeom>
          <a:noFill/>
          <a:ln w="38100">
            <a:solidFill>
              <a:srgbClr val="53C7E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7BFF530-CDA4-5B76-428D-14FC71A9B2E2}"/>
              </a:ext>
            </a:extLst>
          </p:cNvPr>
          <p:cNvSpPr/>
          <p:nvPr/>
        </p:nvSpPr>
        <p:spPr>
          <a:xfrm>
            <a:off x="1456267" y="1676399"/>
            <a:ext cx="6571140" cy="856875"/>
          </a:xfrm>
          <a:prstGeom prst="rect">
            <a:avLst/>
          </a:prstGeom>
          <a:noFill/>
          <a:ln w="38100">
            <a:solidFill>
              <a:srgbClr val="F2C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67E7B4B-11C6-E328-FB8A-6576BA78880B}"/>
              </a:ext>
            </a:extLst>
          </p:cNvPr>
          <p:cNvSpPr/>
          <p:nvPr/>
        </p:nvSpPr>
        <p:spPr>
          <a:xfrm>
            <a:off x="1608667" y="2810932"/>
            <a:ext cx="6571140" cy="220132"/>
          </a:xfrm>
          <a:prstGeom prst="rect">
            <a:avLst/>
          </a:prstGeom>
          <a:noFill/>
          <a:ln w="38100">
            <a:solidFill>
              <a:srgbClr val="F2C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3802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181407-EE2C-DF3D-1FB0-AE2AC5CDF972}"/>
              </a:ext>
            </a:extLst>
          </p:cNvPr>
          <p:cNvSpPr>
            <a:spLocks noGrp="1"/>
          </p:cNvSpPr>
          <p:nvPr>
            <p:ph type="title"/>
          </p:nvPr>
        </p:nvSpPr>
        <p:spPr>
          <a:xfrm>
            <a:off x="1116593" y="388616"/>
            <a:ext cx="7740449" cy="555771"/>
          </a:xfrm>
        </p:spPr>
        <p:txBody>
          <a:bodyPr>
            <a:normAutofit/>
          </a:bodyPr>
          <a:lstStyle/>
          <a:p>
            <a:pPr>
              <a:lnSpc>
                <a:spcPct val="90000"/>
              </a:lnSpc>
            </a:pPr>
            <a:r>
              <a:rPr lang="en-US" dirty="0"/>
              <a:t>Trends </a:t>
            </a:r>
          </a:p>
        </p:txBody>
      </p:sp>
      <p:sp>
        <p:nvSpPr>
          <p:cNvPr id="5" name="Content Placeholder 4">
            <a:extLst>
              <a:ext uri="{FF2B5EF4-FFF2-40B4-BE49-F238E27FC236}">
                <a16:creationId xmlns:a16="http://schemas.microsoft.com/office/drawing/2014/main" id="{69DF2646-2FF8-547C-BB53-61920E19030C}"/>
              </a:ext>
            </a:extLst>
          </p:cNvPr>
          <p:cNvSpPr>
            <a:spLocks noGrp="1"/>
          </p:cNvSpPr>
          <p:nvPr>
            <p:ph sz="quarter" idx="10"/>
          </p:nvPr>
        </p:nvSpPr>
        <p:spPr>
          <a:xfrm>
            <a:off x="1116013" y="1181100"/>
            <a:ext cx="7740650" cy="867833"/>
          </a:xfrm>
        </p:spPr>
        <p:txBody>
          <a:bodyPr numCol="2">
            <a:normAutofit/>
          </a:bodyPr>
          <a:lstStyle/>
          <a:p>
            <a:pPr>
              <a:lnSpc>
                <a:spcPct val="90000"/>
              </a:lnSpc>
            </a:pPr>
            <a:r>
              <a:rPr lang="en-US" dirty="0"/>
              <a:t>Growth in key groups</a:t>
            </a:r>
          </a:p>
          <a:p>
            <a:pPr>
              <a:lnSpc>
                <a:spcPct val="90000"/>
              </a:lnSpc>
            </a:pPr>
            <a:r>
              <a:rPr lang="en-US" dirty="0"/>
              <a:t>Indicators of distress</a:t>
            </a:r>
          </a:p>
          <a:p>
            <a:pPr>
              <a:lnSpc>
                <a:spcPct val="90000"/>
              </a:lnSpc>
            </a:pPr>
            <a:r>
              <a:rPr lang="en-US" dirty="0"/>
              <a:t>Growth in tourism/retail</a:t>
            </a:r>
          </a:p>
          <a:p>
            <a:pPr>
              <a:lnSpc>
                <a:spcPct val="90000"/>
              </a:lnSpc>
            </a:pPr>
            <a:r>
              <a:rPr lang="en-US" dirty="0"/>
              <a:t>Rising entrepreneurship </a:t>
            </a:r>
          </a:p>
        </p:txBody>
      </p:sp>
      <p:pic>
        <p:nvPicPr>
          <p:cNvPr id="8" name="Picture 7" descr="A person riding a horse&#10;&#10;Description automatically generated with low confidence">
            <a:extLst>
              <a:ext uri="{FF2B5EF4-FFF2-40B4-BE49-F238E27FC236}">
                <a16:creationId xmlns:a16="http://schemas.microsoft.com/office/drawing/2014/main" id="{FA15556C-9040-3BC3-4D7A-2C5D87A9E7EE}"/>
              </a:ext>
            </a:extLst>
          </p:cNvPr>
          <p:cNvPicPr>
            <a:picLocks noChangeAspect="1"/>
          </p:cNvPicPr>
          <p:nvPr/>
        </p:nvPicPr>
        <p:blipFill rotWithShape="1">
          <a:blip r:embed="rId2"/>
          <a:srcRect t="8486" b="1303"/>
          <a:stretch/>
        </p:blipFill>
        <p:spPr>
          <a:xfrm>
            <a:off x="972344" y="2285646"/>
            <a:ext cx="8027987" cy="4073686"/>
          </a:xfrm>
          <a:prstGeom prst="rect">
            <a:avLst/>
          </a:prstGeom>
          <a:noFill/>
        </p:spPr>
      </p:pic>
      <p:sp>
        <p:nvSpPr>
          <p:cNvPr id="13" name="Vertical Text Placeholder 4">
            <a:extLst>
              <a:ext uri="{FF2B5EF4-FFF2-40B4-BE49-F238E27FC236}">
                <a16:creationId xmlns:a16="http://schemas.microsoft.com/office/drawing/2014/main" id="{54EB8B85-1493-8728-A24C-5F8FA1A15D48}"/>
              </a:ext>
            </a:extLst>
          </p:cNvPr>
          <p:cNvSpPr>
            <a:spLocks noGrp="1"/>
          </p:cNvSpPr>
          <p:nvPr>
            <p:ph type="body" orient="vert" sz="quarter" idx="12"/>
          </p:nvPr>
        </p:nvSpPr>
        <p:spPr>
          <a:xfrm rot="10800000">
            <a:off x="267921" y="187406"/>
            <a:ext cx="358775" cy="5299075"/>
          </a:xfrm>
        </p:spPr>
        <p:txBody>
          <a:bodyPr/>
          <a:lstStyle/>
          <a:p>
            <a:r>
              <a:rPr lang="en-US" dirty="0"/>
              <a:t>GRO PROGRAM FINDNGS – Trends </a:t>
            </a:r>
          </a:p>
          <a:p>
            <a:endParaRPr lang="en-US" dirty="0"/>
          </a:p>
        </p:txBody>
      </p:sp>
    </p:spTree>
    <p:extLst>
      <p:ext uri="{BB962C8B-B14F-4D97-AF65-F5344CB8AC3E}">
        <p14:creationId xmlns:p14="http://schemas.microsoft.com/office/powerpoint/2010/main" val="2418705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CE2D8-BD36-2F9F-354A-40F522A8A613}"/>
              </a:ext>
            </a:extLst>
          </p:cNvPr>
          <p:cNvSpPr>
            <a:spLocks noGrp="1"/>
          </p:cNvSpPr>
          <p:nvPr>
            <p:ph type="title"/>
          </p:nvPr>
        </p:nvSpPr>
        <p:spPr>
          <a:xfrm>
            <a:off x="1135631" y="489012"/>
            <a:ext cx="7740449" cy="555771"/>
          </a:xfrm>
        </p:spPr>
        <p:txBody>
          <a:bodyPr/>
          <a:lstStyle/>
          <a:p>
            <a:r>
              <a:rPr lang="en-US" dirty="0"/>
              <a:t>Population Changes, John Day</a:t>
            </a:r>
          </a:p>
        </p:txBody>
      </p:sp>
      <p:sp>
        <p:nvSpPr>
          <p:cNvPr id="4" name="Vertical Text Placeholder 3">
            <a:extLst>
              <a:ext uri="{FF2B5EF4-FFF2-40B4-BE49-F238E27FC236}">
                <a16:creationId xmlns:a16="http://schemas.microsoft.com/office/drawing/2014/main" id="{3B920EE4-B0EE-D5A5-0770-3D98D2D6BFCC}"/>
              </a:ext>
            </a:extLst>
          </p:cNvPr>
          <p:cNvSpPr>
            <a:spLocks noGrp="1"/>
          </p:cNvSpPr>
          <p:nvPr>
            <p:ph type="body" orient="vert" sz="quarter" idx="12"/>
          </p:nvPr>
        </p:nvSpPr>
        <p:spPr/>
        <p:txBody>
          <a:bodyPr/>
          <a:lstStyle/>
          <a:p>
            <a:r>
              <a:rPr lang="en-US" dirty="0"/>
              <a:t>GRO PROGRAM FINDNGS – Trends </a:t>
            </a:r>
          </a:p>
          <a:p>
            <a:endParaRPr lang="en-US" dirty="0"/>
          </a:p>
          <a:p>
            <a:endParaRPr lang="en-US" dirty="0"/>
          </a:p>
        </p:txBody>
      </p:sp>
      <p:pic>
        <p:nvPicPr>
          <p:cNvPr id="6" name="Content Placeholder 5">
            <a:extLst>
              <a:ext uri="{FF2B5EF4-FFF2-40B4-BE49-F238E27FC236}">
                <a16:creationId xmlns:a16="http://schemas.microsoft.com/office/drawing/2014/main" id="{D0934C8B-4BB9-3E5B-0669-DA367DEBC266}"/>
              </a:ext>
            </a:extLst>
          </p:cNvPr>
          <p:cNvPicPr>
            <a:picLocks noGrp="1" noChangeAspect="1"/>
          </p:cNvPicPr>
          <p:nvPr>
            <p:ph sz="quarter" idx="10"/>
          </p:nvPr>
        </p:nvPicPr>
        <p:blipFill>
          <a:blip r:embed="rId2"/>
          <a:stretch>
            <a:fillRect/>
          </a:stretch>
        </p:blipFill>
        <p:spPr>
          <a:xfrm>
            <a:off x="3804080" y="1079500"/>
            <a:ext cx="4904516" cy="5184775"/>
          </a:xfrm>
          <a:prstGeom prst="rect">
            <a:avLst/>
          </a:prstGeom>
        </p:spPr>
      </p:pic>
      <p:sp>
        <p:nvSpPr>
          <p:cNvPr id="7" name="TextBox 6">
            <a:extLst>
              <a:ext uri="{FF2B5EF4-FFF2-40B4-BE49-F238E27FC236}">
                <a16:creationId xmlns:a16="http://schemas.microsoft.com/office/drawing/2014/main" id="{AD818ABA-E9B6-0F5D-47B8-B1DF48B8C249}"/>
              </a:ext>
            </a:extLst>
          </p:cNvPr>
          <p:cNvSpPr txBox="1"/>
          <p:nvPr/>
        </p:nvSpPr>
        <p:spPr>
          <a:xfrm>
            <a:off x="871645" y="1473200"/>
            <a:ext cx="2687487" cy="4524315"/>
          </a:xfrm>
          <a:prstGeom prst="rect">
            <a:avLst/>
          </a:prstGeom>
          <a:noFill/>
        </p:spPr>
        <p:txBody>
          <a:bodyPr wrap="square" rtlCol="0">
            <a:spAutoFit/>
          </a:bodyPr>
          <a:lstStyle/>
          <a:p>
            <a:r>
              <a:rPr lang="en-US" sz="2400" b="1" dirty="0"/>
              <a:t>Growth in consumers</a:t>
            </a:r>
          </a:p>
          <a:p>
            <a:pPr marL="285750" indent="-285750">
              <a:buFont typeface="Arial" panose="020B0604020202020204" pitchFamily="34" charset="0"/>
              <a:buChar char="•"/>
            </a:pPr>
            <a:r>
              <a:rPr lang="en-US" sz="2400" dirty="0"/>
              <a:t>Retires/Age 60+ </a:t>
            </a:r>
          </a:p>
          <a:p>
            <a:endParaRPr lang="en-US" sz="2400" dirty="0"/>
          </a:p>
          <a:p>
            <a:r>
              <a:rPr lang="en-US" sz="2400" b="1" dirty="0"/>
              <a:t>Growth in key workers</a:t>
            </a:r>
          </a:p>
          <a:p>
            <a:pPr marL="285750" indent="-285750">
              <a:buFont typeface="Arial" panose="020B0604020202020204" pitchFamily="34" charset="0"/>
              <a:buChar char="•"/>
            </a:pPr>
            <a:r>
              <a:rPr lang="en-US" sz="2400" dirty="0"/>
              <a:t>Prime age/Age 30 to 40 </a:t>
            </a:r>
          </a:p>
          <a:p>
            <a:endParaRPr lang="en-US" sz="2400" dirty="0"/>
          </a:p>
          <a:p>
            <a:r>
              <a:rPr lang="en-US" sz="2400" b="1" dirty="0"/>
              <a:t>Declines in… </a:t>
            </a:r>
          </a:p>
          <a:p>
            <a:pPr marL="285750" indent="-285750">
              <a:buFont typeface="Arial" panose="020B0604020202020204" pitchFamily="34" charset="0"/>
              <a:buChar char="•"/>
            </a:pPr>
            <a:r>
              <a:rPr lang="en-US" sz="2400" dirty="0"/>
              <a:t>Young people</a:t>
            </a:r>
          </a:p>
          <a:p>
            <a:pPr marL="285750" indent="-285750">
              <a:buFont typeface="Arial" panose="020B0604020202020204" pitchFamily="34" charset="0"/>
              <a:buChar char="•"/>
            </a:pPr>
            <a:r>
              <a:rPr lang="en-US" sz="2400" dirty="0"/>
              <a:t>Middle age </a:t>
            </a:r>
          </a:p>
        </p:txBody>
      </p:sp>
    </p:spTree>
    <p:extLst>
      <p:ext uri="{BB962C8B-B14F-4D97-AF65-F5344CB8AC3E}">
        <p14:creationId xmlns:p14="http://schemas.microsoft.com/office/powerpoint/2010/main" val="1017375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DC16F9B-55A7-066E-E039-86CF9E8CA594}"/>
              </a:ext>
            </a:extLst>
          </p:cNvPr>
          <p:cNvPicPr>
            <a:picLocks noGrp="1" noChangeAspect="1"/>
          </p:cNvPicPr>
          <p:nvPr>
            <p:ph sz="quarter" idx="10"/>
          </p:nvPr>
        </p:nvPicPr>
        <p:blipFill rotWithShape="1">
          <a:blip r:embed="rId2"/>
          <a:srcRect l="7856"/>
          <a:stretch/>
        </p:blipFill>
        <p:spPr>
          <a:xfrm>
            <a:off x="1701314" y="944387"/>
            <a:ext cx="6088019" cy="5690741"/>
          </a:xfrm>
          <a:prstGeom prst="rect">
            <a:avLst/>
          </a:prstGeom>
        </p:spPr>
      </p:pic>
      <p:sp>
        <p:nvSpPr>
          <p:cNvPr id="3" name="Title 2">
            <a:extLst>
              <a:ext uri="{FF2B5EF4-FFF2-40B4-BE49-F238E27FC236}">
                <a16:creationId xmlns:a16="http://schemas.microsoft.com/office/drawing/2014/main" id="{E84B1360-4AC8-E39F-7B0B-0F8AA899E56F}"/>
              </a:ext>
            </a:extLst>
          </p:cNvPr>
          <p:cNvSpPr>
            <a:spLocks noGrp="1"/>
          </p:cNvSpPr>
          <p:nvPr>
            <p:ph type="title"/>
          </p:nvPr>
        </p:nvSpPr>
        <p:spPr/>
        <p:txBody>
          <a:bodyPr/>
          <a:lstStyle/>
          <a:p>
            <a:r>
              <a:rPr lang="en-US" dirty="0"/>
              <a:t>Trends in Earnings Drivers - GC</a:t>
            </a:r>
          </a:p>
        </p:txBody>
      </p:sp>
      <p:sp>
        <p:nvSpPr>
          <p:cNvPr id="4" name="Vertical Text Placeholder 3">
            <a:extLst>
              <a:ext uri="{FF2B5EF4-FFF2-40B4-BE49-F238E27FC236}">
                <a16:creationId xmlns:a16="http://schemas.microsoft.com/office/drawing/2014/main" id="{E5FDAC6A-B8BF-3315-D500-B84F8DDF988E}"/>
              </a:ext>
            </a:extLst>
          </p:cNvPr>
          <p:cNvSpPr>
            <a:spLocks noGrp="1"/>
          </p:cNvSpPr>
          <p:nvPr>
            <p:ph type="body" orient="vert" sz="quarter" idx="12"/>
          </p:nvPr>
        </p:nvSpPr>
        <p:spPr/>
        <p:txBody>
          <a:bodyPr/>
          <a:lstStyle/>
          <a:p>
            <a:r>
              <a:rPr lang="en-US" dirty="0"/>
              <a:t>GRO PROGRAM FINDNGS – Trends </a:t>
            </a:r>
          </a:p>
          <a:p>
            <a:endParaRPr lang="en-US" dirty="0"/>
          </a:p>
          <a:p>
            <a:endParaRPr lang="en-US" dirty="0"/>
          </a:p>
        </p:txBody>
      </p:sp>
      <p:sp>
        <p:nvSpPr>
          <p:cNvPr id="6" name="Rectangle 5">
            <a:extLst>
              <a:ext uri="{FF2B5EF4-FFF2-40B4-BE49-F238E27FC236}">
                <a16:creationId xmlns:a16="http://schemas.microsoft.com/office/drawing/2014/main" id="{0CACA176-5E5E-B4E4-3A24-2F709D2B5CFE}"/>
              </a:ext>
            </a:extLst>
          </p:cNvPr>
          <p:cNvSpPr/>
          <p:nvPr/>
        </p:nvSpPr>
        <p:spPr>
          <a:xfrm>
            <a:off x="4131733" y="1117600"/>
            <a:ext cx="728134" cy="5351784"/>
          </a:xfrm>
          <a:prstGeom prst="rect">
            <a:avLst/>
          </a:prstGeom>
          <a:noFill/>
          <a:ln w="38100">
            <a:solidFill>
              <a:srgbClr val="F2C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7607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0B27F3F-544D-11CC-B414-C186A3F8E63D}"/>
              </a:ext>
            </a:extLst>
          </p:cNvPr>
          <p:cNvPicPr>
            <a:picLocks noGrp="1" noChangeAspect="1"/>
          </p:cNvPicPr>
          <p:nvPr>
            <p:ph sz="quarter" idx="10"/>
          </p:nvPr>
        </p:nvPicPr>
        <p:blipFill>
          <a:blip r:embed="rId3"/>
          <a:stretch>
            <a:fillRect/>
          </a:stretch>
        </p:blipFill>
        <p:spPr>
          <a:xfrm>
            <a:off x="972135" y="944387"/>
            <a:ext cx="7884907" cy="5202413"/>
          </a:xfrm>
          <a:prstGeom prst="rect">
            <a:avLst/>
          </a:prstGeom>
        </p:spPr>
      </p:pic>
      <p:sp>
        <p:nvSpPr>
          <p:cNvPr id="6" name="Title 5">
            <a:extLst>
              <a:ext uri="{FF2B5EF4-FFF2-40B4-BE49-F238E27FC236}">
                <a16:creationId xmlns:a16="http://schemas.microsoft.com/office/drawing/2014/main" id="{8A3277EE-2D76-037F-7571-8D2CBBF73B0B}"/>
              </a:ext>
            </a:extLst>
          </p:cNvPr>
          <p:cNvSpPr>
            <a:spLocks noGrp="1"/>
          </p:cNvSpPr>
          <p:nvPr>
            <p:ph type="title"/>
          </p:nvPr>
        </p:nvSpPr>
        <p:spPr/>
        <p:txBody>
          <a:bodyPr/>
          <a:lstStyle/>
          <a:p>
            <a:r>
              <a:rPr lang="en-US" dirty="0"/>
              <a:t>Rise of Remote Workers </a:t>
            </a:r>
          </a:p>
        </p:txBody>
      </p:sp>
      <p:sp>
        <p:nvSpPr>
          <p:cNvPr id="8" name="Vertical Text Placeholder 7">
            <a:extLst>
              <a:ext uri="{FF2B5EF4-FFF2-40B4-BE49-F238E27FC236}">
                <a16:creationId xmlns:a16="http://schemas.microsoft.com/office/drawing/2014/main" id="{514DED64-C976-5F3E-E33E-3DFA04F94A9C}"/>
              </a:ext>
            </a:extLst>
          </p:cNvPr>
          <p:cNvSpPr>
            <a:spLocks noGrp="1"/>
          </p:cNvSpPr>
          <p:nvPr>
            <p:ph type="body" orient="vert" sz="quarter" idx="12"/>
          </p:nvPr>
        </p:nvSpPr>
        <p:spPr/>
        <p:txBody>
          <a:bodyPr/>
          <a:lstStyle/>
          <a:p>
            <a:r>
              <a:rPr lang="en-US" dirty="0"/>
              <a:t>GRO PROGRAM FINDNGS – Trends </a:t>
            </a:r>
          </a:p>
          <a:p>
            <a:endParaRPr lang="en-US" dirty="0"/>
          </a:p>
          <a:p>
            <a:endParaRPr lang="en-US" dirty="0"/>
          </a:p>
        </p:txBody>
      </p:sp>
      <p:sp>
        <p:nvSpPr>
          <p:cNvPr id="10" name="Rectangle 9">
            <a:extLst>
              <a:ext uri="{FF2B5EF4-FFF2-40B4-BE49-F238E27FC236}">
                <a16:creationId xmlns:a16="http://schemas.microsoft.com/office/drawing/2014/main" id="{4CA07C4E-64BB-6229-B34D-C4A1F494F4C2}"/>
              </a:ext>
            </a:extLst>
          </p:cNvPr>
          <p:cNvSpPr/>
          <p:nvPr/>
        </p:nvSpPr>
        <p:spPr>
          <a:xfrm>
            <a:off x="1116593" y="2607733"/>
            <a:ext cx="3303007" cy="254000"/>
          </a:xfrm>
          <a:prstGeom prst="rect">
            <a:avLst/>
          </a:prstGeom>
          <a:noFill/>
          <a:ln w="38100">
            <a:solidFill>
              <a:srgbClr val="F2C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E884152-1A5B-AF7B-10B7-16F03B5717DA}"/>
              </a:ext>
            </a:extLst>
          </p:cNvPr>
          <p:cNvSpPr/>
          <p:nvPr/>
        </p:nvSpPr>
        <p:spPr>
          <a:xfrm>
            <a:off x="1116592" y="3335866"/>
            <a:ext cx="3303007" cy="254000"/>
          </a:xfrm>
          <a:prstGeom prst="rect">
            <a:avLst/>
          </a:prstGeom>
          <a:noFill/>
          <a:ln w="38100">
            <a:solidFill>
              <a:srgbClr val="F2C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1CD48DC-7BD5-FA8F-1CE6-22D80C8D83E4}"/>
              </a:ext>
            </a:extLst>
          </p:cNvPr>
          <p:cNvSpPr/>
          <p:nvPr/>
        </p:nvSpPr>
        <p:spPr>
          <a:xfrm>
            <a:off x="1116591" y="5092345"/>
            <a:ext cx="3303007" cy="1054455"/>
          </a:xfrm>
          <a:prstGeom prst="rect">
            <a:avLst/>
          </a:prstGeom>
          <a:noFill/>
          <a:ln w="38100">
            <a:solidFill>
              <a:srgbClr val="F2C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6399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DBAEE8-E34D-D3E0-FC4D-115A2F16D71E}"/>
              </a:ext>
            </a:extLst>
          </p:cNvPr>
          <p:cNvSpPr>
            <a:spLocks noGrp="1"/>
          </p:cNvSpPr>
          <p:nvPr>
            <p:ph type="title"/>
          </p:nvPr>
        </p:nvSpPr>
        <p:spPr/>
        <p:txBody>
          <a:bodyPr/>
          <a:lstStyle/>
          <a:p>
            <a:r>
              <a:rPr lang="en-US" dirty="0"/>
              <a:t>Rising Entrepreneurship, GC Data</a:t>
            </a:r>
          </a:p>
        </p:txBody>
      </p:sp>
      <p:sp>
        <p:nvSpPr>
          <p:cNvPr id="8" name="Vertical Text Placeholder 7">
            <a:extLst>
              <a:ext uri="{FF2B5EF4-FFF2-40B4-BE49-F238E27FC236}">
                <a16:creationId xmlns:a16="http://schemas.microsoft.com/office/drawing/2014/main" id="{471DAD68-7170-0AA6-2112-AFA30F4581DB}"/>
              </a:ext>
            </a:extLst>
          </p:cNvPr>
          <p:cNvSpPr>
            <a:spLocks noGrp="1"/>
          </p:cNvSpPr>
          <p:nvPr>
            <p:ph type="body" orient="vert" sz="quarter" idx="12"/>
          </p:nvPr>
        </p:nvSpPr>
        <p:spPr/>
        <p:txBody>
          <a:bodyPr/>
          <a:lstStyle/>
          <a:p>
            <a:r>
              <a:rPr lang="en-US" dirty="0"/>
              <a:t>GRO PROGRAM FINDNGS – Trends </a:t>
            </a:r>
          </a:p>
          <a:p>
            <a:endParaRPr lang="en-US" dirty="0"/>
          </a:p>
          <a:p>
            <a:endParaRPr lang="en-US" dirty="0"/>
          </a:p>
        </p:txBody>
      </p:sp>
      <p:sp>
        <p:nvSpPr>
          <p:cNvPr id="6" name="Content Placeholder 5">
            <a:extLst>
              <a:ext uri="{FF2B5EF4-FFF2-40B4-BE49-F238E27FC236}">
                <a16:creationId xmlns:a16="http://schemas.microsoft.com/office/drawing/2014/main" id="{D744FAEC-1DDC-8D2D-5DB8-EB4A4CC3801C}"/>
              </a:ext>
            </a:extLst>
          </p:cNvPr>
          <p:cNvSpPr>
            <a:spLocks noGrp="1"/>
          </p:cNvSpPr>
          <p:nvPr>
            <p:ph sz="quarter" idx="10"/>
          </p:nvPr>
        </p:nvSpPr>
        <p:spPr>
          <a:xfrm>
            <a:off x="1116012" y="5822992"/>
            <a:ext cx="7740449" cy="792484"/>
          </a:xfrm>
        </p:spPr>
        <p:txBody>
          <a:bodyPr numCol="3"/>
          <a:lstStyle/>
          <a:p>
            <a:pPr marL="0" indent="0">
              <a:buNone/>
            </a:pPr>
            <a:r>
              <a:rPr lang="en-US" sz="1600" b="1" dirty="0"/>
              <a:t>Who are these self-employed startups?</a:t>
            </a:r>
            <a:br>
              <a:rPr lang="en-US" sz="1600" b="1" dirty="0"/>
            </a:br>
            <a:endParaRPr lang="en-US" sz="1600" b="1" dirty="0"/>
          </a:p>
          <a:p>
            <a:pPr marL="0" indent="0">
              <a:buNone/>
            </a:pPr>
            <a:endParaRPr lang="en-US" sz="1600" b="1" dirty="0"/>
          </a:p>
          <a:p>
            <a:pPr marL="0" indent="0">
              <a:buNone/>
            </a:pPr>
            <a:r>
              <a:rPr lang="en-US" sz="1600" b="1" dirty="0"/>
              <a:t>What are they doing?</a:t>
            </a:r>
            <a:br>
              <a:rPr lang="en-US" sz="1600" b="1" dirty="0"/>
            </a:br>
            <a:endParaRPr lang="en-US" sz="1600" b="1" dirty="0"/>
          </a:p>
          <a:p>
            <a:pPr marL="0" indent="0">
              <a:buNone/>
            </a:pPr>
            <a:endParaRPr lang="en-US" sz="1600" b="1" dirty="0"/>
          </a:p>
          <a:p>
            <a:pPr marL="0" indent="0">
              <a:buNone/>
            </a:pPr>
            <a:endParaRPr lang="en-US" sz="1600" b="1" dirty="0"/>
          </a:p>
          <a:p>
            <a:pPr marL="0" indent="0">
              <a:buNone/>
            </a:pPr>
            <a:r>
              <a:rPr lang="en-US" sz="1600" b="1" dirty="0"/>
              <a:t>How could we help them be more successful? </a:t>
            </a:r>
          </a:p>
          <a:p>
            <a:pPr marL="0" indent="0">
              <a:buNone/>
            </a:pPr>
            <a:endParaRPr lang="en-US" sz="1600" b="1" dirty="0"/>
          </a:p>
        </p:txBody>
      </p:sp>
      <p:pic>
        <p:nvPicPr>
          <p:cNvPr id="10" name="Picture 9">
            <a:extLst>
              <a:ext uri="{FF2B5EF4-FFF2-40B4-BE49-F238E27FC236}">
                <a16:creationId xmlns:a16="http://schemas.microsoft.com/office/drawing/2014/main" id="{24BB0A02-B5C6-E7B5-217E-24D231DB1363}"/>
              </a:ext>
            </a:extLst>
          </p:cNvPr>
          <p:cNvPicPr>
            <a:picLocks noChangeAspect="1"/>
          </p:cNvPicPr>
          <p:nvPr/>
        </p:nvPicPr>
        <p:blipFill>
          <a:blip r:embed="rId3"/>
          <a:stretch>
            <a:fillRect/>
          </a:stretch>
        </p:blipFill>
        <p:spPr>
          <a:xfrm>
            <a:off x="1557072" y="944387"/>
            <a:ext cx="6029855" cy="4551270"/>
          </a:xfrm>
          <a:prstGeom prst="rect">
            <a:avLst/>
          </a:prstGeom>
        </p:spPr>
      </p:pic>
    </p:spTree>
    <p:extLst>
      <p:ext uri="{BB962C8B-B14F-4D97-AF65-F5344CB8AC3E}">
        <p14:creationId xmlns:p14="http://schemas.microsoft.com/office/powerpoint/2010/main" val="3594217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F2742-8C4E-48BD-C2C8-B1D5101534CB}"/>
              </a:ext>
            </a:extLst>
          </p:cNvPr>
          <p:cNvSpPr>
            <a:spLocks noGrp="1"/>
          </p:cNvSpPr>
          <p:nvPr>
            <p:ph type="title"/>
          </p:nvPr>
        </p:nvSpPr>
        <p:spPr>
          <a:xfrm>
            <a:off x="1116593" y="473282"/>
            <a:ext cx="7740449" cy="555771"/>
          </a:xfrm>
        </p:spPr>
        <p:txBody>
          <a:bodyPr/>
          <a:lstStyle/>
          <a:p>
            <a:r>
              <a:rPr lang="en-US" dirty="0"/>
              <a:t>Growing Small Businesses</a:t>
            </a:r>
          </a:p>
        </p:txBody>
      </p:sp>
      <p:sp>
        <p:nvSpPr>
          <p:cNvPr id="4" name="Vertical Text Placeholder 3">
            <a:extLst>
              <a:ext uri="{FF2B5EF4-FFF2-40B4-BE49-F238E27FC236}">
                <a16:creationId xmlns:a16="http://schemas.microsoft.com/office/drawing/2014/main" id="{80FC54E3-933C-553C-2F91-7E1F1778526A}"/>
              </a:ext>
            </a:extLst>
          </p:cNvPr>
          <p:cNvSpPr>
            <a:spLocks noGrp="1"/>
          </p:cNvSpPr>
          <p:nvPr>
            <p:ph type="body" orient="vert" sz="quarter" idx="12"/>
          </p:nvPr>
        </p:nvSpPr>
        <p:spPr/>
        <p:txBody>
          <a:bodyPr/>
          <a:lstStyle/>
          <a:p>
            <a:r>
              <a:rPr lang="en-US" dirty="0"/>
              <a:t>GRO PROGRAM FINDNGS – Trends </a:t>
            </a:r>
          </a:p>
          <a:p>
            <a:endParaRPr lang="en-US" dirty="0"/>
          </a:p>
          <a:p>
            <a:endParaRPr lang="en-US" dirty="0"/>
          </a:p>
        </p:txBody>
      </p:sp>
      <p:pic>
        <p:nvPicPr>
          <p:cNvPr id="7" name="Picture 6">
            <a:extLst>
              <a:ext uri="{FF2B5EF4-FFF2-40B4-BE49-F238E27FC236}">
                <a16:creationId xmlns:a16="http://schemas.microsoft.com/office/drawing/2014/main" id="{7F5B18AB-39FA-3B58-C8A1-35BC8F48C42A}"/>
              </a:ext>
            </a:extLst>
          </p:cNvPr>
          <p:cNvPicPr>
            <a:picLocks noChangeAspect="1"/>
          </p:cNvPicPr>
          <p:nvPr/>
        </p:nvPicPr>
        <p:blipFill>
          <a:blip r:embed="rId3"/>
          <a:stretch>
            <a:fillRect/>
          </a:stretch>
        </p:blipFill>
        <p:spPr>
          <a:xfrm>
            <a:off x="800956" y="1238460"/>
            <a:ext cx="8343043" cy="3997326"/>
          </a:xfrm>
          <a:prstGeom prst="rect">
            <a:avLst/>
          </a:prstGeom>
        </p:spPr>
      </p:pic>
    </p:spTree>
    <p:extLst>
      <p:ext uri="{BB962C8B-B14F-4D97-AF65-F5344CB8AC3E}">
        <p14:creationId xmlns:p14="http://schemas.microsoft.com/office/powerpoint/2010/main" val="3741044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D5823D-CCC9-0F09-FFA4-F2C41D901D12}"/>
              </a:ext>
            </a:extLst>
          </p:cNvPr>
          <p:cNvSpPr>
            <a:spLocks noGrp="1"/>
          </p:cNvSpPr>
          <p:nvPr>
            <p:ph type="title"/>
          </p:nvPr>
        </p:nvSpPr>
        <p:spPr>
          <a:xfrm>
            <a:off x="1116593" y="388616"/>
            <a:ext cx="7740449" cy="555771"/>
          </a:xfrm>
        </p:spPr>
        <p:txBody>
          <a:bodyPr>
            <a:normAutofit/>
          </a:bodyPr>
          <a:lstStyle/>
          <a:p>
            <a:pPr>
              <a:lnSpc>
                <a:spcPct val="90000"/>
              </a:lnSpc>
            </a:pPr>
            <a:r>
              <a:rPr lang="en-US" dirty="0"/>
              <a:t>Observations from e2</a:t>
            </a:r>
          </a:p>
        </p:txBody>
      </p:sp>
      <p:sp>
        <p:nvSpPr>
          <p:cNvPr id="22" name="Vertical Text Placeholder 3">
            <a:extLst>
              <a:ext uri="{FF2B5EF4-FFF2-40B4-BE49-F238E27FC236}">
                <a16:creationId xmlns:a16="http://schemas.microsoft.com/office/drawing/2014/main" id="{4DE17045-391C-6D47-76D8-39C8C29161C9}"/>
              </a:ext>
            </a:extLst>
          </p:cNvPr>
          <p:cNvSpPr>
            <a:spLocks noGrp="1"/>
          </p:cNvSpPr>
          <p:nvPr>
            <p:ph type="body" orient="vert" sz="quarter" idx="12"/>
          </p:nvPr>
        </p:nvSpPr>
        <p:spPr>
          <a:xfrm rot="10800000">
            <a:off x="267921" y="187406"/>
            <a:ext cx="358775" cy="5299075"/>
          </a:xfrm>
        </p:spPr>
        <p:txBody>
          <a:bodyPr/>
          <a:lstStyle/>
          <a:p>
            <a:r>
              <a:rPr lang="en-US" dirty="0"/>
              <a:t>GRO PROGRAM FINDNGS – Findings </a:t>
            </a:r>
          </a:p>
          <a:p>
            <a:endParaRPr lang="en-US" dirty="0"/>
          </a:p>
          <a:p>
            <a:endParaRPr lang="en-US" dirty="0"/>
          </a:p>
        </p:txBody>
      </p:sp>
      <p:graphicFrame>
        <p:nvGraphicFramePr>
          <p:cNvPr id="23" name="Content Placeholder 4">
            <a:extLst>
              <a:ext uri="{FF2B5EF4-FFF2-40B4-BE49-F238E27FC236}">
                <a16:creationId xmlns:a16="http://schemas.microsoft.com/office/drawing/2014/main" id="{01B035A2-4DB9-8F8A-503E-C6B6349131F0}"/>
              </a:ext>
            </a:extLst>
          </p:cNvPr>
          <p:cNvGraphicFramePr>
            <a:graphicFrameLocks noGrp="1"/>
          </p:cNvGraphicFramePr>
          <p:nvPr>
            <p:ph sz="quarter" idx="10"/>
            <p:extLst>
              <p:ext uri="{D42A27DB-BD31-4B8C-83A1-F6EECF244321}">
                <p14:modId xmlns:p14="http://schemas.microsoft.com/office/powerpoint/2010/main" val="3520034947"/>
              </p:ext>
            </p:extLst>
          </p:nvPr>
        </p:nvGraphicFramePr>
        <p:xfrm>
          <a:off x="1116012" y="1181100"/>
          <a:ext cx="7741029" cy="5185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9782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051C9F-0967-B817-5200-D3EE63B298FE}"/>
              </a:ext>
            </a:extLst>
          </p:cNvPr>
          <p:cNvSpPr>
            <a:spLocks noGrp="1"/>
          </p:cNvSpPr>
          <p:nvPr>
            <p:ph sz="quarter" idx="10"/>
          </p:nvPr>
        </p:nvSpPr>
        <p:spPr/>
        <p:txBody>
          <a:bodyPr/>
          <a:lstStyle/>
          <a:p>
            <a:pPr marL="457200" indent="-457200">
              <a:buFont typeface="+mj-lt"/>
              <a:buAutoNum type="arabicPeriod"/>
            </a:pPr>
            <a:r>
              <a:rPr lang="en-US" dirty="0"/>
              <a:t>Stable John Day population, county wide depopulation likely </a:t>
            </a:r>
          </a:p>
          <a:p>
            <a:pPr marL="457200" indent="-457200">
              <a:buFont typeface="+mj-lt"/>
              <a:buAutoNum type="arabicPeriod"/>
            </a:pPr>
            <a:r>
              <a:rPr lang="en-US" dirty="0"/>
              <a:t>Stability in employment and wages/need for diversification </a:t>
            </a:r>
          </a:p>
          <a:p>
            <a:pPr marL="457200" indent="-457200">
              <a:buFont typeface="+mj-lt"/>
              <a:buAutoNum type="arabicPeriod"/>
            </a:pPr>
            <a:r>
              <a:rPr lang="en-US" dirty="0"/>
              <a:t>Strong projected retail and recreation growth </a:t>
            </a:r>
          </a:p>
          <a:p>
            <a:pPr marL="457200" indent="-457200">
              <a:buFont typeface="+mj-lt"/>
              <a:buAutoNum type="arabicPeriod"/>
            </a:pPr>
            <a:r>
              <a:rPr lang="en-US" dirty="0"/>
              <a:t>Rising remote workers and commuters</a:t>
            </a:r>
          </a:p>
          <a:p>
            <a:pPr marL="457200" indent="-457200">
              <a:buFont typeface="+mj-lt"/>
              <a:buAutoNum type="arabicPeriod"/>
            </a:pPr>
            <a:r>
              <a:rPr lang="en-US" dirty="0"/>
              <a:t>Indications of entrepreneurial activity </a:t>
            </a:r>
          </a:p>
        </p:txBody>
      </p:sp>
      <p:sp>
        <p:nvSpPr>
          <p:cNvPr id="3" name="Title 2">
            <a:extLst>
              <a:ext uri="{FF2B5EF4-FFF2-40B4-BE49-F238E27FC236}">
                <a16:creationId xmlns:a16="http://schemas.microsoft.com/office/drawing/2014/main" id="{43BBB7ED-AC53-0071-4D09-CD0F47E5CF28}"/>
              </a:ext>
            </a:extLst>
          </p:cNvPr>
          <p:cNvSpPr>
            <a:spLocks noGrp="1"/>
          </p:cNvSpPr>
          <p:nvPr>
            <p:ph type="title"/>
          </p:nvPr>
        </p:nvSpPr>
        <p:spPr/>
        <p:txBody>
          <a:bodyPr/>
          <a:lstStyle/>
          <a:p>
            <a:r>
              <a:rPr lang="en-US" dirty="0"/>
              <a:t>Highlighted Observations from e2</a:t>
            </a:r>
          </a:p>
        </p:txBody>
      </p:sp>
      <p:sp>
        <p:nvSpPr>
          <p:cNvPr id="4" name="Vertical Text Placeholder 3">
            <a:extLst>
              <a:ext uri="{FF2B5EF4-FFF2-40B4-BE49-F238E27FC236}">
                <a16:creationId xmlns:a16="http://schemas.microsoft.com/office/drawing/2014/main" id="{E06D882E-462F-6280-D622-A8299A464D6F}"/>
              </a:ext>
            </a:extLst>
          </p:cNvPr>
          <p:cNvSpPr>
            <a:spLocks noGrp="1"/>
          </p:cNvSpPr>
          <p:nvPr>
            <p:ph type="body" orient="vert" sz="quarter" idx="12"/>
          </p:nvPr>
        </p:nvSpPr>
        <p:spPr/>
        <p:txBody>
          <a:bodyPr/>
          <a:lstStyle/>
          <a:p>
            <a:r>
              <a:rPr lang="en-US" dirty="0"/>
              <a:t>GRO PROGRAM FINDNGS – Observations </a:t>
            </a:r>
          </a:p>
          <a:p>
            <a:endParaRPr lang="en-US" dirty="0"/>
          </a:p>
          <a:p>
            <a:endParaRPr lang="en-US" dirty="0"/>
          </a:p>
          <a:p>
            <a:endParaRPr lang="en-US" dirty="0"/>
          </a:p>
        </p:txBody>
      </p:sp>
      <p:sp>
        <p:nvSpPr>
          <p:cNvPr id="5" name="TextBox 4">
            <a:extLst>
              <a:ext uri="{FF2B5EF4-FFF2-40B4-BE49-F238E27FC236}">
                <a16:creationId xmlns:a16="http://schemas.microsoft.com/office/drawing/2014/main" id="{E91FBB94-F4DE-6547-B672-0E89608ED1E6}"/>
              </a:ext>
            </a:extLst>
          </p:cNvPr>
          <p:cNvSpPr txBox="1"/>
          <p:nvPr/>
        </p:nvSpPr>
        <p:spPr>
          <a:xfrm>
            <a:off x="890951" y="4928968"/>
            <a:ext cx="7362097" cy="830997"/>
          </a:xfrm>
          <a:prstGeom prst="rect">
            <a:avLst/>
          </a:prstGeom>
          <a:noFill/>
        </p:spPr>
        <p:txBody>
          <a:bodyPr wrap="square" rtlCol="0">
            <a:spAutoFit/>
          </a:bodyPr>
          <a:lstStyle/>
          <a:p>
            <a:pPr algn="ctr"/>
            <a:r>
              <a:rPr lang="en-US" sz="2400" i="1" dirty="0">
                <a:latin typeface="Georgia" panose="02040502050405020303" pitchFamily="18" charset="0"/>
              </a:rPr>
              <a:t>John Day is situated to take a leading and collaborative role in regional development </a:t>
            </a:r>
          </a:p>
        </p:txBody>
      </p:sp>
      <p:cxnSp>
        <p:nvCxnSpPr>
          <p:cNvPr id="7" name="Straight Connector 6">
            <a:extLst>
              <a:ext uri="{FF2B5EF4-FFF2-40B4-BE49-F238E27FC236}">
                <a16:creationId xmlns:a16="http://schemas.microsoft.com/office/drawing/2014/main" id="{DD5230C0-53CD-DABB-89B6-E302F9950E84}"/>
              </a:ext>
            </a:extLst>
          </p:cNvPr>
          <p:cNvCxnSpPr/>
          <p:nvPr/>
        </p:nvCxnSpPr>
        <p:spPr>
          <a:xfrm>
            <a:off x="1116593" y="4588933"/>
            <a:ext cx="7740449" cy="0"/>
          </a:xfrm>
          <a:prstGeom prst="line">
            <a:avLst/>
          </a:prstGeom>
          <a:ln w="28575">
            <a:solidFill>
              <a:srgbClr val="F5B335"/>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39994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90B981-9B71-264A-1A89-B3243A857B95}"/>
              </a:ext>
            </a:extLst>
          </p:cNvPr>
          <p:cNvSpPr>
            <a:spLocks noGrp="1"/>
          </p:cNvSpPr>
          <p:nvPr>
            <p:ph type="title"/>
          </p:nvPr>
        </p:nvSpPr>
        <p:spPr>
          <a:xfrm>
            <a:off x="1116593" y="388616"/>
            <a:ext cx="7740449" cy="555771"/>
          </a:xfrm>
        </p:spPr>
        <p:txBody>
          <a:bodyPr>
            <a:normAutofit/>
          </a:bodyPr>
          <a:lstStyle/>
          <a:p>
            <a:pPr>
              <a:lnSpc>
                <a:spcPct val="90000"/>
              </a:lnSpc>
            </a:pPr>
            <a:r>
              <a:rPr lang="en-US" dirty="0"/>
              <a:t>Strategic Recommendations </a:t>
            </a:r>
          </a:p>
        </p:txBody>
      </p:sp>
      <p:sp>
        <p:nvSpPr>
          <p:cNvPr id="11" name="Vertical Text Placeholder 3">
            <a:extLst>
              <a:ext uri="{FF2B5EF4-FFF2-40B4-BE49-F238E27FC236}">
                <a16:creationId xmlns:a16="http://schemas.microsoft.com/office/drawing/2014/main" id="{37D173C0-347B-2719-F80E-C2EB00EC3C4E}"/>
              </a:ext>
            </a:extLst>
          </p:cNvPr>
          <p:cNvSpPr>
            <a:spLocks noGrp="1"/>
          </p:cNvSpPr>
          <p:nvPr>
            <p:ph type="body" orient="vert" sz="quarter" idx="12"/>
          </p:nvPr>
        </p:nvSpPr>
        <p:spPr>
          <a:xfrm rot="10800000">
            <a:off x="267921" y="187406"/>
            <a:ext cx="358775" cy="5299075"/>
          </a:xfrm>
        </p:spPr>
        <p:txBody>
          <a:bodyPr/>
          <a:lstStyle/>
          <a:p>
            <a:r>
              <a:rPr lang="en-US" dirty="0"/>
              <a:t>GRO PROGRAM FINDNGS – Recommendations </a:t>
            </a:r>
          </a:p>
          <a:p>
            <a:endParaRPr lang="en-US" dirty="0"/>
          </a:p>
          <a:p>
            <a:endParaRPr lang="en-US" dirty="0"/>
          </a:p>
          <a:p>
            <a:endParaRPr lang="en-US" dirty="0"/>
          </a:p>
        </p:txBody>
      </p:sp>
      <p:graphicFrame>
        <p:nvGraphicFramePr>
          <p:cNvPr id="7" name="Content Placeholder 4">
            <a:extLst>
              <a:ext uri="{FF2B5EF4-FFF2-40B4-BE49-F238E27FC236}">
                <a16:creationId xmlns:a16="http://schemas.microsoft.com/office/drawing/2014/main" id="{FCB8B411-614A-AD9C-F39C-CF75427A70B1}"/>
              </a:ext>
            </a:extLst>
          </p:cNvPr>
          <p:cNvGraphicFramePr>
            <a:graphicFrameLocks noGrp="1"/>
          </p:cNvGraphicFramePr>
          <p:nvPr>
            <p:ph sz="quarter" idx="10"/>
            <p:extLst>
              <p:ext uri="{D42A27DB-BD31-4B8C-83A1-F6EECF244321}">
                <p14:modId xmlns:p14="http://schemas.microsoft.com/office/powerpoint/2010/main" val="2561534188"/>
              </p:ext>
            </p:extLst>
          </p:nvPr>
        </p:nvGraphicFramePr>
        <p:xfrm>
          <a:off x="1116012" y="1181100"/>
          <a:ext cx="7741029" cy="5185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8491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35FFEF-68B4-FAFA-EE51-FDB2F3A22AEB}"/>
              </a:ext>
            </a:extLst>
          </p:cNvPr>
          <p:cNvSpPr>
            <a:spLocks noGrp="1"/>
          </p:cNvSpPr>
          <p:nvPr>
            <p:ph type="title"/>
          </p:nvPr>
        </p:nvSpPr>
        <p:spPr/>
        <p:txBody>
          <a:bodyPr/>
          <a:lstStyle/>
          <a:p>
            <a:r>
              <a:rPr lang="en-US" dirty="0"/>
              <a:t>GRO Program Findings</a:t>
            </a:r>
          </a:p>
        </p:txBody>
      </p:sp>
      <p:sp>
        <p:nvSpPr>
          <p:cNvPr id="11" name="Vertical Text Placeholder 10">
            <a:extLst>
              <a:ext uri="{FF2B5EF4-FFF2-40B4-BE49-F238E27FC236}">
                <a16:creationId xmlns:a16="http://schemas.microsoft.com/office/drawing/2014/main" id="{1DD8C175-F3A9-933B-879A-C221F2F875DD}"/>
              </a:ext>
            </a:extLst>
          </p:cNvPr>
          <p:cNvSpPr>
            <a:spLocks noGrp="1"/>
          </p:cNvSpPr>
          <p:nvPr>
            <p:ph type="body" orient="vert" sz="quarter" idx="12"/>
          </p:nvPr>
        </p:nvSpPr>
        <p:spPr/>
        <p:txBody>
          <a:bodyPr/>
          <a:lstStyle/>
          <a:p>
            <a:r>
              <a:rPr lang="en-US" dirty="0"/>
              <a:t>GRO Program Findings </a:t>
            </a:r>
          </a:p>
        </p:txBody>
      </p:sp>
      <p:sp>
        <p:nvSpPr>
          <p:cNvPr id="12" name="TextBox 11">
            <a:extLst>
              <a:ext uri="{FF2B5EF4-FFF2-40B4-BE49-F238E27FC236}">
                <a16:creationId xmlns:a16="http://schemas.microsoft.com/office/drawing/2014/main" id="{4F2E5667-1013-B700-F663-567B6D35C9BB}"/>
              </a:ext>
            </a:extLst>
          </p:cNvPr>
          <p:cNvSpPr txBox="1"/>
          <p:nvPr/>
        </p:nvSpPr>
        <p:spPr>
          <a:xfrm>
            <a:off x="1116392" y="1149685"/>
            <a:ext cx="7740650" cy="3170099"/>
          </a:xfrm>
          <a:prstGeom prst="rect">
            <a:avLst/>
          </a:prstGeom>
          <a:noFill/>
        </p:spPr>
        <p:txBody>
          <a:bodyPr wrap="square" rtlCol="0">
            <a:spAutoFit/>
          </a:bodyPr>
          <a:lstStyle/>
          <a:p>
            <a:pPr marL="342900" indent="-342900">
              <a:buFont typeface="+mj-lt"/>
              <a:buAutoNum type="arabicPeriod"/>
            </a:pPr>
            <a:r>
              <a:rPr lang="en-US" sz="3200" dirty="0"/>
              <a:t>GRO Framework Overview</a:t>
            </a:r>
          </a:p>
          <a:p>
            <a:pPr marL="342900" indent="-342900">
              <a:buFont typeface="+mj-lt"/>
              <a:buAutoNum type="arabicPeriod"/>
            </a:pPr>
            <a:r>
              <a:rPr lang="en-US" sz="3200" dirty="0"/>
              <a:t>e2 Entrepreneurial Ecosystems Findings</a:t>
            </a:r>
          </a:p>
          <a:p>
            <a:pPr marL="342900" indent="-342900">
              <a:buFont typeface="+mj-lt"/>
              <a:buAutoNum type="arabicPeriod"/>
            </a:pPr>
            <a:r>
              <a:rPr lang="en-US" sz="3200" dirty="0"/>
              <a:t>Highlighted Observations from e2</a:t>
            </a:r>
          </a:p>
          <a:p>
            <a:pPr marL="342900" indent="-342900">
              <a:buFont typeface="+mj-lt"/>
              <a:buAutoNum type="arabicPeriod"/>
            </a:pPr>
            <a:r>
              <a:rPr lang="en-US" sz="3200" dirty="0"/>
              <a:t>Road map </a:t>
            </a:r>
            <a:endParaRPr lang="en-US" dirty="0"/>
          </a:p>
          <a:p>
            <a:endParaRPr lang="en-US" dirty="0"/>
          </a:p>
          <a:p>
            <a:endParaRPr lang="en-US" dirty="0"/>
          </a:p>
          <a:p>
            <a:endParaRPr lang="en-US" dirty="0"/>
          </a:p>
          <a:p>
            <a:endParaRPr lang="en-US" dirty="0"/>
          </a:p>
        </p:txBody>
      </p:sp>
      <p:pic>
        <p:nvPicPr>
          <p:cNvPr id="3" name="Picture 2" descr="A picture containing sky, water, mountain, outdoor&#10;&#10;Description automatically generated">
            <a:extLst>
              <a:ext uri="{FF2B5EF4-FFF2-40B4-BE49-F238E27FC236}">
                <a16:creationId xmlns:a16="http://schemas.microsoft.com/office/drawing/2014/main" id="{9E5F66DF-F321-B395-F99F-3883E16F8898}"/>
              </a:ext>
            </a:extLst>
          </p:cNvPr>
          <p:cNvPicPr>
            <a:picLocks noChangeAspect="1"/>
          </p:cNvPicPr>
          <p:nvPr/>
        </p:nvPicPr>
        <p:blipFill rotWithShape="1">
          <a:blip r:embed="rId3"/>
          <a:srcRect l="5290" t="25318" r="-5290" b="-25318"/>
          <a:stretch/>
        </p:blipFill>
        <p:spPr>
          <a:xfrm>
            <a:off x="1116392" y="3206414"/>
            <a:ext cx="9256889" cy="5207000"/>
          </a:xfrm>
          <a:prstGeom prst="rect">
            <a:avLst/>
          </a:prstGeom>
        </p:spPr>
      </p:pic>
    </p:spTree>
    <p:extLst>
      <p:ext uri="{BB962C8B-B14F-4D97-AF65-F5344CB8AC3E}">
        <p14:creationId xmlns:p14="http://schemas.microsoft.com/office/powerpoint/2010/main" val="3723120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06F71-798E-A830-96F8-F8129E358C6F}"/>
              </a:ext>
            </a:extLst>
          </p:cNvPr>
          <p:cNvSpPr>
            <a:spLocks noGrp="1"/>
          </p:cNvSpPr>
          <p:nvPr>
            <p:ph type="title"/>
          </p:nvPr>
        </p:nvSpPr>
        <p:spPr>
          <a:xfrm>
            <a:off x="1116593" y="388616"/>
            <a:ext cx="7740449" cy="555771"/>
          </a:xfrm>
        </p:spPr>
        <p:txBody>
          <a:bodyPr>
            <a:normAutofit/>
          </a:bodyPr>
          <a:lstStyle/>
          <a:p>
            <a:pPr>
              <a:lnSpc>
                <a:spcPct val="90000"/>
              </a:lnSpc>
            </a:pPr>
            <a:r>
              <a:rPr lang="en-US" dirty="0"/>
              <a:t>Strategic Recommendations Cont. </a:t>
            </a:r>
          </a:p>
        </p:txBody>
      </p:sp>
      <p:sp>
        <p:nvSpPr>
          <p:cNvPr id="16" name="Vertical Text Placeholder 3">
            <a:extLst>
              <a:ext uri="{FF2B5EF4-FFF2-40B4-BE49-F238E27FC236}">
                <a16:creationId xmlns:a16="http://schemas.microsoft.com/office/drawing/2014/main" id="{CA19B4C7-E5E2-0680-FAFE-BEEFA49C17B9}"/>
              </a:ext>
            </a:extLst>
          </p:cNvPr>
          <p:cNvSpPr>
            <a:spLocks noGrp="1"/>
          </p:cNvSpPr>
          <p:nvPr>
            <p:ph type="body" orient="vert" sz="quarter" idx="12"/>
          </p:nvPr>
        </p:nvSpPr>
        <p:spPr>
          <a:xfrm rot="10800000">
            <a:off x="267921" y="187406"/>
            <a:ext cx="358775" cy="5299075"/>
          </a:xfrm>
        </p:spPr>
        <p:txBody>
          <a:bodyPr/>
          <a:lstStyle/>
          <a:p>
            <a:r>
              <a:rPr lang="en-US" dirty="0"/>
              <a:t>GRO PROGRAM FINDNGS – Recommendations </a:t>
            </a:r>
          </a:p>
          <a:p>
            <a:endParaRPr lang="en-US" dirty="0"/>
          </a:p>
          <a:p>
            <a:endParaRPr lang="en-US" dirty="0"/>
          </a:p>
          <a:p>
            <a:endParaRPr lang="en-US" dirty="0"/>
          </a:p>
        </p:txBody>
      </p:sp>
      <p:graphicFrame>
        <p:nvGraphicFramePr>
          <p:cNvPr id="7" name="Content Placeholder 4">
            <a:extLst>
              <a:ext uri="{FF2B5EF4-FFF2-40B4-BE49-F238E27FC236}">
                <a16:creationId xmlns:a16="http://schemas.microsoft.com/office/drawing/2014/main" id="{DE69AAAE-BE51-EEFD-C0A5-515A29C4469B}"/>
              </a:ext>
            </a:extLst>
          </p:cNvPr>
          <p:cNvGraphicFramePr>
            <a:graphicFrameLocks noGrp="1"/>
          </p:cNvGraphicFramePr>
          <p:nvPr>
            <p:ph sz="quarter" idx="10"/>
            <p:extLst>
              <p:ext uri="{D42A27DB-BD31-4B8C-83A1-F6EECF244321}">
                <p14:modId xmlns:p14="http://schemas.microsoft.com/office/powerpoint/2010/main" val="1548436474"/>
              </p:ext>
            </p:extLst>
          </p:nvPr>
        </p:nvGraphicFramePr>
        <p:xfrm>
          <a:off x="1116012" y="1181100"/>
          <a:ext cx="7741029" cy="5185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285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C93FD-9741-06BB-A226-1682C637936F}"/>
              </a:ext>
            </a:extLst>
          </p:cNvPr>
          <p:cNvSpPr>
            <a:spLocks noGrp="1"/>
          </p:cNvSpPr>
          <p:nvPr>
            <p:ph type="title"/>
          </p:nvPr>
        </p:nvSpPr>
        <p:spPr/>
        <p:txBody>
          <a:bodyPr/>
          <a:lstStyle/>
          <a:p>
            <a:r>
              <a:rPr lang="en-US" dirty="0"/>
              <a:t>6 Month Roadmap </a:t>
            </a:r>
          </a:p>
        </p:txBody>
      </p:sp>
      <p:sp>
        <p:nvSpPr>
          <p:cNvPr id="4" name="Vertical Text Placeholder 3">
            <a:extLst>
              <a:ext uri="{FF2B5EF4-FFF2-40B4-BE49-F238E27FC236}">
                <a16:creationId xmlns:a16="http://schemas.microsoft.com/office/drawing/2014/main" id="{28B0117D-4695-DAC1-9D03-5A58D212E8AB}"/>
              </a:ext>
            </a:extLst>
          </p:cNvPr>
          <p:cNvSpPr>
            <a:spLocks noGrp="1"/>
          </p:cNvSpPr>
          <p:nvPr>
            <p:ph type="body" orient="vert" sz="quarter" idx="12"/>
          </p:nvPr>
        </p:nvSpPr>
        <p:spPr/>
        <p:txBody>
          <a:bodyPr/>
          <a:lstStyle/>
          <a:p>
            <a:r>
              <a:rPr lang="en-US" dirty="0"/>
              <a:t>GRO PROGRAM FINDNGS – Roadmap </a:t>
            </a:r>
          </a:p>
          <a:p>
            <a:endParaRPr lang="en-US" dirty="0"/>
          </a:p>
          <a:p>
            <a:endParaRPr lang="en-US" dirty="0"/>
          </a:p>
          <a:p>
            <a:endParaRPr lang="en-US" dirty="0"/>
          </a:p>
        </p:txBody>
      </p:sp>
      <p:graphicFrame>
        <p:nvGraphicFramePr>
          <p:cNvPr id="6" name="Table 6">
            <a:extLst>
              <a:ext uri="{FF2B5EF4-FFF2-40B4-BE49-F238E27FC236}">
                <a16:creationId xmlns:a16="http://schemas.microsoft.com/office/drawing/2014/main" id="{9314BE23-BDA4-5C33-A27B-6B50D8FEF883}"/>
              </a:ext>
            </a:extLst>
          </p:cNvPr>
          <p:cNvGraphicFramePr>
            <a:graphicFrameLocks noGrp="1"/>
          </p:cNvGraphicFramePr>
          <p:nvPr>
            <p:extLst>
              <p:ext uri="{D42A27DB-BD31-4B8C-83A1-F6EECF244321}">
                <p14:modId xmlns:p14="http://schemas.microsoft.com/office/powerpoint/2010/main" val="3527840926"/>
              </p:ext>
            </p:extLst>
          </p:nvPr>
        </p:nvGraphicFramePr>
        <p:xfrm>
          <a:off x="1310777" y="944387"/>
          <a:ext cx="7352080" cy="5584203"/>
        </p:xfrm>
        <a:graphic>
          <a:graphicData uri="http://schemas.openxmlformats.org/drawingml/2006/table">
            <a:tbl>
              <a:tblPr firstRow="1" bandRow="1">
                <a:tableStyleId>{0505E3EF-67EA-436B-97B2-0124C06EBD24}</a:tableStyleId>
              </a:tblPr>
              <a:tblGrid>
                <a:gridCol w="4429623">
                  <a:extLst>
                    <a:ext uri="{9D8B030D-6E8A-4147-A177-3AD203B41FA5}">
                      <a16:colId xmlns:a16="http://schemas.microsoft.com/office/drawing/2014/main" val="2453375500"/>
                    </a:ext>
                  </a:extLst>
                </a:gridCol>
                <a:gridCol w="2922457">
                  <a:extLst>
                    <a:ext uri="{9D8B030D-6E8A-4147-A177-3AD203B41FA5}">
                      <a16:colId xmlns:a16="http://schemas.microsoft.com/office/drawing/2014/main" val="2786167044"/>
                    </a:ext>
                  </a:extLst>
                </a:gridCol>
              </a:tblGrid>
              <a:tr h="438902">
                <a:tc>
                  <a:txBody>
                    <a:bodyPr/>
                    <a:lstStyle/>
                    <a:p>
                      <a:pPr marL="0" indent="0">
                        <a:buNone/>
                      </a:pPr>
                      <a:r>
                        <a:rPr lang="en-US" sz="2400" b="0" strike="sngStrike" dirty="0"/>
                        <a:t>Analyzing Opportunities</a:t>
                      </a:r>
                    </a:p>
                  </a:txBody>
                  <a:tcPr/>
                </a:tc>
                <a:tc>
                  <a:txBody>
                    <a:bodyPr/>
                    <a:lstStyle/>
                    <a:p>
                      <a:pPr algn="r"/>
                      <a:r>
                        <a:rPr lang="en-US" sz="2400" b="0" i="1" strike="sngStrike" dirty="0"/>
                        <a:t> May</a:t>
                      </a:r>
                    </a:p>
                  </a:txBody>
                  <a:tcPr/>
                </a:tc>
                <a:extLst>
                  <a:ext uri="{0D108BD9-81ED-4DB2-BD59-A6C34878D82A}">
                    <a16:rowId xmlns:a16="http://schemas.microsoft.com/office/drawing/2014/main" val="2544020926"/>
                  </a:ext>
                </a:extLst>
              </a:tr>
              <a:tr h="800350">
                <a:tc>
                  <a:txBody>
                    <a:bodyPr/>
                    <a:lstStyle/>
                    <a:p>
                      <a:r>
                        <a:rPr lang="en-US" sz="2400" dirty="0"/>
                        <a:t>Asset mapping</a:t>
                      </a:r>
                      <a:br>
                        <a:rPr lang="en-US" sz="2400" dirty="0"/>
                      </a:br>
                      <a:endParaRPr lang="en-US" sz="2400" dirty="0"/>
                    </a:p>
                  </a:txBody>
                  <a:tcPr/>
                </a:tc>
                <a:tc>
                  <a:txBody>
                    <a:bodyPr/>
                    <a:lstStyle/>
                    <a:p>
                      <a:pPr algn="r"/>
                      <a:r>
                        <a:rPr lang="en-US" sz="2400" i="1" dirty="0"/>
                        <a:t>June</a:t>
                      </a:r>
                    </a:p>
                  </a:txBody>
                  <a:tcPr/>
                </a:tc>
                <a:extLst>
                  <a:ext uri="{0D108BD9-81ED-4DB2-BD59-A6C34878D82A}">
                    <a16:rowId xmlns:a16="http://schemas.microsoft.com/office/drawing/2014/main" val="2435269834"/>
                  </a:ext>
                </a:extLst>
              </a:tr>
              <a:tr h="438902">
                <a:tc>
                  <a:txBody>
                    <a:bodyPr/>
                    <a:lstStyle/>
                    <a:p>
                      <a:r>
                        <a:rPr lang="en-US" sz="2400" dirty="0"/>
                        <a:t>Goal setting</a:t>
                      </a:r>
                    </a:p>
                  </a:txBody>
                  <a:tcPr/>
                </a:tc>
                <a:tc>
                  <a:txBody>
                    <a:bodyPr/>
                    <a:lstStyle/>
                    <a:p>
                      <a:pPr algn="r"/>
                      <a:r>
                        <a:rPr lang="en-US" sz="2400" i="1" dirty="0"/>
                        <a:t>July</a:t>
                      </a:r>
                    </a:p>
                  </a:txBody>
                  <a:tcPr/>
                </a:tc>
                <a:extLst>
                  <a:ext uri="{0D108BD9-81ED-4DB2-BD59-A6C34878D82A}">
                    <a16:rowId xmlns:a16="http://schemas.microsoft.com/office/drawing/2014/main" val="1422659106"/>
                  </a:ext>
                </a:extLst>
              </a:tr>
              <a:tr h="116179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Developing a strategic action plan </a:t>
                      </a:r>
                    </a:p>
                    <a:p>
                      <a:endParaRPr lang="en-US" sz="2400" dirty="0"/>
                    </a:p>
                  </a:txBody>
                  <a:tcPr/>
                </a:tc>
                <a:tc>
                  <a:txBody>
                    <a:bodyPr/>
                    <a:lstStyle/>
                    <a:p>
                      <a:pPr algn="r"/>
                      <a:r>
                        <a:rPr lang="en-US" sz="2400" i="1" dirty="0"/>
                        <a:t>August</a:t>
                      </a:r>
                    </a:p>
                  </a:txBody>
                  <a:tcPr/>
                </a:tc>
                <a:extLst>
                  <a:ext uri="{0D108BD9-81ED-4DB2-BD59-A6C34878D82A}">
                    <a16:rowId xmlns:a16="http://schemas.microsoft.com/office/drawing/2014/main" val="3184942273"/>
                  </a:ext>
                </a:extLst>
              </a:tr>
              <a:tr h="800350">
                <a:tc>
                  <a:txBody>
                    <a:bodyPr/>
                    <a:lstStyle/>
                    <a:p>
                      <a:r>
                        <a:rPr lang="en-US" sz="2400" dirty="0"/>
                        <a:t>Creating metrics to score progress</a:t>
                      </a:r>
                    </a:p>
                  </a:txBody>
                  <a:tcPr/>
                </a:tc>
                <a:tc>
                  <a:txBody>
                    <a:bodyPr/>
                    <a:lstStyle/>
                    <a:p>
                      <a:pPr algn="r"/>
                      <a:r>
                        <a:rPr lang="en-US" sz="2400" i="1" dirty="0"/>
                        <a:t>September</a:t>
                      </a:r>
                    </a:p>
                  </a:txBody>
                  <a:tcPr/>
                </a:tc>
                <a:extLst>
                  <a:ext uri="{0D108BD9-81ED-4DB2-BD59-A6C34878D82A}">
                    <a16:rowId xmlns:a16="http://schemas.microsoft.com/office/drawing/2014/main" val="297993991"/>
                  </a:ext>
                </a:extLst>
              </a:tr>
              <a:tr h="18846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Resources to track and follow up with entrepreneurs (program clients) </a:t>
                      </a:r>
                    </a:p>
                    <a:p>
                      <a:endParaRPr lang="en-US" sz="2400" dirty="0"/>
                    </a:p>
                  </a:txBody>
                  <a:tcPr/>
                </a:tc>
                <a:tc>
                  <a:txBody>
                    <a:bodyPr/>
                    <a:lstStyle/>
                    <a:p>
                      <a:pPr algn="r"/>
                      <a:r>
                        <a:rPr lang="en-US" sz="2400" i="1" dirty="0"/>
                        <a:t>October </a:t>
                      </a:r>
                    </a:p>
                  </a:txBody>
                  <a:tcPr/>
                </a:tc>
                <a:extLst>
                  <a:ext uri="{0D108BD9-81ED-4DB2-BD59-A6C34878D82A}">
                    <a16:rowId xmlns:a16="http://schemas.microsoft.com/office/drawing/2014/main" val="3157719275"/>
                  </a:ext>
                </a:extLst>
              </a:tr>
            </a:tbl>
          </a:graphicData>
        </a:graphic>
      </p:graphicFrame>
    </p:spTree>
    <p:extLst>
      <p:ext uri="{BB962C8B-B14F-4D97-AF65-F5344CB8AC3E}">
        <p14:creationId xmlns:p14="http://schemas.microsoft.com/office/powerpoint/2010/main" val="3561894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outdoor, sky, mountain, snow&#10;&#10;Description automatically generated">
            <a:extLst>
              <a:ext uri="{FF2B5EF4-FFF2-40B4-BE49-F238E27FC236}">
                <a16:creationId xmlns:a16="http://schemas.microsoft.com/office/drawing/2014/main" id="{AE8B33A5-56F4-BA07-B5BC-19A1562C7E57}"/>
              </a:ext>
            </a:extLst>
          </p:cNvPr>
          <p:cNvPicPr>
            <a:picLocks noGrp="1" noChangeAspect="1"/>
          </p:cNvPicPr>
          <p:nvPr>
            <p:ph type="pic" sz="quarter" idx="13"/>
          </p:nvPr>
        </p:nvPicPr>
        <p:blipFill>
          <a:blip r:embed="rId2"/>
          <a:srcRect l="5545" r="5545"/>
          <a:stretch>
            <a:fillRect/>
          </a:stretch>
        </p:blipFill>
        <p:spPr/>
      </p:pic>
      <p:sp>
        <p:nvSpPr>
          <p:cNvPr id="3" name="Title 2">
            <a:extLst>
              <a:ext uri="{FF2B5EF4-FFF2-40B4-BE49-F238E27FC236}">
                <a16:creationId xmlns:a16="http://schemas.microsoft.com/office/drawing/2014/main" id="{D92A2799-D918-3C60-74CB-537BEDD11A75}"/>
              </a:ext>
            </a:extLst>
          </p:cNvPr>
          <p:cNvSpPr>
            <a:spLocks noGrp="1"/>
          </p:cNvSpPr>
          <p:nvPr>
            <p:ph type="ctrTitle"/>
          </p:nvPr>
        </p:nvSpPr>
        <p:spPr/>
        <p:txBody>
          <a:bodyPr anchor="t"/>
          <a:lstStyle/>
          <a:p>
            <a:r>
              <a:rPr lang="en-US" dirty="0"/>
              <a:t>Thank you</a:t>
            </a:r>
            <a:br>
              <a:rPr lang="en-US" dirty="0"/>
            </a:br>
            <a:r>
              <a:rPr lang="en-US" dirty="0"/>
              <a:t>City of John Day</a:t>
            </a:r>
          </a:p>
        </p:txBody>
      </p:sp>
      <p:sp>
        <p:nvSpPr>
          <p:cNvPr id="4" name="Text Placeholder 3">
            <a:extLst>
              <a:ext uri="{FF2B5EF4-FFF2-40B4-BE49-F238E27FC236}">
                <a16:creationId xmlns:a16="http://schemas.microsoft.com/office/drawing/2014/main" id="{E1F46102-F656-128F-A2CC-7813EB7575CB}"/>
              </a:ext>
            </a:extLst>
          </p:cNvPr>
          <p:cNvSpPr>
            <a:spLocks noGrp="1"/>
          </p:cNvSpPr>
          <p:nvPr>
            <p:ph type="body" sz="quarter" idx="14"/>
          </p:nvPr>
        </p:nvSpPr>
        <p:spPr>
          <a:xfrm>
            <a:off x="1991410" y="5241635"/>
            <a:ext cx="5161179" cy="624469"/>
          </a:xfrm>
        </p:spPr>
        <p:txBody>
          <a:bodyPr/>
          <a:lstStyle/>
          <a:p>
            <a:endParaRPr lang="en-US" sz="1600" dirty="0"/>
          </a:p>
          <a:p>
            <a:r>
              <a:rPr lang="en-US" sz="1600" dirty="0"/>
              <a:t>Corum Ketchum </a:t>
            </a:r>
          </a:p>
          <a:p>
            <a:r>
              <a:rPr lang="en-US" sz="1600" dirty="0">
                <a:hlinkClick r:id="rId3"/>
              </a:rPr>
              <a:t>ketchumj@grantcounty-or.gov</a:t>
            </a:r>
            <a:endParaRPr lang="en-US" sz="1600"/>
          </a:p>
        </p:txBody>
      </p:sp>
    </p:spTree>
    <p:extLst>
      <p:ext uri="{BB962C8B-B14F-4D97-AF65-F5344CB8AC3E}">
        <p14:creationId xmlns:p14="http://schemas.microsoft.com/office/powerpoint/2010/main" val="3825011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2C3C32-4D18-6C4C-8B0E-0761FEEA65D9}"/>
              </a:ext>
            </a:extLst>
          </p:cNvPr>
          <p:cNvPicPr>
            <a:picLocks noChangeAspect="1"/>
          </p:cNvPicPr>
          <p:nvPr/>
        </p:nvPicPr>
        <p:blipFill>
          <a:blip r:embed="rId2"/>
          <a:stretch>
            <a:fillRect/>
          </a:stretch>
        </p:blipFill>
        <p:spPr>
          <a:xfrm>
            <a:off x="-1" y="1274114"/>
            <a:ext cx="9134857" cy="4110685"/>
          </a:xfrm>
          <a:prstGeom prst="rect">
            <a:avLst/>
          </a:prstGeom>
          <a:noFill/>
        </p:spPr>
      </p:pic>
      <p:sp>
        <p:nvSpPr>
          <p:cNvPr id="7" name="TextBox 6">
            <a:extLst>
              <a:ext uri="{FF2B5EF4-FFF2-40B4-BE49-F238E27FC236}">
                <a16:creationId xmlns:a16="http://schemas.microsoft.com/office/drawing/2014/main" id="{0ACDDFAB-DFA3-BD0A-3072-C35BA5FE1A12}"/>
              </a:ext>
            </a:extLst>
          </p:cNvPr>
          <p:cNvSpPr txBox="1"/>
          <p:nvPr/>
        </p:nvSpPr>
        <p:spPr>
          <a:xfrm>
            <a:off x="3364213" y="5583886"/>
            <a:ext cx="2406428" cy="646331"/>
          </a:xfrm>
          <a:prstGeom prst="rect">
            <a:avLst/>
          </a:prstGeom>
          <a:noFill/>
        </p:spPr>
        <p:txBody>
          <a:bodyPr wrap="none" rtlCol="0">
            <a:spAutoFit/>
          </a:bodyPr>
          <a:lstStyle/>
          <a:p>
            <a:r>
              <a:rPr lang="en-US" sz="3600" dirty="0"/>
              <a:t>2021 - 2025</a:t>
            </a:r>
          </a:p>
        </p:txBody>
      </p:sp>
    </p:spTree>
    <p:extLst>
      <p:ext uri="{BB962C8B-B14F-4D97-AF65-F5344CB8AC3E}">
        <p14:creationId xmlns:p14="http://schemas.microsoft.com/office/powerpoint/2010/main" val="1791654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72C06B-6B65-A8DE-2F6A-020312FC43C3}"/>
              </a:ext>
            </a:extLst>
          </p:cNvPr>
          <p:cNvPicPr>
            <a:picLocks noChangeAspect="1"/>
          </p:cNvPicPr>
          <p:nvPr/>
        </p:nvPicPr>
        <p:blipFill>
          <a:blip r:embed="rId2"/>
          <a:stretch>
            <a:fillRect/>
          </a:stretch>
        </p:blipFill>
        <p:spPr>
          <a:xfrm>
            <a:off x="755650" y="1800546"/>
            <a:ext cx="8297863" cy="3256909"/>
          </a:xfrm>
          <a:prstGeom prst="rect">
            <a:avLst/>
          </a:prstGeom>
          <a:noFill/>
        </p:spPr>
      </p:pic>
      <p:sp>
        <p:nvSpPr>
          <p:cNvPr id="7" name="TextBox 6">
            <a:extLst>
              <a:ext uri="{FF2B5EF4-FFF2-40B4-BE49-F238E27FC236}">
                <a16:creationId xmlns:a16="http://schemas.microsoft.com/office/drawing/2014/main" id="{59931AE6-1939-9A93-31BD-F822310A56DE}"/>
              </a:ext>
            </a:extLst>
          </p:cNvPr>
          <p:cNvSpPr txBox="1"/>
          <p:nvPr/>
        </p:nvSpPr>
        <p:spPr>
          <a:xfrm>
            <a:off x="6045201" y="5085710"/>
            <a:ext cx="2489199" cy="400110"/>
          </a:xfrm>
          <a:prstGeom prst="rect">
            <a:avLst/>
          </a:prstGeom>
          <a:noFill/>
        </p:spPr>
        <p:txBody>
          <a:bodyPr wrap="square" rtlCol="0">
            <a:spAutoFit/>
          </a:bodyPr>
          <a:lstStyle/>
          <a:p>
            <a:r>
              <a:rPr lang="en-US" sz="2000" dirty="0"/>
              <a:t>Spring - Summer 2021 </a:t>
            </a:r>
          </a:p>
        </p:txBody>
      </p:sp>
      <p:sp>
        <p:nvSpPr>
          <p:cNvPr id="8" name="TextBox 7">
            <a:extLst>
              <a:ext uri="{FF2B5EF4-FFF2-40B4-BE49-F238E27FC236}">
                <a16:creationId xmlns:a16="http://schemas.microsoft.com/office/drawing/2014/main" id="{D56248B5-27B0-7B54-42A4-A18F804EBE91}"/>
              </a:ext>
            </a:extLst>
          </p:cNvPr>
          <p:cNvSpPr txBox="1"/>
          <p:nvPr/>
        </p:nvSpPr>
        <p:spPr>
          <a:xfrm>
            <a:off x="3624343" y="5085710"/>
            <a:ext cx="1482778" cy="400110"/>
          </a:xfrm>
          <a:prstGeom prst="rect">
            <a:avLst/>
          </a:prstGeom>
          <a:noFill/>
        </p:spPr>
        <p:txBody>
          <a:bodyPr wrap="none" rtlCol="0">
            <a:spAutoFit/>
          </a:bodyPr>
          <a:lstStyle/>
          <a:p>
            <a:r>
              <a:rPr lang="en-US" sz="2000" dirty="0"/>
              <a:t>Winter 2021</a:t>
            </a:r>
          </a:p>
        </p:txBody>
      </p:sp>
    </p:spTree>
    <p:extLst>
      <p:ext uri="{BB962C8B-B14F-4D97-AF65-F5344CB8AC3E}">
        <p14:creationId xmlns:p14="http://schemas.microsoft.com/office/powerpoint/2010/main" val="668600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4EAC2C-F8A8-3C90-87EB-8DCB2D9CF6EF}"/>
              </a:ext>
            </a:extLst>
          </p:cNvPr>
          <p:cNvSpPr>
            <a:spLocks noGrp="1"/>
          </p:cNvSpPr>
          <p:nvPr>
            <p:ph type="title"/>
          </p:nvPr>
        </p:nvSpPr>
        <p:spPr/>
        <p:txBody>
          <a:bodyPr/>
          <a:lstStyle/>
          <a:p>
            <a:endParaRPr lang="en-US" dirty="0"/>
          </a:p>
        </p:txBody>
      </p:sp>
      <p:sp>
        <p:nvSpPr>
          <p:cNvPr id="4" name="Vertical Text Placeholder 3">
            <a:extLst>
              <a:ext uri="{FF2B5EF4-FFF2-40B4-BE49-F238E27FC236}">
                <a16:creationId xmlns:a16="http://schemas.microsoft.com/office/drawing/2014/main" id="{22EE91BC-94D5-A30A-BDCF-1CFDFCE398F8}"/>
              </a:ext>
            </a:extLst>
          </p:cNvPr>
          <p:cNvSpPr>
            <a:spLocks noGrp="1"/>
          </p:cNvSpPr>
          <p:nvPr>
            <p:ph type="body" orient="vert" sz="quarter" idx="12"/>
          </p:nvPr>
        </p:nvSpPr>
        <p:spPr/>
        <p:txBody>
          <a:bodyPr/>
          <a:lstStyle/>
          <a:p>
            <a:endParaRPr lang="en-US" dirty="0"/>
          </a:p>
        </p:txBody>
      </p:sp>
      <p:sp>
        <p:nvSpPr>
          <p:cNvPr id="5" name="Text Placeholder 4">
            <a:extLst>
              <a:ext uri="{FF2B5EF4-FFF2-40B4-BE49-F238E27FC236}">
                <a16:creationId xmlns:a16="http://schemas.microsoft.com/office/drawing/2014/main" id="{9AC67BCE-640B-FD15-F6B2-87E758F6B2E6}"/>
              </a:ext>
            </a:extLst>
          </p:cNvPr>
          <p:cNvSpPr>
            <a:spLocks noGrp="1"/>
          </p:cNvSpPr>
          <p:nvPr>
            <p:ph type="body" sz="quarter" idx="13"/>
          </p:nvPr>
        </p:nvSpPr>
        <p:spPr/>
        <p:txBody>
          <a:bodyPr/>
          <a:lstStyle/>
          <a:p>
            <a:endParaRPr lang="en-US" dirty="0"/>
          </a:p>
        </p:txBody>
      </p:sp>
      <p:pic>
        <p:nvPicPr>
          <p:cNvPr id="6" name="Picture 5">
            <a:extLst>
              <a:ext uri="{FF2B5EF4-FFF2-40B4-BE49-F238E27FC236}">
                <a16:creationId xmlns:a16="http://schemas.microsoft.com/office/drawing/2014/main" id="{F7C45A59-7ABA-63D4-FFA8-FF8F556A1303}"/>
              </a:ext>
            </a:extLst>
          </p:cNvPr>
          <p:cNvPicPr>
            <a:picLocks noChangeAspect="1"/>
          </p:cNvPicPr>
          <p:nvPr/>
        </p:nvPicPr>
        <p:blipFill>
          <a:blip r:embed="rId2"/>
          <a:stretch>
            <a:fillRect/>
          </a:stretch>
        </p:blipFill>
        <p:spPr>
          <a:xfrm>
            <a:off x="1116013" y="1516877"/>
            <a:ext cx="7740449" cy="3219323"/>
          </a:xfrm>
          <a:prstGeom prst="rect">
            <a:avLst/>
          </a:prstGeom>
        </p:spPr>
      </p:pic>
      <p:sp>
        <p:nvSpPr>
          <p:cNvPr id="7" name="TextBox 6">
            <a:extLst>
              <a:ext uri="{FF2B5EF4-FFF2-40B4-BE49-F238E27FC236}">
                <a16:creationId xmlns:a16="http://schemas.microsoft.com/office/drawing/2014/main" id="{9C75522E-242B-3D24-6530-4DDD550AF7AD}"/>
              </a:ext>
            </a:extLst>
          </p:cNvPr>
          <p:cNvSpPr txBox="1"/>
          <p:nvPr/>
        </p:nvSpPr>
        <p:spPr>
          <a:xfrm>
            <a:off x="1387944" y="5048735"/>
            <a:ext cx="7196585" cy="584775"/>
          </a:xfrm>
          <a:prstGeom prst="rect">
            <a:avLst/>
          </a:prstGeom>
          <a:noFill/>
        </p:spPr>
        <p:txBody>
          <a:bodyPr wrap="none" rtlCol="0">
            <a:spAutoFit/>
          </a:bodyPr>
          <a:lstStyle/>
          <a:p>
            <a:r>
              <a:rPr lang="en-US" sz="3200" dirty="0"/>
              <a:t>Summer/Fall 2021 – Spring/Summer 2023</a:t>
            </a:r>
          </a:p>
        </p:txBody>
      </p:sp>
    </p:spTree>
    <p:extLst>
      <p:ext uri="{BB962C8B-B14F-4D97-AF65-F5344CB8AC3E}">
        <p14:creationId xmlns:p14="http://schemas.microsoft.com/office/powerpoint/2010/main" val="316031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105E4-0033-266B-9009-2439C84D8271}"/>
              </a:ext>
            </a:extLst>
          </p:cNvPr>
          <p:cNvSpPr>
            <a:spLocks noGrp="1"/>
          </p:cNvSpPr>
          <p:nvPr>
            <p:ph type="title"/>
          </p:nvPr>
        </p:nvSpPr>
        <p:spPr/>
        <p:txBody>
          <a:bodyPr/>
          <a:lstStyle/>
          <a:p>
            <a:endParaRPr lang="en-US" dirty="0"/>
          </a:p>
        </p:txBody>
      </p:sp>
      <p:sp>
        <p:nvSpPr>
          <p:cNvPr id="4" name="Vertical Text Placeholder 3">
            <a:extLst>
              <a:ext uri="{FF2B5EF4-FFF2-40B4-BE49-F238E27FC236}">
                <a16:creationId xmlns:a16="http://schemas.microsoft.com/office/drawing/2014/main" id="{2100006C-8B19-8F19-9B5D-0C934766C238}"/>
              </a:ext>
            </a:extLst>
          </p:cNvPr>
          <p:cNvSpPr>
            <a:spLocks noGrp="1"/>
          </p:cNvSpPr>
          <p:nvPr>
            <p:ph type="body" orient="vert" sz="quarter" idx="12"/>
          </p:nvPr>
        </p:nvSpPr>
        <p:spPr/>
        <p:txBody>
          <a:bodyPr/>
          <a:lstStyle/>
          <a:p>
            <a:endParaRPr lang="en-US" dirty="0"/>
          </a:p>
        </p:txBody>
      </p:sp>
      <p:sp>
        <p:nvSpPr>
          <p:cNvPr id="5" name="Text Placeholder 4">
            <a:extLst>
              <a:ext uri="{FF2B5EF4-FFF2-40B4-BE49-F238E27FC236}">
                <a16:creationId xmlns:a16="http://schemas.microsoft.com/office/drawing/2014/main" id="{331D91AF-7C94-72B9-5055-E1F5A9669DA7}"/>
              </a:ext>
            </a:extLst>
          </p:cNvPr>
          <p:cNvSpPr>
            <a:spLocks noGrp="1"/>
          </p:cNvSpPr>
          <p:nvPr>
            <p:ph type="body" sz="quarter" idx="13"/>
          </p:nvPr>
        </p:nvSpPr>
        <p:spPr/>
        <p:txBody>
          <a:bodyPr/>
          <a:lstStyle/>
          <a:p>
            <a:endParaRPr lang="en-US" dirty="0"/>
          </a:p>
        </p:txBody>
      </p:sp>
      <p:pic>
        <p:nvPicPr>
          <p:cNvPr id="6" name="Picture 5">
            <a:extLst>
              <a:ext uri="{FF2B5EF4-FFF2-40B4-BE49-F238E27FC236}">
                <a16:creationId xmlns:a16="http://schemas.microsoft.com/office/drawing/2014/main" id="{41A720FB-BB4B-596F-B0C2-C8C5CB6D0EEA}"/>
              </a:ext>
            </a:extLst>
          </p:cNvPr>
          <p:cNvPicPr>
            <a:picLocks noChangeAspect="1"/>
          </p:cNvPicPr>
          <p:nvPr/>
        </p:nvPicPr>
        <p:blipFill>
          <a:blip r:embed="rId2"/>
          <a:stretch>
            <a:fillRect/>
          </a:stretch>
        </p:blipFill>
        <p:spPr>
          <a:xfrm>
            <a:off x="894923" y="1950276"/>
            <a:ext cx="8280656" cy="3163591"/>
          </a:xfrm>
          <a:prstGeom prst="rect">
            <a:avLst/>
          </a:prstGeom>
        </p:spPr>
      </p:pic>
      <p:sp>
        <p:nvSpPr>
          <p:cNvPr id="8" name="TextBox 7">
            <a:extLst>
              <a:ext uri="{FF2B5EF4-FFF2-40B4-BE49-F238E27FC236}">
                <a16:creationId xmlns:a16="http://schemas.microsoft.com/office/drawing/2014/main" id="{8B69E70E-E20B-39B5-4891-88150DC937A1}"/>
              </a:ext>
            </a:extLst>
          </p:cNvPr>
          <p:cNvSpPr txBox="1"/>
          <p:nvPr/>
        </p:nvSpPr>
        <p:spPr>
          <a:xfrm>
            <a:off x="3281422" y="5167235"/>
            <a:ext cx="2581156" cy="523220"/>
          </a:xfrm>
          <a:prstGeom prst="rect">
            <a:avLst/>
          </a:prstGeom>
          <a:noFill/>
        </p:spPr>
        <p:txBody>
          <a:bodyPr wrap="none" rtlCol="0">
            <a:spAutoFit/>
          </a:bodyPr>
          <a:lstStyle/>
          <a:p>
            <a:r>
              <a:rPr lang="en-US" sz="2800" dirty="0"/>
              <a:t>Mid 2023 - 2025</a:t>
            </a:r>
          </a:p>
        </p:txBody>
      </p:sp>
    </p:spTree>
    <p:extLst>
      <p:ext uri="{BB962C8B-B14F-4D97-AF65-F5344CB8AC3E}">
        <p14:creationId xmlns:p14="http://schemas.microsoft.com/office/powerpoint/2010/main" val="3558226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D8935CA-FB58-5025-5D16-400267221D66}"/>
              </a:ext>
            </a:extLst>
          </p:cNvPr>
          <p:cNvSpPr>
            <a:spLocks noGrp="1"/>
          </p:cNvSpPr>
          <p:nvPr>
            <p:ph type="title"/>
          </p:nvPr>
        </p:nvSpPr>
        <p:spPr/>
        <p:txBody>
          <a:bodyPr/>
          <a:lstStyle/>
          <a:p>
            <a:r>
              <a:rPr lang="en-US" dirty="0">
                <a:latin typeface="Calibri" panose="020F0502020204030204" pitchFamily="34" charset="0"/>
              </a:rPr>
              <a:t>Community Quick Profile</a:t>
            </a:r>
            <a:br>
              <a:rPr lang="en-US" dirty="0"/>
            </a:br>
            <a:endParaRPr lang="en-US" dirty="0"/>
          </a:p>
        </p:txBody>
      </p:sp>
      <p:sp>
        <p:nvSpPr>
          <p:cNvPr id="14" name="Vertical Text Placeholder 13">
            <a:extLst>
              <a:ext uri="{FF2B5EF4-FFF2-40B4-BE49-F238E27FC236}">
                <a16:creationId xmlns:a16="http://schemas.microsoft.com/office/drawing/2014/main" id="{B1F0AE5C-440B-136B-F32C-A52417243217}"/>
              </a:ext>
            </a:extLst>
          </p:cNvPr>
          <p:cNvSpPr>
            <a:spLocks noGrp="1"/>
          </p:cNvSpPr>
          <p:nvPr>
            <p:ph type="body" orient="vert" sz="quarter" idx="12"/>
          </p:nvPr>
        </p:nvSpPr>
        <p:spPr/>
        <p:txBody>
          <a:bodyPr/>
          <a:lstStyle/>
          <a:p>
            <a:r>
              <a:rPr lang="en-US" dirty="0"/>
              <a:t>GRO PROGRAM FINDNGS – OVERVIEW </a:t>
            </a:r>
          </a:p>
        </p:txBody>
      </p:sp>
      <p:sp>
        <p:nvSpPr>
          <p:cNvPr id="15" name="Text Placeholder 14">
            <a:extLst>
              <a:ext uri="{FF2B5EF4-FFF2-40B4-BE49-F238E27FC236}">
                <a16:creationId xmlns:a16="http://schemas.microsoft.com/office/drawing/2014/main" id="{8AEC814E-3615-3C93-87FA-C84D23CAD1C6}"/>
              </a:ext>
            </a:extLst>
          </p:cNvPr>
          <p:cNvSpPr>
            <a:spLocks noGrp="1"/>
          </p:cNvSpPr>
          <p:nvPr>
            <p:ph type="body" sz="quarter" idx="13"/>
          </p:nvPr>
        </p:nvSpPr>
        <p:spPr/>
        <p:txBody>
          <a:bodyPr/>
          <a:lstStyle/>
          <a:p>
            <a:r>
              <a:rPr lang="en-US" dirty="0"/>
              <a:t>City of John Day</a:t>
            </a:r>
          </a:p>
        </p:txBody>
      </p:sp>
      <p:graphicFrame>
        <p:nvGraphicFramePr>
          <p:cNvPr id="17" name="Table 17">
            <a:extLst>
              <a:ext uri="{FF2B5EF4-FFF2-40B4-BE49-F238E27FC236}">
                <a16:creationId xmlns:a16="http://schemas.microsoft.com/office/drawing/2014/main" id="{560AB599-936C-32E4-E6DF-2C8D637B5782}"/>
              </a:ext>
            </a:extLst>
          </p:cNvPr>
          <p:cNvGraphicFramePr>
            <a:graphicFrameLocks noGrp="1"/>
          </p:cNvGraphicFramePr>
          <p:nvPr>
            <p:extLst>
              <p:ext uri="{D42A27DB-BD31-4B8C-83A1-F6EECF244321}">
                <p14:modId xmlns:p14="http://schemas.microsoft.com/office/powerpoint/2010/main" val="1776614509"/>
              </p:ext>
            </p:extLst>
          </p:nvPr>
        </p:nvGraphicFramePr>
        <p:xfrm>
          <a:off x="1116013" y="1653171"/>
          <a:ext cx="7740650" cy="4459764"/>
        </p:xfrm>
        <a:graphic>
          <a:graphicData uri="http://schemas.openxmlformats.org/drawingml/2006/table">
            <a:tbl>
              <a:tblPr firstRow="1" bandRow="1">
                <a:tableStyleId>{22838BEF-8BB2-4498-84A7-C5851F593DF1}</a:tableStyleId>
              </a:tblPr>
              <a:tblGrid>
                <a:gridCol w="5962120">
                  <a:extLst>
                    <a:ext uri="{9D8B030D-6E8A-4147-A177-3AD203B41FA5}">
                      <a16:colId xmlns:a16="http://schemas.microsoft.com/office/drawing/2014/main" val="3369966665"/>
                    </a:ext>
                  </a:extLst>
                </a:gridCol>
                <a:gridCol w="1778530">
                  <a:extLst>
                    <a:ext uri="{9D8B030D-6E8A-4147-A177-3AD203B41FA5}">
                      <a16:colId xmlns:a16="http://schemas.microsoft.com/office/drawing/2014/main" val="1980141892"/>
                    </a:ext>
                  </a:extLst>
                </a:gridCol>
              </a:tblGrid>
              <a:tr h="598461">
                <a:tc>
                  <a:txBody>
                    <a:bodyPr/>
                    <a:lstStyle/>
                    <a:p>
                      <a:r>
                        <a:rPr lang="en-US" sz="2800" b="0" dirty="0"/>
                        <a:t>2021 Estimated Population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0" dirty="0"/>
                        <a:t>1,819 </a:t>
                      </a:r>
                      <a:endParaRPr lang="en-US" sz="2800" b="0" dirty="0">
                        <a:latin typeface="SymbolMT"/>
                      </a:endParaRPr>
                    </a:p>
                  </a:txBody>
                  <a:tcPr/>
                </a:tc>
                <a:extLst>
                  <a:ext uri="{0D108BD9-81ED-4DB2-BD59-A6C34878D82A}">
                    <a16:rowId xmlns:a16="http://schemas.microsoft.com/office/drawing/2014/main" val="4168710536"/>
                  </a:ext>
                </a:extLst>
              </a:tr>
              <a:tr h="1032960">
                <a:tc>
                  <a:txBody>
                    <a:bodyPr/>
                    <a:lstStyle/>
                    <a:p>
                      <a:r>
                        <a:rPr lang="en-US" sz="2800" dirty="0"/>
                        <a:t>2010 to 2021 Population Change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t>+4% </a:t>
                      </a:r>
                    </a:p>
                    <a:p>
                      <a:endParaRPr lang="en-US" sz="2800" dirty="0"/>
                    </a:p>
                  </a:txBody>
                  <a:tcPr/>
                </a:tc>
                <a:extLst>
                  <a:ext uri="{0D108BD9-81ED-4DB2-BD59-A6C34878D82A}">
                    <a16:rowId xmlns:a16="http://schemas.microsoft.com/office/drawing/2014/main" val="746606877"/>
                  </a:ext>
                </a:extLst>
              </a:tr>
              <a:tr h="598461">
                <a:tc>
                  <a:txBody>
                    <a:bodyPr/>
                    <a:lstStyle/>
                    <a:p>
                      <a:r>
                        <a:rPr lang="en-US" sz="2800" dirty="0"/>
                        <a:t>2021 Estimated Households</a:t>
                      </a:r>
                    </a:p>
                  </a:txBody>
                  <a:tcPr/>
                </a:tc>
                <a:tc>
                  <a:txBody>
                    <a:bodyPr/>
                    <a:lstStyle/>
                    <a:p>
                      <a:r>
                        <a:rPr lang="en-US" sz="2800" dirty="0"/>
                        <a:t>839</a:t>
                      </a:r>
                    </a:p>
                  </a:txBody>
                  <a:tcPr/>
                </a:tc>
                <a:extLst>
                  <a:ext uri="{0D108BD9-81ED-4DB2-BD59-A6C34878D82A}">
                    <a16:rowId xmlns:a16="http://schemas.microsoft.com/office/drawing/2014/main" val="4253269973"/>
                  </a:ext>
                </a:extLst>
              </a:tr>
              <a:tr h="1032960">
                <a:tc>
                  <a:txBody>
                    <a:bodyPr/>
                    <a:lstStyle/>
                    <a:p>
                      <a:r>
                        <a:rPr lang="en-US" sz="2800" dirty="0"/>
                        <a:t>2010 to 2021 Household Change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t>+5% </a:t>
                      </a:r>
                    </a:p>
                    <a:p>
                      <a:endParaRPr lang="en-US" sz="2800" dirty="0"/>
                    </a:p>
                  </a:txBody>
                  <a:tcPr/>
                </a:tc>
                <a:extLst>
                  <a:ext uri="{0D108BD9-81ED-4DB2-BD59-A6C34878D82A}">
                    <a16:rowId xmlns:a16="http://schemas.microsoft.com/office/drawing/2014/main" val="3862278470"/>
                  </a:ext>
                </a:extLst>
              </a:tr>
              <a:tr h="598461">
                <a:tc>
                  <a:txBody>
                    <a:bodyPr/>
                    <a:lstStyle/>
                    <a:p>
                      <a:r>
                        <a:rPr lang="en-US" sz="2800" dirty="0"/>
                        <a:t>2021 Median Age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t>47.3 </a:t>
                      </a:r>
                      <a:endParaRPr lang="en-US" sz="2800" dirty="0">
                        <a:latin typeface="SymbolMT"/>
                      </a:endParaRPr>
                    </a:p>
                  </a:txBody>
                  <a:tcPr/>
                </a:tc>
                <a:extLst>
                  <a:ext uri="{0D108BD9-81ED-4DB2-BD59-A6C34878D82A}">
                    <a16:rowId xmlns:a16="http://schemas.microsoft.com/office/drawing/2014/main" val="817140402"/>
                  </a:ext>
                </a:extLst>
              </a:tr>
              <a:tr h="598461">
                <a:tc>
                  <a:txBody>
                    <a:bodyPr/>
                    <a:lstStyle/>
                    <a:p>
                      <a:r>
                        <a:rPr lang="en-US" sz="2800" dirty="0"/>
                        <a:t>2021 Average Household Size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t>2.12 </a:t>
                      </a:r>
                      <a:endParaRPr lang="en-US" sz="2800" dirty="0">
                        <a:latin typeface="SymbolMT"/>
                      </a:endParaRPr>
                    </a:p>
                  </a:txBody>
                  <a:tcPr/>
                </a:tc>
                <a:extLst>
                  <a:ext uri="{0D108BD9-81ED-4DB2-BD59-A6C34878D82A}">
                    <a16:rowId xmlns:a16="http://schemas.microsoft.com/office/drawing/2014/main" val="4242090642"/>
                  </a:ext>
                </a:extLst>
              </a:tr>
            </a:tbl>
          </a:graphicData>
        </a:graphic>
      </p:graphicFrame>
    </p:spTree>
    <p:extLst>
      <p:ext uri="{BB962C8B-B14F-4D97-AF65-F5344CB8AC3E}">
        <p14:creationId xmlns:p14="http://schemas.microsoft.com/office/powerpoint/2010/main" val="2583964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A6D652-837C-D1BA-1399-1F1118983AD5}"/>
              </a:ext>
            </a:extLst>
          </p:cNvPr>
          <p:cNvSpPr>
            <a:spLocks noGrp="1"/>
          </p:cNvSpPr>
          <p:nvPr>
            <p:ph type="title"/>
          </p:nvPr>
        </p:nvSpPr>
        <p:spPr/>
        <p:txBody>
          <a:bodyPr/>
          <a:lstStyle/>
          <a:p>
            <a:r>
              <a:rPr lang="en-US" dirty="0"/>
              <a:t>Foundations of Economy</a:t>
            </a:r>
          </a:p>
        </p:txBody>
      </p:sp>
      <p:sp>
        <p:nvSpPr>
          <p:cNvPr id="4" name="Vertical Text Placeholder 3">
            <a:extLst>
              <a:ext uri="{FF2B5EF4-FFF2-40B4-BE49-F238E27FC236}">
                <a16:creationId xmlns:a16="http://schemas.microsoft.com/office/drawing/2014/main" id="{81A24B44-32CB-9EF4-9666-8A9B10BCC566}"/>
              </a:ext>
            </a:extLst>
          </p:cNvPr>
          <p:cNvSpPr>
            <a:spLocks noGrp="1"/>
          </p:cNvSpPr>
          <p:nvPr>
            <p:ph type="body" orient="vert" sz="quarter" idx="12"/>
          </p:nvPr>
        </p:nvSpPr>
        <p:spPr/>
        <p:txBody>
          <a:bodyPr/>
          <a:lstStyle/>
          <a:p>
            <a:r>
              <a:rPr lang="en-US" dirty="0"/>
              <a:t>GRO PROGRAM FINDNGS – OVERVIEW </a:t>
            </a:r>
          </a:p>
          <a:p>
            <a:endParaRPr lang="en-US" dirty="0"/>
          </a:p>
        </p:txBody>
      </p:sp>
      <p:graphicFrame>
        <p:nvGraphicFramePr>
          <p:cNvPr id="6" name="Table 6">
            <a:extLst>
              <a:ext uri="{FF2B5EF4-FFF2-40B4-BE49-F238E27FC236}">
                <a16:creationId xmlns:a16="http://schemas.microsoft.com/office/drawing/2014/main" id="{AA943035-CB63-B81F-301E-878EE703E836}"/>
              </a:ext>
            </a:extLst>
          </p:cNvPr>
          <p:cNvGraphicFramePr>
            <a:graphicFrameLocks noGrp="1"/>
          </p:cNvGraphicFramePr>
          <p:nvPr>
            <p:ph sz="quarter" idx="10"/>
            <p:extLst>
              <p:ext uri="{D42A27DB-BD31-4B8C-83A1-F6EECF244321}">
                <p14:modId xmlns:p14="http://schemas.microsoft.com/office/powerpoint/2010/main" val="1662548685"/>
              </p:ext>
            </p:extLst>
          </p:nvPr>
        </p:nvGraphicFramePr>
        <p:xfrm>
          <a:off x="1116592" y="1103415"/>
          <a:ext cx="7431640" cy="4772452"/>
        </p:xfrm>
        <a:graphic>
          <a:graphicData uri="http://schemas.openxmlformats.org/drawingml/2006/table">
            <a:tbl>
              <a:tblPr firstRow="1" bandRow="1">
                <a:tableStyleId>{6E25E649-3F16-4E02-A733-19D2CDBF48F0}</a:tableStyleId>
              </a:tblPr>
              <a:tblGrid>
                <a:gridCol w="4369809">
                  <a:extLst>
                    <a:ext uri="{9D8B030D-6E8A-4147-A177-3AD203B41FA5}">
                      <a16:colId xmlns:a16="http://schemas.microsoft.com/office/drawing/2014/main" val="4189368988"/>
                    </a:ext>
                  </a:extLst>
                </a:gridCol>
                <a:gridCol w="2235200">
                  <a:extLst>
                    <a:ext uri="{9D8B030D-6E8A-4147-A177-3AD203B41FA5}">
                      <a16:colId xmlns:a16="http://schemas.microsoft.com/office/drawing/2014/main" val="301153057"/>
                    </a:ext>
                  </a:extLst>
                </a:gridCol>
                <a:gridCol w="826631">
                  <a:extLst>
                    <a:ext uri="{9D8B030D-6E8A-4147-A177-3AD203B41FA5}">
                      <a16:colId xmlns:a16="http://schemas.microsoft.com/office/drawing/2014/main" val="3899635560"/>
                    </a:ext>
                  </a:extLst>
                </a:gridCol>
              </a:tblGrid>
              <a:tr h="625261">
                <a:tc>
                  <a:txBody>
                    <a:bodyPr/>
                    <a:lstStyle/>
                    <a:p>
                      <a:pPr algn="ctr"/>
                      <a:r>
                        <a:rPr lang="en-US" sz="2400" b="1" kern="1200" dirty="0">
                          <a:solidFill>
                            <a:schemeClr val="bg1"/>
                          </a:solidFill>
                          <a:effectLst/>
                          <a:latin typeface="+mn-lt"/>
                        </a:rPr>
                        <a:t>Economic Drivers</a:t>
                      </a:r>
                      <a:endParaRPr lang="en-US" sz="2400" dirty="0">
                        <a:solidFill>
                          <a:schemeClr val="bg1"/>
                        </a:solidFill>
                        <a:latin typeface="+mn-lt"/>
                      </a:endParaRPr>
                    </a:p>
                  </a:txBody>
                  <a:tcPr/>
                </a:tc>
                <a:tc>
                  <a:txBody>
                    <a:bodyPr/>
                    <a:lstStyle/>
                    <a:p>
                      <a:pPr algn="ctr"/>
                      <a:r>
                        <a:rPr lang="en-US" sz="2400" dirty="0">
                          <a:latin typeface="+mn-lt"/>
                        </a:rPr>
                        <a:t>Value</a:t>
                      </a:r>
                    </a:p>
                  </a:txBody>
                  <a:tcPr/>
                </a:tc>
                <a:tc>
                  <a:txBody>
                    <a:bodyPr/>
                    <a:lstStyle/>
                    <a:p>
                      <a:pPr algn="ctr"/>
                      <a:r>
                        <a:rPr lang="en-US" sz="2400" dirty="0">
                          <a:latin typeface="+mn-lt"/>
                        </a:rPr>
                        <a:t>%</a:t>
                      </a:r>
                    </a:p>
                  </a:txBody>
                  <a:tcPr/>
                </a:tc>
                <a:extLst>
                  <a:ext uri="{0D108BD9-81ED-4DB2-BD59-A6C34878D82A}">
                    <a16:rowId xmlns:a16="http://schemas.microsoft.com/office/drawing/2014/main" val="2054157846"/>
                  </a:ext>
                </a:extLst>
              </a:tr>
              <a:tr h="771738">
                <a:tc>
                  <a:txBody>
                    <a:bodyPr/>
                    <a:lstStyle/>
                    <a:p>
                      <a:pPr algn="l"/>
                      <a:r>
                        <a:rPr lang="en-US" sz="2000" b="1" kern="1200" dirty="0">
                          <a:solidFill>
                            <a:schemeClr val="dk1"/>
                          </a:solidFill>
                          <a:effectLst/>
                          <a:latin typeface="+mn-lt"/>
                        </a:rPr>
                        <a:t>1. Retiree spending</a:t>
                      </a:r>
                      <a:endParaRPr lang="en-US" sz="2000" dirty="0">
                        <a:latin typeface="+mn-lt"/>
                      </a:endParaRPr>
                    </a:p>
                  </a:txBody>
                  <a:tcPr/>
                </a:tc>
                <a:tc>
                  <a:txBody>
                    <a:bodyPr/>
                    <a:lstStyle/>
                    <a:p>
                      <a:pPr marL="457200" marR="0" lvl="1" indent="0" algn="r"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$137,619,000 </a:t>
                      </a:r>
                      <a:endParaRPr lang="en-US" sz="2000" dirty="0">
                        <a:latin typeface="+mn-lt"/>
                      </a:endParaRPr>
                    </a:p>
                    <a:p>
                      <a:pPr lvl="1" algn="r"/>
                      <a:endParaRPr lang="en-US" sz="2000" dirty="0">
                        <a:latin typeface="+mn-lt"/>
                      </a:endParaRPr>
                    </a:p>
                  </a:txBody>
                  <a:tcPr/>
                </a:tc>
                <a:tc>
                  <a:txBody>
                    <a:bodyPr/>
                    <a:lstStyle/>
                    <a:p>
                      <a:pPr algn="r" fontAlgn="b"/>
                      <a:r>
                        <a:rPr lang="en-US" sz="2000" b="0" i="0" u="none" strike="noStrike" dirty="0">
                          <a:solidFill>
                            <a:srgbClr val="000000"/>
                          </a:solidFill>
                          <a:effectLst/>
                          <a:latin typeface="+mn-lt"/>
                        </a:rPr>
                        <a:t>35%</a:t>
                      </a:r>
                    </a:p>
                  </a:txBody>
                  <a:tcPr marL="9525" marR="9525" marT="9525" marB="0"/>
                </a:tc>
                <a:extLst>
                  <a:ext uri="{0D108BD9-81ED-4DB2-BD59-A6C34878D82A}">
                    <a16:rowId xmlns:a16="http://schemas.microsoft.com/office/drawing/2014/main" val="258017108"/>
                  </a:ext>
                </a:extLst>
              </a:tr>
              <a:tr h="771738">
                <a:tc>
                  <a:txBody>
                    <a:bodyPr/>
                    <a:lstStyle/>
                    <a:p>
                      <a:pPr algn="l"/>
                      <a:r>
                        <a:rPr lang="en-US" sz="2000" b="1" kern="1200" dirty="0">
                          <a:solidFill>
                            <a:schemeClr val="dk1"/>
                          </a:solidFill>
                          <a:effectLst/>
                          <a:latin typeface="+mn-lt"/>
                        </a:rPr>
                        <a:t>2. Government administration (wages)</a:t>
                      </a:r>
                      <a:endParaRPr lang="en-US" sz="2000" dirty="0">
                        <a:latin typeface="+mn-lt"/>
                      </a:endParaRPr>
                    </a:p>
                  </a:txBody>
                  <a:tcPr/>
                </a:tc>
                <a:tc>
                  <a:txBody>
                    <a:bodyPr/>
                    <a:lstStyle/>
                    <a:p>
                      <a:pPr marL="457200" marR="0" lvl="1" indent="0" algn="r"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$83,920,000 </a:t>
                      </a:r>
                      <a:endParaRPr lang="en-US" sz="2000" dirty="0">
                        <a:latin typeface="+mn-lt"/>
                      </a:endParaRPr>
                    </a:p>
                    <a:p>
                      <a:pPr lvl="1" algn="r"/>
                      <a:endParaRPr lang="en-US" sz="2000" dirty="0">
                        <a:latin typeface="+mn-lt"/>
                      </a:endParaRPr>
                    </a:p>
                  </a:txBody>
                  <a:tcPr/>
                </a:tc>
                <a:tc>
                  <a:txBody>
                    <a:bodyPr/>
                    <a:lstStyle/>
                    <a:p>
                      <a:pPr algn="r" fontAlgn="b"/>
                      <a:r>
                        <a:rPr lang="en-US" sz="2000" b="0" i="0" u="none" strike="noStrike" dirty="0">
                          <a:solidFill>
                            <a:srgbClr val="000000"/>
                          </a:solidFill>
                          <a:effectLst/>
                          <a:latin typeface="+mn-lt"/>
                        </a:rPr>
                        <a:t>21%</a:t>
                      </a:r>
                    </a:p>
                  </a:txBody>
                  <a:tcPr marL="9525" marR="9525" marT="9525" marB="0"/>
                </a:tc>
                <a:extLst>
                  <a:ext uri="{0D108BD9-81ED-4DB2-BD59-A6C34878D82A}">
                    <a16:rowId xmlns:a16="http://schemas.microsoft.com/office/drawing/2014/main" val="348658439"/>
                  </a:ext>
                </a:extLst>
              </a:tr>
              <a:tr h="49537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effectLst/>
                          <a:latin typeface="+mn-lt"/>
                        </a:rPr>
                        <a:t>3. Government transfer payments </a:t>
                      </a:r>
                      <a:endParaRPr lang="en-US" sz="2000" dirty="0">
                        <a:latin typeface="+mn-lt"/>
                      </a:endParaRPr>
                    </a:p>
                  </a:txBody>
                  <a:tcPr/>
                </a:tc>
                <a:tc>
                  <a:txBody>
                    <a:bodyPr/>
                    <a:lstStyle/>
                    <a:p>
                      <a:pPr lvl="1" algn="r"/>
                      <a:r>
                        <a:rPr lang="en-US" sz="2000" dirty="0">
                          <a:latin typeface="+mn-lt"/>
                        </a:rPr>
                        <a:t>$36,447,000</a:t>
                      </a:r>
                    </a:p>
                  </a:txBody>
                  <a:tcPr/>
                </a:tc>
                <a:tc>
                  <a:txBody>
                    <a:bodyPr/>
                    <a:lstStyle/>
                    <a:p>
                      <a:pPr algn="r" fontAlgn="b"/>
                      <a:r>
                        <a:rPr lang="en-US" sz="2000" b="0" i="0" u="none" strike="noStrike" dirty="0">
                          <a:solidFill>
                            <a:srgbClr val="000000"/>
                          </a:solidFill>
                          <a:effectLst/>
                          <a:latin typeface="+mn-lt"/>
                        </a:rPr>
                        <a:t>9%</a:t>
                      </a:r>
                    </a:p>
                  </a:txBody>
                  <a:tcPr marL="9525" marR="9525" marT="9525" marB="0"/>
                </a:tc>
                <a:extLst>
                  <a:ext uri="{0D108BD9-81ED-4DB2-BD59-A6C34878D82A}">
                    <a16:rowId xmlns:a16="http://schemas.microsoft.com/office/drawing/2014/main" val="2686504609"/>
                  </a:ext>
                </a:extLst>
              </a:tr>
              <a:tr h="7717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effectLst/>
                          <a:latin typeface="+mn-lt"/>
                        </a:rPr>
                        <a:t>4. Farming, Forestry, Manufacturing, and Construction</a:t>
                      </a:r>
                      <a:endParaRPr lang="en-US" sz="2000" dirty="0">
                        <a:latin typeface="+mn-lt"/>
                      </a:endParaRPr>
                    </a:p>
                  </a:txBody>
                  <a:tcPr/>
                </a:tc>
                <a:tc>
                  <a:txBody>
                    <a:bodyPr/>
                    <a:lstStyle/>
                    <a:p>
                      <a:pPr lvl="1" algn="r"/>
                      <a:r>
                        <a:rPr lang="en-US" sz="2000" dirty="0">
                          <a:latin typeface="+mn-lt"/>
                        </a:rPr>
                        <a:t>$30,134,000</a:t>
                      </a:r>
                    </a:p>
                  </a:txBody>
                  <a:tcPr/>
                </a:tc>
                <a:tc>
                  <a:txBody>
                    <a:bodyPr/>
                    <a:lstStyle/>
                    <a:p>
                      <a:pPr algn="r" fontAlgn="b"/>
                      <a:r>
                        <a:rPr lang="en-US" sz="2000" b="0" i="0" u="none" strike="noStrike" dirty="0">
                          <a:solidFill>
                            <a:srgbClr val="000000"/>
                          </a:solidFill>
                          <a:effectLst/>
                          <a:latin typeface="+mn-lt"/>
                        </a:rPr>
                        <a:t>8%</a:t>
                      </a:r>
                    </a:p>
                  </a:txBody>
                  <a:tcPr marL="9525" marR="9525" marT="9525" marB="0"/>
                </a:tc>
                <a:extLst>
                  <a:ext uri="{0D108BD9-81ED-4DB2-BD59-A6C34878D82A}">
                    <a16:rowId xmlns:a16="http://schemas.microsoft.com/office/drawing/2014/main" val="845615653"/>
                  </a:ext>
                </a:extLst>
              </a:tr>
              <a:tr h="5237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effectLst/>
                          <a:latin typeface="+mn-lt"/>
                        </a:rPr>
                        <a:t>5. Retail trade and hospitality/tourism </a:t>
                      </a:r>
                      <a:endParaRPr lang="en-US" sz="2000" dirty="0">
                        <a:latin typeface="+mn-lt"/>
                      </a:endParaRPr>
                    </a:p>
                  </a:txBody>
                  <a:tcPr/>
                </a:tc>
                <a:tc>
                  <a:txBody>
                    <a:bodyPr/>
                    <a:lstStyle/>
                    <a:p>
                      <a:pPr lvl="1" algn="r"/>
                      <a:r>
                        <a:rPr lang="en-US" sz="2000" dirty="0">
                          <a:latin typeface="+mn-lt"/>
                        </a:rPr>
                        <a:t>$15,399,000</a:t>
                      </a:r>
                    </a:p>
                  </a:txBody>
                  <a:tcPr/>
                </a:tc>
                <a:tc>
                  <a:txBody>
                    <a:bodyPr/>
                    <a:lstStyle/>
                    <a:p>
                      <a:pPr algn="r" fontAlgn="b"/>
                      <a:r>
                        <a:rPr lang="en-US" sz="2000" b="0" i="0" u="none" strike="noStrike" dirty="0">
                          <a:solidFill>
                            <a:srgbClr val="000000"/>
                          </a:solidFill>
                          <a:effectLst/>
                          <a:latin typeface="+mn-lt"/>
                        </a:rPr>
                        <a:t>4%</a:t>
                      </a:r>
                    </a:p>
                  </a:txBody>
                  <a:tcPr marL="9525" marR="9525" marT="9525" marB="0"/>
                </a:tc>
                <a:extLst>
                  <a:ext uri="{0D108BD9-81ED-4DB2-BD59-A6C34878D82A}">
                    <a16:rowId xmlns:a16="http://schemas.microsoft.com/office/drawing/2014/main" val="405924001"/>
                  </a:ext>
                </a:extLst>
              </a:tr>
              <a:tr h="812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latin typeface="+mn-lt"/>
                        </a:rPr>
                        <a:t>6. Other Professional Services</a:t>
                      </a:r>
                    </a:p>
                  </a:txBody>
                  <a:tcPr/>
                </a:tc>
                <a:tc>
                  <a:txBody>
                    <a:bodyPr/>
                    <a:lstStyle/>
                    <a:p>
                      <a:pPr lvl="1" algn="r"/>
                      <a:r>
                        <a:rPr lang="en-US" sz="2000" dirty="0">
                          <a:latin typeface="+mn-lt"/>
                        </a:rPr>
                        <a:t>$5,442,000</a:t>
                      </a:r>
                    </a:p>
                  </a:txBody>
                  <a:tcPr/>
                </a:tc>
                <a:tc>
                  <a:txBody>
                    <a:bodyPr/>
                    <a:lstStyle/>
                    <a:p>
                      <a:pPr algn="r" fontAlgn="b"/>
                      <a:r>
                        <a:rPr lang="en-US" sz="2000" b="0" i="0" u="none" strike="noStrike" dirty="0">
                          <a:solidFill>
                            <a:srgbClr val="000000"/>
                          </a:solidFill>
                          <a:effectLst/>
                          <a:latin typeface="+mn-lt"/>
                        </a:rPr>
                        <a:t>1%</a:t>
                      </a:r>
                    </a:p>
                  </a:txBody>
                  <a:tcPr marL="9525" marR="9525" marT="9525" marB="0"/>
                </a:tc>
                <a:extLst>
                  <a:ext uri="{0D108BD9-81ED-4DB2-BD59-A6C34878D82A}">
                    <a16:rowId xmlns:a16="http://schemas.microsoft.com/office/drawing/2014/main" val="2969151040"/>
                  </a:ext>
                </a:extLst>
              </a:tr>
            </a:tbl>
          </a:graphicData>
        </a:graphic>
      </p:graphicFrame>
      <p:sp>
        <p:nvSpPr>
          <p:cNvPr id="7" name="TextBox 6">
            <a:extLst>
              <a:ext uri="{FF2B5EF4-FFF2-40B4-BE49-F238E27FC236}">
                <a16:creationId xmlns:a16="http://schemas.microsoft.com/office/drawing/2014/main" id="{0AEBCD08-EBAE-70BB-9E16-36B112D37FD2}"/>
              </a:ext>
            </a:extLst>
          </p:cNvPr>
          <p:cNvSpPr txBox="1"/>
          <p:nvPr/>
        </p:nvSpPr>
        <p:spPr>
          <a:xfrm>
            <a:off x="6304861" y="6003235"/>
            <a:ext cx="2243371" cy="369332"/>
          </a:xfrm>
          <a:prstGeom prst="rect">
            <a:avLst/>
          </a:prstGeom>
          <a:noFill/>
        </p:spPr>
        <p:txBody>
          <a:bodyPr wrap="none" rtlCol="0">
            <a:spAutoFit/>
          </a:bodyPr>
          <a:lstStyle/>
          <a:p>
            <a:r>
              <a:rPr lang="en-US" i="1" dirty="0"/>
              <a:t>Data for Grant County</a:t>
            </a:r>
          </a:p>
        </p:txBody>
      </p:sp>
    </p:spTree>
    <p:extLst>
      <p:ext uri="{BB962C8B-B14F-4D97-AF65-F5344CB8AC3E}">
        <p14:creationId xmlns:p14="http://schemas.microsoft.com/office/powerpoint/2010/main" val="381026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6E527E-2128-47D4-A5F2-D9A046CBB6CC}"/>
              </a:ext>
            </a:extLst>
          </p:cNvPr>
          <p:cNvSpPr>
            <a:spLocks noGrp="1"/>
          </p:cNvSpPr>
          <p:nvPr>
            <p:ph type="title"/>
          </p:nvPr>
        </p:nvSpPr>
        <p:spPr/>
        <p:txBody>
          <a:bodyPr/>
          <a:lstStyle/>
          <a:p>
            <a:r>
              <a:rPr lang="en-US" dirty="0"/>
              <a:t>Employment Drivers</a:t>
            </a:r>
          </a:p>
        </p:txBody>
      </p:sp>
      <p:sp>
        <p:nvSpPr>
          <p:cNvPr id="4" name="Vertical Text Placeholder 3">
            <a:extLst>
              <a:ext uri="{FF2B5EF4-FFF2-40B4-BE49-F238E27FC236}">
                <a16:creationId xmlns:a16="http://schemas.microsoft.com/office/drawing/2014/main" id="{786EE1EC-8B44-62B7-61BC-68A18BA0A9AB}"/>
              </a:ext>
            </a:extLst>
          </p:cNvPr>
          <p:cNvSpPr>
            <a:spLocks noGrp="1"/>
          </p:cNvSpPr>
          <p:nvPr>
            <p:ph type="body" orient="vert" sz="quarter" idx="12"/>
          </p:nvPr>
        </p:nvSpPr>
        <p:spPr/>
        <p:txBody>
          <a:bodyPr/>
          <a:lstStyle/>
          <a:p>
            <a:r>
              <a:rPr lang="en-US" dirty="0"/>
              <a:t>GRO PROGRAM FINDNGS – OVERVIEW </a:t>
            </a:r>
          </a:p>
          <a:p>
            <a:endParaRPr lang="en-US" dirty="0"/>
          </a:p>
        </p:txBody>
      </p:sp>
      <p:pic>
        <p:nvPicPr>
          <p:cNvPr id="6" name="Picture 5">
            <a:extLst>
              <a:ext uri="{FF2B5EF4-FFF2-40B4-BE49-F238E27FC236}">
                <a16:creationId xmlns:a16="http://schemas.microsoft.com/office/drawing/2014/main" id="{06CCAA9C-2E9D-0C9F-7D87-1861806AE33C}"/>
              </a:ext>
            </a:extLst>
          </p:cNvPr>
          <p:cNvPicPr>
            <a:picLocks noChangeAspect="1"/>
          </p:cNvPicPr>
          <p:nvPr/>
        </p:nvPicPr>
        <p:blipFill>
          <a:blip r:embed="rId2"/>
          <a:stretch>
            <a:fillRect/>
          </a:stretch>
        </p:blipFill>
        <p:spPr>
          <a:xfrm>
            <a:off x="962744" y="1383699"/>
            <a:ext cx="7913336" cy="3829880"/>
          </a:xfrm>
          <a:prstGeom prst="rect">
            <a:avLst/>
          </a:prstGeom>
        </p:spPr>
      </p:pic>
      <p:sp>
        <p:nvSpPr>
          <p:cNvPr id="7" name="TextBox 6">
            <a:extLst>
              <a:ext uri="{FF2B5EF4-FFF2-40B4-BE49-F238E27FC236}">
                <a16:creationId xmlns:a16="http://schemas.microsoft.com/office/drawing/2014/main" id="{0829C0CC-5300-8BA0-0CE6-17A5582E3E66}"/>
              </a:ext>
            </a:extLst>
          </p:cNvPr>
          <p:cNvSpPr txBox="1"/>
          <p:nvPr/>
        </p:nvSpPr>
        <p:spPr>
          <a:xfrm>
            <a:off x="6321794" y="5641747"/>
            <a:ext cx="2243371" cy="369332"/>
          </a:xfrm>
          <a:prstGeom prst="rect">
            <a:avLst/>
          </a:prstGeom>
          <a:noFill/>
        </p:spPr>
        <p:txBody>
          <a:bodyPr wrap="none" rtlCol="0">
            <a:spAutoFit/>
          </a:bodyPr>
          <a:lstStyle/>
          <a:p>
            <a:r>
              <a:rPr lang="en-US" i="1" dirty="0"/>
              <a:t>Data for Grant County</a:t>
            </a:r>
          </a:p>
        </p:txBody>
      </p:sp>
    </p:spTree>
    <p:extLst>
      <p:ext uri="{BB962C8B-B14F-4D97-AF65-F5344CB8AC3E}">
        <p14:creationId xmlns:p14="http://schemas.microsoft.com/office/powerpoint/2010/main" val="3109390197"/>
      </p:ext>
    </p:extLst>
  </p:cSld>
  <p:clrMapOvr>
    <a:masterClrMapping/>
  </p:clrMapOvr>
</p:sld>
</file>

<file path=ppt/theme/theme1.xml><?xml version="1.0" encoding="utf-8"?>
<a:theme xmlns:a="http://schemas.openxmlformats.org/drawingml/2006/main" name="Simple Page with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Page">
  <a:themeElements>
    <a:clrScheme name="City of John Day">
      <a:dk1>
        <a:srgbClr val="414042"/>
      </a:dk1>
      <a:lt1>
        <a:sysClr val="window" lastClr="FFFFFF"/>
      </a:lt1>
      <a:dk2>
        <a:srgbClr val="414042"/>
      </a:dk2>
      <a:lt2>
        <a:srgbClr val="EEECE1"/>
      </a:lt2>
      <a:accent1>
        <a:srgbClr val="F5B335"/>
      </a:accent1>
      <a:accent2>
        <a:srgbClr val="FE3B15"/>
      </a:accent2>
      <a:accent3>
        <a:srgbClr val="54C8E8"/>
      </a:accent3>
      <a:accent4>
        <a:srgbClr val="2A7DE1"/>
      </a:accent4>
      <a:accent5>
        <a:srgbClr val="84C1FF"/>
      </a:accent5>
      <a:accent6>
        <a:srgbClr val="FFE265"/>
      </a:accent6>
      <a:hlink>
        <a:srgbClr val="F5B335"/>
      </a:hlink>
      <a:folHlink>
        <a:srgbClr val="FE3B1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8591</TotalTime>
  <Words>1371</Words>
  <Application>Microsoft Macintosh PowerPoint</Application>
  <PresentationFormat>On-screen Show (4:3)</PresentationFormat>
  <Paragraphs>188</Paragraphs>
  <Slides>22</Slides>
  <Notes>11</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Georgia</vt:lpstr>
      <vt:lpstr>Helvetica</vt:lpstr>
      <vt:lpstr>Helvetica LT Std Black</vt:lpstr>
      <vt:lpstr>SymbolMT</vt:lpstr>
      <vt:lpstr>Simple Page with Bullets</vt:lpstr>
      <vt:lpstr>Cover Page</vt:lpstr>
      <vt:lpstr>PowerPoint Presentation</vt:lpstr>
      <vt:lpstr>GRO Program Findings</vt:lpstr>
      <vt:lpstr>PowerPoint Presentation</vt:lpstr>
      <vt:lpstr>PowerPoint Presentation</vt:lpstr>
      <vt:lpstr>PowerPoint Presentation</vt:lpstr>
      <vt:lpstr>PowerPoint Presentation</vt:lpstr>
      <vt:lpstr>Community Quick Profile </vt:lpstr>
      <vt:lpstr>Foundations of Economy</vt:lpstr>
      <vt:lpstr>Employment Drivers</vt:lpstr>
      <vt:lpstr>Jobs and Businesses (Ventures)</vt:lpstr>
      <vt:lpstr>Trends </vt:lpstr>
      <vt:lpstr>Population Changes, John Day</vt:lpstr>
      <vt:lpstr>Trends in Earnings Drivers - GC</vt:lpstr>
      <vt:lpstr>Rise of Remote Workers </vt:lpstr>
      <vt:lpstr>Rising Entrepreneurship, GC Data</vt:lpstr>
      <vt:lpstr>Growing Small Businesses</vt:lpstr>
      <vt:lpstr>Observations from e2</vt:lpstr>
      <vt:lpstr>Highlighted Observations from e2</vt:lpstr>
      <vt:lpstr>Strategic Recommendations </vt:lpstr>
      <vt:lpstr>Strategic Recommendations Cont. </vt:lpstr>
      <vt:lpstr>6 Month Roadmap </vt:lpstr>
      <vt:lpstr>Thank you City of John Day</vt:lpstr>
    </vt:vector>
  </TitlesOfParts>
  <Company>bell+funk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Liza Burns</dc:creator>
  <cp:lastModifiedBy>Corum Ketchum</cp:lastModifiedBy>
  <cp:revision>78</cp:revision>
  <dcterms:created xsi:type="dcterms:W3CDTF">2019-09-11T19:35:29Z</dcterms:created>
  <dcterms:modified xsi:type="dcterms:W3CDTF">2022-05-09T20:57:19Z</dcterms:modified>
</cp:coreProperties>
</file>