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0" r:id="rId2"/>
  </p:sldMasterIdLst>
  <p:notesMasterIdLst>
    <p:notesMasterId r:id="rId12"/>
  </p:notesMasterIdLst>
  <p:handoutMasterIdLst>
    <p:handoutMasterId r:id="rId13"/>
  </p:handoutMasterIdLst>
  <p:sldIdLst>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335"/>
    <a:srgbClr val="53C7E7"/>
    <a:srgbClr val="2A7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3"/>
  </p:normalViewPr>
  <p:slideViewPr>
    <p:cSldViewPr snapToGrid="0" snapToObjects="1">
      <p:cViewPr varScale="1">
        <p:scale>
          <a:sx n="52" d="100"/>
          <a:sy n="52" d="100"/>
        </p:scale>
        <p:origin x="138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BA824-5653-0248-9715-0E959896D80A}" type="datetimeFigureOut">
              <a:rPr lang="en-US" smtClean="0"/>
              <a:t>4/12/2022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A46964-DD62-CC4E-A5D4-5D8AC0A84417}" type="slidenum">
              <a:rPr lang="en-US" smtClean="0"/>
              <a:t>‹#›</a:t>
            </a:fld>
            <a:endParaRPr lang="en-US"/>
          </a:p>
        </p:txBody>
      </p:sp>
    </p:spTree>
    <p:extLst>
      <p:ext uri="{BB962C8B-B14F-4D97-AF65-F5344CB8AC3E}">
        <p14:creationId xmlns:p14="http://schemas.microsoft.com/office/powerpoint/2010/main" val="2987398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78B26-83F6-954C-B32E-B34C351DFE3B}" type="datetimeFigureOut">
              <a:rPr lang="en-US" smtClean="0"/>
              <a:t>4/12/2022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BFB6-1E41-9347-B5EF-129377911FDA}" type="slidenum">
              <a:rPr lang="en-US" smtClean="0"/>
              <a:t>‹#›</a:t>
            </a:fld>
            <a:endParaRPr lang="en-US"/>
          </a:p>
        </p:txBody>
      </p:sp>
    </p:spTree>
    <p:extLst>
      <p:ext uri="{BB962C8B-B14F-4D97-AF65-F5344CB8AC3E}">
        <p14:creationId xmlns:p14="http://schemas.microsoft.com/office/powerpoint/2010/main" val="38087408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with Imag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5" name="Content Placeholder 14"/>
          <p:cNvSpPr>
            <a:spLocks noGrp="1"/>
          </p:cNvSpPr>
          <p:nvPr>
            <p:ph sz="quarter" idx="10"/>
          </p:nvPr>
        </p:nvSpPr>
        <p:spPr>
          <a:xfrm>
            <a:off x="1116013" y="1181100"/>
            <a:ext cx="7740650" cy="1342693"/>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Edit Master text styles</a:t>
            </a:r>
          </a:p>
          <a:p>
            <a:pPr lvl="1"/>
            <a:r>
              <a:rPr lang="en-US" smtClean="0"/>
              <a:t>Second level</a:t>
            </a:r>
          </a:p>
          <a:p>
            <a:pPr lvl="2"/>
            <a:r>
              <a:rPr lang="en-US" smtClean="0"/>
              <a:t>Third level</a:t>
            </a:r>
          </a:p>
        </p:txBody>
      </p:sp>
      <p:sp>
        <p:nvSpPr>
          <p:cNvPr id="17" name="Picture Placeholder 16"/>
          <p:cNvSpPr>
            <a:spLocks noGrp="1"/>
          </p:cNvSpPr>
          <p:nvPr>
            <p:ph type="pic" sz="quarter" idx="11" hasCustomPrompt="1"/>
          </p:nvPr>
        </p:nvSpPr>
        <p:spPr>
          <a:xfrm>
            <a:off x="1116013" y="2784314"/>
            <a:ext cx="8027987" cy="4073686"/>
          </a:xfrm>
          <a:prstGeom prst="rect">
            <a:avLst/>
          </a:prstGeom>
        </p:spPr>
        <p:txBody>
          <a:bodyPr vert="horz"/>
          <a:lstStyle/>
          <a:p>
            <a:r>
              <a:rPr lang="en-US" dirty="0"/>
              <a:t>Image Here</a:t>
            </a:r>
          </a:p>
        </p:txBody>
      </p:sp>
      <p:sp>
        <p:nvSpPr>
          <p:cNvPr id="2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63000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No Image">
    <p:spTree>
      <p:nvGrpSpPr>
        <p:cNvPr id="1" name=""/>
        <p:cNvGrpSpPr/>
        <p:nvPr/>
      </p:nvGrpSpPr>
      <p:grpSpPr>
        <a:xfrm>
          <a:off x="0" y="0"/>
          <a:ext cx="0" cy="0"/>
          <a:chOff x="0" y="0"/>
          <a:chExt cx="0" cy="0"/>
        </a:xfrm>
      </p:grpSpPr>
      <p:sp>
        <p:nvSpPr>
          <p:cNvPr id="7" name="Title 1"/>
          <p:cNvSpPr txBox="1">
            <a:spLocks/>
          </p:cNvSpPr>
          <p:nvPr userDrawn="1"/>
        </p:nvSpPr>
        <p:spPr>
          <a:xfrm>
            <a:off x="0" y="0"/>
            <a:ext cx="9143999" cy="6857999"/>
          </a:xfrm>
          <a:prstGeom prst="rect">
            <a:avLst/>
          </a:prstGeom>
          <a:solidFill>
            <a:srgbClr val="2A7DE1"/>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6"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229202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0" y="0"/>
            <a:ext cx="9143999" cy="6857999"/>
          </a:xfrm>
          <a:prstGeom prst="rect">
            <a:avLst/>
          </a:prstGeom>
          <a:solidFill>
            <a:srgbClr val="F5B335"/>
          </a:solidFill>
          <a:ln>
            <a:noFill/>
          </a:ln>
        </p:spPr>
        <p:txBody>
          <a:bodyPr anchor="ctr" anchorCtr="1">
            <a:noAutofit/>
          </a:bodyPr>
          <a:lstStyle>
            <a:lvl1pPr marL="0" algn="ctr" defTabSz="457200" rtl="0" eaLnBrk="1" latinLnBrk="0" hangingPunct="1">
              <a:spcBef>
                <a:spcPts val="0"/>
              </a:spcBef>
              <a:buNone/>
              <a:defRPr sz="1800" b="1" i="0" kern="1200" baseline="0">
                <a:solidFill>
                  <a:schemeClr val="tx1">
                    <a:lumMod val="65000"/>
                    <a:lumOff val="35000"/>
                  </a:schemeClr>
                </a:solidFill>
                <a:latin typeface="Lulo Clean One"/>
                <a:ea typeface="+mj-ea"/>
                <a:cs typeface="+mj-cs"/>
              </a:defRPr>
            </a:lvl1pPr>
          </a:lstStyle>
          <a:p>
            <a:r>
              <a:rPr lang="en-US" sz="3600" cap="all" spc="730" dirty="0">
                <a:solidFill>
                  <a:schemeClr val="bg1"/>
                </a:solidFill>
                <a:latin typeface="Helvetica"/>
              </a:rPr>
              <a:t>City of John Day</a:t>
            </a:r>
            <a:br>
              <a:rPr lang="en-US" sz="3600" cap="all" spc="730" dirty="0">
                <a:solidFill>
                  <a:schemeClr val="bg1"/>
                </a:solidFill>
                <a:latin typeface="Helvetica"/>
              </a:rPr>
            </a:br>
            <a:r>
              <a:rPr lang="en-US" sz="3600" cap="all" spc="730" dirty="0">
                <a:solidFill>
                  <a:schemeClr val="bg1"/>
                </a:solidFill>
                <a:latin typeface="Helvetica"/>
              </a:rPr>
              <a:t>Presentation Title</a:t>
            </a:r>
          </a:p>
        </p:txBody>
      </p:sp>
      <p:sp>
        <p:nvSpPr>
          <p:cNvPr id="4" name="Text Placeholder 11"/>
          <p:cNvSpPr>
            <a:spLocks noGrp="1"/>
          </p:cNvSpPr>
          <p:nvPr>
            <p:ph type="body" sz="quarter" idx="14" hasCustomPrompt="1"/>
          </p:nvPr>
        </p:nvSpPr>
        <p:spPr>
          <a:xfrm>
            <a:off x="3305969" y="4445351"/>
            <a:ext cx="2532062" cy="431800"/>
          </a:xfrm>
          <a:prstGeom prst="rect">
            <a:avLst/>
          </a:prstGeom>
        </p:spPr>
        <p:txBody>
          <a:bodyPr vert="horz"/>
          <a:lstStyle>
            <a:lvl1pPr marL="0" indent="0" algn="ctr">
              <a:buFontTx/>
              <a:buNone/>
              <a:defRPr sz="1000" kern="1000" cap="all" spc="150" baseline="0">
                <a:solidFill>
                  <a:schemeClr val="bg1"/>
                </a:solidFill>
                <a:latin typeface="Helvetica"/>
              </a:defRPr>
            </a:lvl1pPr>
          </a:lstStyle>
          <a:p>
            <a:pPr lvl="0"/>
            <a:r>
              <a:rPr lang="en-US" dirty="0"/>
              <a:t>Month, year</a:t>
            </a:r>
          </a:p>
        </p:txBody>
      </p:sp>
    </p:spTree>
    <p:extLst>
      <p:ext uri="{BB962C8B-B14F-4D97-AF65-F5344CB8AC3E}">
        <p14:creationId xmlns:p14="http://schemas.microsoft.com/office/powerpoint/2010/main" val="4291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6013" y="1644535"/>
            <a:ext cx="8027987" cy="5213465"/>
          </a:xfrm>
          <a:prstGeom prst="rect">
            <a:avLst/>
          </a:prstGeom>
        </p:spPr>
        <p:txBody>
          <a:bodyPr vert="horz"/>
          <a:lstStyle/>
          <a:p>
            <a:r>
              <a:rPr lang="en-US" smtClean="0"/>
              <a:t>Click icon to add picture</a:t>
            </a:r>
            <a:endParaRPr lang="en-US"/>
          </a:p>
        </p:txBody>
      </p:sp>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0"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5"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3845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Images">
    <p:spTree>
      <p:nvGrpSpPr>
        <p:cNvPr id="1" name=""/>
        <p:cNvGrpSpPr/>
        <p:nvPr/>
      </p:nvGrpSpPr>
      <p:grpSpPr>
        <a:xfrm>
          <a:off x="0" y="0"/>
          <a:ext cx="0" cy="0"/>
          <a:chOff x="0" y="0"/>
          <a:chExt cx="0" cy="0"/>
        </a:xfrm>
      </p:grpSpPr>
      <p:sp>
        <p:nvSpPr>
          <p:cNvPr id="8" name="Picture Placeholder 3"/>
          <p:cNvSpPr>
            <a:spLocks noGrp="1"/>
          </p:cNvSpPr>
          <p:nvPr>
            <p:ph type="pic" sz="quarter" idx="14"/>
          </p:nvPr>
        </p:nvSpPr>
        <p:spPr>
          <a:xfrm>
            <a:off x="6309014" y="1644535"/>
            <a:ext cx="2548028" cy="2067883"/>
          </a:xfrm>
          <a:prstGeom prst="rect">
            <a:avLst/>
          </a:prstGeom>
        </p:spPr>
        <p:txBody>
          <a:bodyPr vert="horz"/>
          <a:lstStyle/>
          <a:p>
            <a:r>
              <a:rPr lang="en-US" smtClean="0"/>
              <a:t>Click icon to add picture</a:t>
            </a:r>
            <a:endParaRPr lang="en-US"/>
          </a:p>
        </p:txBody>
      </p:sp>
      <p:sp>
        <p:nvSpPr>
          <p:cNvPr id="9" name="Picture Placeholder 3"/>
          <p:cNvSpPr>
            <a:spLocks noGrp="1"/>
          </p:cNvSpPr>
          <p:nvPr>
            <p:ph type="pic" sz="quarter" idx="15"/>
          </p:nvPr>
        </p:nvSpPr>
        <p:spPr>
          <a:xfrm>
            <a:off x="3704001" y="1644535"/>
            <a:ext cx="2482903" cy="2067883"/>
          </a:xfrm>
          <a:prstGeom prst="rect">
            <a:avLst/>
          </a:prstGeom>
        </p:spPr>
        <p:txBody>
          <a:bodyPr vert="horz"/>
          <a:lstStyle/>
          <a:p>
            <a:r>
              <a:rPr lang="en-US" smtClean="0"/>
              <a:t>Click icon to add picture</a:t>
            </a:r>
            <a:endParaRPr lang="en-US"/>
          </a:p>
        </p:txBody>
      </p:sp>
      <p:sp>
        <p:nvSpPr>
          <p:cNvPr id="10" name="Picture Placeholder 3"/>
          <p:cNvSpPr>
            <a:spLocks noGrp="1"/>
          </p:cNvSpPr>
          <p:nvPr>
            <p:ph type="pic" sz="quarter" idx="16"/>
          </p:nvPr>
        </p:nvSpPr>
        <p:spPr>
          <a:xfrm>
            <a:off x="1098989" y="1644535"/>
            <a:ext cx="2482903" cy="2067883"/>
          </a:xfrm>
          <a:prstGeom prst="rect">
            <a:avLst/>
          </a:prstGeom>
        </p:spPr>
        <p:txBody>
          <a:bodyPr vert="horz"/>
          <a:lstStyle/>
          <a:p>
            <a:r>
              <a:rPr lang="en-US" smtClean="0"/>
              <a:t>Click icon to add picture</a:t>
            </a:r>
            <a:endParaRPr lang="en-US"/>
          </a:p>
        </p:txBody>
      </p:sp>
      <p:sp>
        <p:nvSpPr>
          <p:cNvPr id="11" name="Picture Placeholder 3"/>
          <p:cNvSpPr>
            <a:spLocks noGrp="1"/>
          </p:cNvSpPr>
          <p:nvPr>
            <p:ph type="pic" sz="quarter" idx="17"/>
          </p:nvPr>
        </p:nvSpPr>
        <p:spPr>
          <a:xfrm>
            <a:off x="6308635" y="3832251"/>
            <a:ext cx="2548028" cy="2067883"/>
          </a:xfrm>
          <a:prstGeom prst="rect">
            <a:avLst/>
          </a:prstGeom>
        </p:spPr>
        <p:txBody>
          <a:bodyPr vert="horz"/>
          <a:lstStyle/>
          <a:p>
            <a:r>
              <a:rPr lang="en-US" smtClean="0"/>
              <a:t>Click icon to add picture</a:t>
            </a:r>
            <a:endParaRPr lang="en-US"/>
          </a:p>
        </p:txBody>
      </p:sp>
      <p:sp>
        <p:nvSpPr>
          <p:cNvPr id="12" name="Picture Placeholder 3"/>
          <p:cNvSpPr>
            <a:spLocks noGrp="1"/>
          </p:cNvSpPr>
          <p:nvPr>
            <p:ph type="pic" sz="quarter" idx="18"/>
          </p:nvPr>
        </p:nvSpPr>
        <p:spPr>
          <a:xfrm>
            <a:off x="3703622" y="3832251"/>
            <a:ext cx="2482903" cy="2067883"/>
          </a:xfrm>
          <a:prstGeom prst="rect">
            <a:avLst/>
          </a:prstGeom>
        </p:spPr>
        <p:txBody>
          <a:bodyPr vert="horz"/>
          <a:lstStyle/>
          <a:p>
            <a:r>
              <a:rPr lang="en-US" smtClean="0"/>
              <a:t>Click icon to add picture</a:t>
            </a:r>
            <a:endParaRPr lang="en-US"/>
          </a:p>
        </p:txBody>
      </p:sp>
      <p:sp>
        <p:nvSpPr>
          <p:cNvPr id="13" name="Picture Placeholder 3"/>
          <p:cNvSpPr>
            <a:spLocks noGrp="1"/>
          </p:cNvSpPr>
          <p:nvPr>
            <p:ph type="pic" sz="quarter" idx="19"/>
          </p:nvPr>
        </p:nvSpPr>
        <p:spPr>
          <a:xfrm>
            <a:off x="1098610" y="3832251"/>
            <a:ext cx="2482903" cy="2067883"/>
          </a:xfrm>
          <a:prstGeom prst="rect">
            <a:avLst/>
          </a:prstGeom>
        </p:spPr>
        <p:txBody>
          <a:bodyPr vert="horz"/>
          <a:lstStyle/>
          <a:p>
            <a:r>
              <a:rPr lang="en-US" smtClean="0"/>
              <a:t>Click icon to add picture</a:t>
            </a:r>
            <a:endParaRPr lang="en-US"/>
          </a:p>
        </p:txBody>
      </p:sp>
      <p:sp>
        <p:nvSpPr>
          <p:cNvPr id="15"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6"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7" name="Text Placeholder 4"/>
          <p:cNvSpPr>
            <a:spLocks noGrp="1"/>
          </p:cNvSpPr>
          <p:nvPr>
            <p:ph type="body" sz="quarter" idx="13" hasCustomPrompt="1"/>
          </p:nvPr>
        </p:nvSpPr>
        <p:spPr>
          <a:xfrm>
            <a:off x="1116013" y="1082879"/>
            <a:ext cx="7740650" cy="431800"/>
          </a:xfrm>
          <a:prstGeom prst="rect">
            <a:avLst/>
          </a:prstGeom>
        </p:spPr>
        <p:txBody>
          <a:bodyPr vert="horz"/>
          <a:lstStyle>
            <a:lvl1pPr marL="0" indent="0">
              <a:buFontTx/>
              <a:buNone/>
              <a:defRPr sz="1800">
                <a:solidFill>
                  <a:schemeClr val="tx1">
                    <a:lumMod val="65000"/>
                    <a:lumOff val="35000"/>
                  </a:schemeClr>
                </a:solidFill>
                <a:latin typeface="Georgia"/>
              </a:defRPr>
            </a:lvl1pPr>
          </a:lstStyle>
          <a:p>
            <a:pPr lvl="0"/>
            <a:r>
              <a:rPr lang="en-US" dirty="0"/>
              <a:t>Describe the images here.</a:t>
            </a:r>
          </a:p>
        </p:txBody>
      </p:sp>
    </p:spTree>
    <p:extLst>
      <p:ext uri="{BB962C8B-B14F-4D97-AF65-F5344CB8AC3E}">
        <p14:creationId xmlns:p14="http://schemas.microsoft.com/office/powerpoint/2010/main" val="4390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ith Imag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859338" y="1181100"/>
            <a:ext cx="4284662" cy="5676900"/>
          </a:xfrm>
          <a:prstGeom prst="rect">
            <a:avLst/>
          </a:prstGeom>
        </p:spPr>
        <p:txBody>
          <a:bodyPr vert="horz"/>
          <a:lstStyle/>
          <a:p>
            <a:r>
              <a:rPr lang="en-US" smtClean="0"/>
              <a:t>Click icon to add picture</a:t>
            </a:r>
            <a:endParaRPr lang="en-US"/>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8"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1"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53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with Multiple Images">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4859338" y="1181100"/>
            <a:ext cx="4284662" cy="2213808"/>
          </a:xfrm>
          <a:prstGeom prst="rect">
            <a:avLst/>
          </a:prstGeom>
        </p:spPr>
        <p:txBody>
          <a:bodyPr vert="horz"/>
          <a:lstStyle/>
          <a:p>
            <a:r>
              <a:rPr lang="en-US" smtClean="0"/>
              <a:t>Click icon to add picture</a:t>
            </a:r>
            <a:endParaRPr lang="en-US"/>
          </a:p>
        </p:txBody>
      </p:sp>
      <p:sp>
        <p:nvSpPr>
          <p:cNvPr id="7" name="Picture Placeholder 6"/>
          <p:cNvSpPr>
            <a:spLocks noGrp="1"/>
          </p:cNvSpPr>
          <p:nvPr>
            <p:ph type="pic" sz="quarter" idx="13"/>
          </p:nvPr>
        </p:nvSpPr>
        <p:spPr>
          <a:xfrm>
            <a:off x="4859338" y="3395663"/>
            <a:ext cx="2157412" cy="3462337"/>
          </a:xfrm>
          <a:prstGeom prst="rect">
            <a:avLst/>
          </a:prstGeom>
        </p:spPr>
        <p:txBody>
          <a:bodyPr vert="horz"/>
          <a:lstStyle/>
          <a:p>
            <a:r>
              <a:rPr lang="en-US" smtClean="0"/>
              <a:t>Click icon to add picture</a:t>
            </a:r>
            <a:endParaRPr lang="en-US"/>
          </a:p>
        </p:txBody>
      </p:sp>
      <p:sp>
        <p:nvSpPr>
          <p:cNvPr id="8" name="Picture Placeholder 6"/>
          <p:cNvSpPr>
            <a:spLocks noGrp="1"/>
          </p:cNvSpPr>
          <p:nvPr>
            <p:ph type="pic" sz="quarter" idx="14"/>
          </p:nvPr>
        </p:nvSpPr>
        <p:spPr>
          <a:xfrm>
            <a:off x="7016750" y="3393378"/>
            <a:ext cx="2127250" cy="3462337"/>
          </a:xfrm>
          <a:prstGeom prst="rect">
            <a:avLst/>
          </a:prstGeom>
        </p:spPr>
        <p:txBody>
          <a:bodyPr vert="horz"/>
          <a:lstStyle/>
          <a:p>
            <a:r>
              <a:rPr lang="en-US" smtClean="0"/>
              <a:t>Click icon to add picture</a:t>
            </a:r>
            <a:endParaRPr lang="en-US"/>
          </a:p>
        </p:txBody>
      </p:sp>
      <p:sp>
        <p:nvSpPr>
          <p:cNvPr id="10"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11"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2" name="Content Placeholder 14"/>
          <p:cNvSpPr>
            <a:spLocks noGrp="1"/>
          </p:cNvSpPr>
          <p:nvPr>
            <p:ph sz="quarter" idx="10"/>
          </p:nvPr>
        </p:nvSpPr>
        <p:spPr>
          <a:xfrm>
            <a:off x="1116013" y="1181100"/>
            <a:ext cx="3475322"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565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age No Image">
    <p:spTree>
      <p:nvGrpSpPr>
        <p:cNvPr id="1" name=""/>
        <p:cNvGrpSpPr/>
        <p:nvPr/>
      </p:nvGrpSpPr>
      <p:grpSpPr>
        <a:xfrm>
          <a:off x="0" y="0"/>
          <a:ext cx="0" cy="0"/>
          <a:chOff x="0" y="0"/>
          <a:chExt cx="0" cy="0"/>
        </a:xfrm>
      </p:grpSpPr>
      <p:sp>
        <p:nvSpPr>
          <p:cNvPr id="5" name="Content Placeholder 14"/>
          <p:cNvSpPr>
            <a:spLocks noGrp="1"/>
          </p:cNvSpPr>
          <p:nvPr>
            <p:ph sz="quarter" idx="10"/>
          </p:nvPr>
        </p:nvSpPr>
        <p:spPr>
          <a:xfrm>
            <a:off x="1116012" y="1181100"/>
            <a:ext cx="7741029" cy="5185371"/>
          </a:xfrm>
          <a:prstGeom prst="rect">
            <a:avLst/>
          </a:prstGeom>
        </p:spPr>
        <p:txBody>
          <a:bodyPr vert="horz"/>
          <a:lstStyle>
            <a:lvl1pPr>
              <a:defRPr sz="2400">
                <a:solidFill>
                  <a:schemeClr val="tx1">
                    <a:lumMod val="65000"/>
                    <a:lumOff val="35000"/>
                  </a:schemeClr>
                </a:solidFill>
                <a:latin typeface="Georgia"/>
              </a:defRPr>
            </a:lvl1pPr>
            <a:lvl2pPr>
              <a:defRPr sz="2000">
                <a:solidFill>
                  <a:schemeClr val="tx1">
                    <a:lumMod val="65000"/>
                    <a:lumOff val="35000"/>
                  </a:schemeClr>
                </a:solidFill>
                <a:latin typeface="Georgia"/>
              </a:defRPr>
            </a:lvl2pPr>
            <a:lvl3pPr>
              <a:defRPr sz="1600">
                <a:solidFill>
                  <a:schemeClr val="tx1">
                    <a:lumMod val="65000"/>
                    <a:lumOff val="35000"/>
                  </a:schemeClr>
                </a:solidFill>
                <a:latin typeface="Georgia"/>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7"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Tree>
    <p:extLst>
      <p:ext uri="{BB962C8B-B14F-4D97-AF65-F5344CB8AC3E}">
        <p14:creationId xmlns:p14="http://schemas.microsoft.com/office/powerpoint/2010/main" val="274958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No Images">
    <p:spTree>
      <p:nvGrpSpPr>
        <p:cNvPr id="1" name=""/>
        <p:cNvGrpSpPr/>
        <p:nvPr/>
      </p:nvGrpSpPr>
      <p:grpSpPr>
        <a:xfrm>
          <a:off x="0" y="0"/>
          <a:ext cx="0" cy="0"/>
          <a:chOff x="0" y="0"/>
          <a:chExt cx="0" cy="0"/>
        </a:xfrm>
      </p:grpSpPr>
      <p:sp>
        <p:nvSpPr>
          <p:cNvPr id="8" name="Title 12"/>
          <p:cNvSpPr>
            <a:spLocks noGrp="1"/>
          </p:cNvSpPr>
          <p:nvPr>
            <p:ph type="title" hasCustomPrompt="1"/>
          </p:nvPr>
        </p:nvSpPr>
        <p:spPr>
          <a:xfrm>
            <a:off x="1116593" y="388616"/>
            <a:ext cx="7740449" cy="555771"/>
          </a:xfrm>
          <a:prstGeom prst="rect">
            <a:avLst/>
          </a:prstGeom>
        </p:spPr>
        <p:txBody>
          <a:bodyPr vert="horz"/>
          <a:lstStyle>
            <a:lvl1pPr algn="l">
              <a:defRPr sz="3200" b="1" i="0" kern="1200" spc="190" baseline="0">
                <a:solidFill>
                  <a:schemeClr val="tx1">
                    <a:lumMod val="65000"/>
                    <a:lumOff val="35000"/>
                  </a:schemeClr>
                </a:solidFill>
                <a:latin typeface="Helvetica"/>
              </a:defRPr>
            </a:lvl1pPr>
          </a:lstStyle>
          <a:p>
            <a:r>
              <a:rPr lang="en-US" dirty="0"/>
              <a:t>PAGE TITLE</a:t>
            </a:r>
          </a:p>
        </p:txBody>
      </p:sp>
      <p:sp>
        <p:nvSpPr>
          <p:cNvPr id="9" name="Vertical Text Placeholder 8"/>
          <p:cNvSpPr>
            <a:spLocks noGrp="1"/>
          </p:cNvSpPr>
          <p:nvPr>
            <p:ph type="body" orient="vert" sz="quarter" idx="12" hasCustomPrompt="1"/>
          </p:nvPr>
        </p:nvSpPr>
        <p:spPr>
          <a:xfrm rot="10800000">
            <a:off x="267921" y="187406"/>
            <a:ext cx="358775" cy="3997325"/>
          </a:xfrm>
          <a:prstGeom prst="rect">
            <a:avLst/>
          </a:prstGeom>
        </p:spPr>
        <p:txBody>
          <a:bodyPr vert="eaVert"/>
          <a:lstStyle>
            <a:lvl1pPr marL="0" indent="0" algn="r">
              <a:buFontTx/>
              <a:buNone/>
              <a:defRPr sz="1000" b="1" i="0" kern="1000" cap="all" spc="160" normalizeH="0">
                <a:solidFill>
                  <a:schemeClr val="bg1"/>
                </a:solidFill>
                <a:latin typeface="Helvetica"/>
              </a:defRPr>
            </a:lvl1pPr>
          </a:lstStyle>
          <a:p>
            <a:pPr lvl="0"/>
            <a:r>
              <a:rPr lang="en-US" dirty="0"/>
              <a:t>Presentation title | current section</a:t>
            </a:r>
          </a:p>
        </p:txBody>
      </p:sp>
      <p:sp>
        <p:nvSpPr>
          <p:cNvPr id="10" name="Text Placeholder 9"/>
          <p:cNvSpPr>
            <a:spLocks noGrp="1"/>
          </p:cNvSpPr>
          <p:nvPr>
            <p:ph type="body" sz="quarter" idx="13" hasCustomPrompt="1"/>
          </p:nvPr>
        </p:nvSpPr>
        <p:spPr>
          <a:xfrm>
            <a:off x="1116012" y="1155700"/>
            <a:ext cx="7741029" cy="5340350"/>
          </a:xfrm>
          <a:prstGeom prst="rect">
            <a:avLst/>
          </a:prstGeom>
        </p:spPr>
        <p:txBody>
          <a:bodyPr vert="horz"/>
          <a:lstStyle>
            <a:lvl1pPr marL="0" marR="0" indent="0" algn="l" defTabSz="457200" rtl="0" eaLnBrk="1" fontAlgn="auto" latinLnBrk="0" hangingPunct="1">
              <a:lnSpc>
                <a:spcPct val="150000"/>
              </a:lnSpc>
              <a:spcBef>
                <a:spcPts val="0"/>
              </a:spcBef>
              <a:spcAft>
                <a:spcPts val="0"/>
              </a:spcAft>
              <a:buClrTx/>
              <a:buSzTx/>
              <a:buFontTx/>
              <a:buNone/>
              <a:tabLst/>
              <a:defRPr sz="1800" baseline="0">
                <a:solidFill>
                  <a:schemeClr val="tx1">
                    <a:lumMod val="65000"/>
                    <a:lumOff val="35000"/>
                  </a:schemeClr>
                </a:solidFill>
                <a:latin typeface="Georgia"/>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dirty="0"/>
              <a:t>Click to edit Master text styles. The ship set ground on the shore of this uncharted desert isle with Gilligan the Skipper too the millionaire and his wife. They were four men living all together yet they were all alone. It's time to play the music. It's time to light the lights. It's time to meet the Muppets on the Muppet Show tonight. Till the one day when the lady met this fellow and they knew it was much more than a hunch. In a freak mishap Ranger 3 and its pilot Captain William Buck Rogers are blown out of their trajectory into an orbit which freezes his life support systems and returns Buck Rogers to Earth five-hundred years later.</a:t>
            </a:r>
          </a:p>
        </p:txBody>
      </p:sp>
    </p:spTree>
    <p:extLst>
      <p:ext uri="{BB962C8B-B14F-4D97-AF65-F5344CB8AC3E}">
        <p14:creationId xmlns:p14="http://schemas.microsoft.com/office/powerpoint/2010/main" val="37947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Page Single Imag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8000"/>
          </a:xfrm>
          <a:prstGeom prst="rect">
            <a:avLst/>
          </a:prstGeom>
        </p:spPr>
        <p:txBody>
          <a:bodyPr vert="horz"/>
          <a:lstStyle/>
          <a:p>
            <a:endParaRPr lang="en-US" dirty="0"/>
          </a:p>
          <a:p>
            <a:endParaRPr lang="en-US" dirty="0"/>
          </a:p>
        </p:txBody>
      </p:sp>
      <p:sp>
        <p:nvSpPr>
          <p:cNvPr id="2" name="Title 1"/>
          <p:cNvSpPr>
            <a:spLocks noGrp="1"/>
          </p:cNvSpPr>
          <p:nvPr>
            <p:ph type="ctrTitle" hasCustomPrompt="1"/>
          </p:nvPr>
        </p:nvSpPr>
        <p:spPr>
          <a:xfrm>
            <a:off x="1991411" y="4249742"/>
            <a:ext cx="5161179" cy="2608257"/>
          </a:xfrm>
          <a:prstGeom prst="rect">
            <a:avLst/>
          </a:prstGeom>
          <a:solidFill>
            <a:schemeClr val="bg1"/>
          </a:solidFill>
          <a:ln>
            <a:noFill/>
          </a:ln>
        </p:spPr>
        <p:txBody>
          <a:bodyPr anchor="ctr" anchorCtr="1">
            <a:noAutofit/>
          </a:bodyPr>
          <a:lstStyle>
            <a:lvl1pPr marL="0">
              <a:spcBef>
                <a:spcPts val="0"/>
              </a:spcBef>
              <a:defRPr sz="2800" b="1" i="0" cap="all" spc="30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12"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146638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age Multiple Images">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991411" y="5096433"/>
            <a:ext cx="5161179" cy="1009517"/>
          </a:xfrm>
          <a:prstGeom prst="rect">
            <a:avLst/>
          </a:prstGeom>
          <a:noFill/>
          <a:ln>
            <a:noFill/>
          </a:ln>
        </p:spPr>
        <p:txBody>
          <a:bodyPr anchor="ctr" anchorCtr="1">
            <a:noAutofit/>
          </a:bodyPr>
          <a:lstStyle>
            <a:lvl1pPr marL="0">
              <a:spcBef>
                <a:spcPts val="0"/>
              </a:spcBef>
              <a:defRPr sz="2400" b="1" i="0" cap="all" spc="190" baseline="0">
                <a:solidFill>
                  <a:schemeClr val="tx1">
                    <a:lumMod val="65000"/>
                    <a:lumOff val="35000"/>
                  </a:schemeClr>
                </a:solidFill>
                <a:latin typeface="Helvetica"/>
              </a:defRPr>
            </a:lvl1pPr>
          </a:lstStyle>
          <a:p>
            <a:r>
              <a:rPr lang="en-US" dirty="0"/>
              <a:t>City of John Day</a:t>
            </a:r>
            <a:br>
              <a:rPr lang="en-US" dirty="0"/>
            </a:br>
            <a:r>
              <a:rPr lang="en-US" dirty="0"/>
              <a:t>Presentation Title</a:t>
            </a:r>
          </a:p>
        </p:txBody>
      </p:sp>
      <p:sp>
        <p:nvSpPr>
          <p:cNvPr id="7" name="Picture Placeholder 6"/>
          <p:cNvSpPr>
            <a:spLocks noGrp="1"/>
          </p:cNvSpPr>
          <p:nvPr>
            <p:ph type="pic" sz="quarter" idx="10"/>
          </p:nvPr>
        </p:nvSpPr>
        <p:spPr>
          <a:xfrm>
            <a:off x="1" y="0"/>
            <a:ext cx="2279386" cy="4852195"/>
          </a:xfrm>
          <a:prstGeom prst="rect">
            <a:avLst/>
          </a:prstGeom>
        </p:spPr>
        <p:txBody>
          <a:bodyPr vert="horz"/>
          <a:lstStyle/>
          <a:p>
            <a:endParaRPr lang="en-US"/>
          </a:p>
        </p:txBody>
      </p:sp>
      <p:sp>
        <p:nvSpPr>
          <p:cNvPr id="12" name="Picture Placeholder 6"/>
          <p:cNvSpPr>
            <a:spLocks noGrp="1"/>
          </p:cNvSpPr>
          <p:nvPr>
            <p:ph type="pic" sz="quarter" idx="11"/>
          </p:nvPr>
        </p:nvSpPr>
        <p:spPr>
          <a:xfrm>
            <a:off x="2279387" y="0"/>
            <a:ext cx="2279386" cy="4852195"/>
          </a:xfrm>
          <a:prstGeom prst="rect">
            <a:avLst/>
          </a:prstGeom>
        </p:spPr>
        <p:txBody>
          <a:bodyPr vert="horz"/>
          <a:lstStyle/>
          <a:p>
            <a:endParaRPr lang="en-US"/>
          </a:p>
        </p:txBody>
      </p:sp>
      <p:sp>
        <p:nvSpPr>
          <p:cNvPr id="13" name="Picture Placeholder 6"/>
          <p:cNvSpPr>
            <a:spLocks noGrp="1"/>
          </p:cNvSpPr>
          <p:nvPr>
            <p:ph type="pic" sz="quarter" idx="12"/>
          </p:nvPr>
        </p:nvSpPr>
        <p:spPr>
          <a:xfrm>
            <a:off x="4558773" y="0"/>
            <a:ext cx="2279386" cy="4852195"/>
          </a:xfrm>
          <a:prstGeom prst="rect">
            <a:avLst/>
          </a:prstGeom>
        </p:spPr>
        <p:txBody>
          <a:bodyPr vert="horz"/>
          <a:lstStyle/>
          <a:p>
            <a:endParaRPr lang="en-US"/>
          </a:p>
        </p:txBody>
      </p:sp>
      <p:sp>
        <p:nvSpPr>
          <p:cNvPr id="14" name="Picture Placeholder 6"/>
          <p:cNvSpPr>
            <a:spLocks noGrp="1"/>
          </p:cNvSpPr>
          <p:nvPr>
            <p:ph type="pic" sz="quarter" idx="13"/>
          </p:nvPr>
        </p:nvSpPr>
        <p:spPr>
          <a:xfrm>
            <a:off x="6838158" y="0"/>
            <a:ext cx="2305841" cy="4852195"/>
          </a:xfrm>
          <a:prstGeom prst="rect">
            <a:avLst/>
          </a:prstGeom>
        </p:spPr>
        <p:txBody>
          <a:bodyPr vert="horz"/>
          <a:lstStyle/>
          <a:p>
            <a:endParaRPr lang="en-US"/>
          </a:p>
        </p:txBody>
      </p:sp>
      <p:sp>
        <p:nvSpPr>
          <p:cNvPr id="16" name="Text Placeholder 11"/>
          <p:cNvSpPr>
            <a:spLocks noGrp="1"/>
          </p:cNvSpPr>
          <p:nvPr>
            <p:ph type="body" sz="quarter" idx="14" hasCustomPrompt="1"/>
          </p:nvPr>
        </p:nvSpPr>
        <p:spPr>
          <a:xfrm>
            <a:off x="3305969" y="6277138"/>
            <a:ext cx="2532062" cy="431800"/>
          </a:xfrm>
          <a:prstGeom prst="rect">
            <a:avLst/>
          </a:prstGeom>
        </p:spPr>
        <p:txBody>
          <a:bodyPr vert="horz"/>
          <a:lstStyle>
            <a:lvl1pPr marL="0" indent="0" algn="ctr">
              <a:buFontTx/>
              <a:buNone/>
              <a:defRPr sz="1000" kern="1000" cap="all" spc="150" baseline="0">
                <a:solidFill>
                  <a:schemeClr val="tx1">
                    <a:lumMod val="65000"/>
                    <a:lumOff val="35000"/>
                  </a:schemeClr>
                </a:solidFill>
                <a:latin typeface="Helvetica"/>
              </a:defRPr>
            </a:lvl1pPr>
          </a:lstStyle>
          <a:p>
            <a:pPr lvl="0"/>
            <a:r>
              <a:rPr lang="en-US" dirty="0"/>
              <a:t>Month, year</a:t>
            </a:r>
          </a:p>
        </p:txBody>
      </p:sp>
    </p:spTree>
    <p:extLst>
      <p:ext uri="{BB962C8B-B14F-4D97-AF65-F5344CB8AC3E}">
        <p14:creationId xmlns:p14="http://schemas.microsoft.com/office/powerpoint/2010/main" val="383540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stretch>
            <a:fillRect/>
          </a:stretch>
        </p:blipFill>
        <p:spPr>
          <a:xfrm>
            <a:off x="150159" y="0"/>
            <a:ext cx="514723" cy="4220881"/>
          </a:xfrm>
          <a:prstGeom prst="rect">
            <a:avLst/>
          </a:prstGeom>
        </p:spPr>
      </p:pic>
      <p:pic>
        <p:nvPicPr>
          <p:cNvPr id="2" name="Picture 1" descr="cjd_branding-final_0919.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0159" y="6063489"/>
            <a:ext cx="514723" cy="669341"/>
          </a:xfrm>
          <a:prstGeom prst="rect">
            <a:avLst/>
          </a:prstGeom>
        </p:spPr>
      </p:pic>
    </p:spTree>
    <p:extLst>
      <p:ext uri="{BB962C8B-B14F-4D97-AF65-F5344CB8AC3E}">
        <p14:creationId xmlns:p14="http://schemas.microsoft.com/office/powerpoint/2010/main" val="256937934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73" r:id="rId3"/>
    <p:sldLayoutId id="2147483669" r:id="rId4"/>
    <p:sldLayoutId id="2147483672" r:id="rId5"/>
    <p:sldLayoutId id="2147483674" r:id="rId6"/>
    <p:sldLayoutId id="214748367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stretch>
            <a:fillRect/>
          </a:stretch>
        </p:blipFill>
        <p:spPr>
          <a:xfrm>
            <a:off x="1962150" y="4713952"/>
            <a:ext cx="5153025" cy="2144048"/>
          </a:xfrm>
          <a:prstGeom prst="rect">
            <a:avLst/>
          </a:prstGeom>
        </p:spPr>
      </p:pic>
    </p:spTree>
    <p:extLst>
      <p:ext uri="{BB962C8B-B14F-4D97-AF65-F5344CB8AC3E}">
        <p14:creationId xmlns:p14="http://schemas.microsoft.com/office/powerpoint/2010/main" val="2775097282"/>
      </p:ext>
    </p:extLst>
  </p:cSld>
  <p:clrMap bg1="lt1" tx1="dk1" bg2="lt2" tx2="dk2" accent1="accent1" accent2="accent2" accent3="accent3" accent4="accent4" accent5="accent5" accent6="accent6" hlink="hlink" folHlink="folHlink"/>
  <p:sldLayoutIdLst>
    <p:sldLayoutId id="2147483671" r:id="rId1"/>
    <p:sldLayoutId id="2147483679" r:id="rId2"/>
    <p:sldLayoutId id="2147483676"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B4F2C-8189-A84A-A766-2064FBD206F0}"/>
              </a:ext>
            </a:extLst>
          </p:cNvPr>
          <p:cNvSpPr>
            <a:spLocks noGrp="1"/>
          </p:cNvSpPr>
          <p:nvPr>
            <p:ph sz="quarter" idx="10"/>
          </p:nvPr>
        </p:nvSpPr>
        <p:spPr>
          <a:xfrm>
            <a:off x="1060722" y="211284"/>
            <a:ext cx="7739063" cy="1342693"/>
          </a:xfrm>
        </p:spPr>
        <p:txBody>
          <a:bodyPr/>
          <a:lstStyle/>
          <a:p>
            <a:r>
              <a:rPr lang="en-US" sz="2000" dirty="0" smtClean="0"/>
              <a:t>New competition pool is </a:t>
            </a:r>
            <a:r>
              <a:rPr lang="en-US" sz="2000" b="1" dirty="0" smtClean="0"/>
              <a:t>23% larger </a:t>
            </a:r>
            <a:r>
              <a:rPr lang="en-US" sz="2000" dirty="0"/>
              <a:t>(3,200 </a:t>
            </a:r>
            <a:r>
              <a:rPr lang="en-US" sz="2000" dirty="0" smtClean="0"/>
              <a:t>sf</a:t>
            </a:r>
            <a:r>
              <a:rPr lang="en-US" sz="2000" dirty="0"/>
              <a:t> </a:t>
            </a:r>
            <a:r>
              <a:rPr lang="en-US" sz="2000" dirty="0" smtClean="0"/>
              <a:t>vs. 2,600 sf)</a:t>
            </a:r>
          </a:p>
          <a:p>
            <a:r>
              <a:rPr lang="en-US" sz="2000" dirty="0" smtClean="0"/>
              <a:t>Warm water pool is </a:t>
            </a:r>
            <a:r>
              <a:rPr lang="en-US" sz="2000" b="1" dirty="0" smtClean="0"/>
              <a:t>30% larger </a:t>
            </a:r>
            <a:r>
              <a:rPr lang="en-US" sz="2000" dirty="0" smtClean="0"/>
              <a:t>(</a:t>
            </a:r>
            <a:r>
              <a:rPr lang="en-US" sz="2000" dirty="0"/>
              <a:t>523 </a:t>
            </a:r>
            <a:r>
              <a:rPr lang="en-US" sz="2000" dirty="0" smtClean="0"/>
              <a:t>sf</a:t>
            </a:r>
            <a:r>
              <a:rPr lang="en-US" sz="2000" dirty="0"/>
              <a:t> </a:t>
            </a:r>
            <a:r>
              <a:rPr lang="en-US" sz="2000" dirty="0" smtClean="0"/>
              <a:t>vs. 400 sf) </a:t>
            </a:r>
          </a:p>
          <a:p>
            <a:r>
              <a:rPr lang="en-US" sz="2000" dirty="0" smtClean="0"/>
              <a:t>New pool is </a:t>
            </a:r>
            <a:r>
              <a:rPr lang="en-US" sz="2000" b="1" dirty="0" smtClean="0"/>
              <a:t>ADA-accessible </a:t>
            </a:r>
            <a:r>
              <a:rPr lang="en-US" sz="2000" dirty="0" smtClean="0"/>
              <a:t>for swimmers of all abilities</a:t>
            </a:r>
          </a:p>
          <a:p>
            <a:r>
              <a:rPr lang="en-US" sz="2000" dirty="0" smtClean="0"/>
              <a:t>New pool is </a:t>
            </a:r>
            <a:r>
              <a:rPr lang="en-US" sz="2000" b="1" dirty="0" smtClean="0"/>
              <a:t>designed for year-round operations </a:t>
            </a:r>
            <a:r>
              <a:rPr lang="en-US" sz="2000" dirty="0" smtClean="0"/>
              <a:t>with addition of a future enclosure</a:t>
            </a:r>
            <a:endParaRPr lang="en-US" sz="2000" b="1" dirty="0"/>
          </a:p>
        </p:txBody>
      </p:sp>
      <p:sp>
        <p:nvSpPr>
          <p:cNvPr id="5" name="Vertical Text Placeholder 4">
            <a:extLst>
              <a:ext uri="{FF2B5EF4-FFF2-40B4-BE49-F238E27FC236}">
                <a16:creationId xmlns:a16="http://schemas.microsoft.com/office/drawing/2014/main" id="{D8623DD7-BB29-E140-8291-00AE10F21E9B}"/>
              </a:ext>
            </a:extLst>
          </p:cNvPr>
          <p:cNvSpPr>
            <a:spLocks noGrp="1"/>
          </p:cNvSpPr>
          <p:nvPr>
            <p:ph type="body" orient="vert" sz="quarter" idx="12"/>
          </p:nvPr>
        </p:nvSpPr>
        <p:spPr/>
        <p:txBody>
          <a:bodyPr/>
          <a:lstStyle/>
          <a:p>
            <a:r>
              <a:rPr lang="en-US" dirty="0"/>
              <a:t>John Day/Canyon City POOL FACILITY</a:t>
            </a:r>
          </a:p>
        </p:txBody>
      </p:sp>
      <p:pic>
        <p:nvPicPr>
          <p:cNvPr id="10" name="Picture 9"/>
          <p:cNvPicPr>
            <a:picLocks noChangeAspect="1"/>
          </p:cNvPicPr>
          <p:nvPr/>
        </p:nvPicPr>
        <p:blipFill>
          <a:blip r:embed="rId2"/>
          <a:stretch>
            <a:fillRect/>
          </a:stretch>
        </p:blipFill>
        <p:spPr>
          <a:xfrm>
            <a:off x="1060722" y="2357541"/>
            <a:ext cx="7297837" cy="4222740"/>
          </a:xfrm>
          <a:prstGeom prst="rect">
            <a:avLst/>
          </a:prstGeom>
        </p:spPr>
      </p:pic>
    </p:spTree>
    <p:extLst>
      <p:ext uri="{BB962C8B-B14F-4D97-AF65-F5344CB8AC3E}">
        <p14:creationId xmlns:p14="http://schemas.microsoft.com/office/powerpoint/2010/main" val="11729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rotWithShape="1">
          <a:blip r:embed="rId2"/>
          <a:srcRect l="5591" t="1940" r="5591"/>
          <a:stretch/>
        </p:blipFill>
        <p:spPr>
          <a:xfrm>
            <a:off x="972344" y="1745673"/>
            <a:ext cx="8027987" cy="5112327"/>
          </a:xfrm>
          <a:prstGeom prst="rect">
            <a:avLst/>
          </a:prstGeom>
        </p:spPr>
      </p:pic>
      <p:sp>
        <p:nvSpPr>
          <p:cNvPr id="3" name="Title 2"/>
          <p:cNvSpPr>
            <a:spLocks noGrp="1"/>
          </p:cNvSpPr>
          <p:nvPr>
            <p:ph type="title"/>
          </p:nvPr>
        </p:nvSpPr>
        <p:spPr/>
        <p:txBody>
          <a:bodyPr/>
          <a:lstStyle/>
          <a:p>
            <a:r>
              <a:rPr lang="en-US" dirty="0" smtClean="0"/>
              <a:t>Dimensions for new Pool Facility</a:t>
            </a:r>
            <a:endParaRPr lang="en-US" dirty="0"/>
          </a:p>
        </p:txBody>
      </p:sp>
      <p:sp>
        <p:nvSpPr>
          <p:cNvPr id="4" name="Vertical Text Placeholder 3"/>
          <p:cNvSpPr>
            <a:spLocks noGrp="1"/>
          </p:cNvSpPr>
          <p:nvPr>
            <p:ph type="body" orient="vert" sz="quarter" idx="12"/>
          </p:nvPr>
        </p:nvSpPr>
        <p:spPr/>
        <p:txBody>
          <a:bodyPr/>
          <a:lstStyle/>
          <a:p>
            <a:r>
              <a:rPr lang="en-US" dirty="0"/>
              <a:t>John Day/Canyon City POOL FACILITY</a:t>
            </a:r>
          </a:p>
          <a:p>
            <a:endParaRPr lang="en-US" dirty="0"/>
          </a:p>
        </p:txBody>
      </p:sp>
      <p:sp>
        <p:nvSpPr>
          <p:cNvPr id="5" name="Text Placeholder 4"/>
          <p:cNvSpPr>
            <a:spLocks noGrp="1"/>
          </p:cNvSpPr>
          <p:nvPr>
            <p:ph type="body" sz="quarter" idx="13"/>
          </p:nvPr>
        </p:nvSpPr>
        <p:spPr>
          <a:xfrm>
            <a:off x="1116013" y="1036699"/>
            <a:ext cx="7740650" cy="431800"/>
          </a:xfrm>
        </p:spPr>
        <p:txBody>
          <a:bodyPr/>
          <a:lstStyle/>
          <a:p>
            <a:r>
              <a:rPr lang="en-US" dirty="0" smtClean="0"/>
              <a:t>Expanded deck space allows for future enclosure, ADA-accessibility, and year-round operations</a:t>
            </a:r>
            <a:endParaRPr lang="en-US" dirty="0"/>
          </a:p>
        </p:txBody>
      </p:sp>
      <p:sp>
        <p:nvSpPr>
          <p:cNvPr id="9" name="TextBox 8"/>
          <p:cNvSpPr txBox="1"/>
          <p:nvPr/>
        </p:nvSpPr>
        <p:spPr>
          <a:xfrm>
            <a:off x="3740726" y="6488668"/>
            <a:ext cx="3703783" cy="369332"/>
          </a:xfrm>
          <a:prstGeom prst="rect">
            <a:avLst/>
          </a:prstGeom>
          <a:solidFill>
            <a:schemeClr val="bg1"/>
          </a:solidFill>
        </p:spPr>
        <p:txBody>
          <a:bodyPr wrap="square" rtlCol="0">
            <a:spAutoFit/>
          </a:bodyPr>
          <a:lstStyle/>
          <a:p>
            <a:r>
              <a:rPr lang="en-US" dirty="0" smtClean="0"/>
              <a:t>Area for future pool enclosure</a:t>
            </a:r>
            <a:endParaRPr lang="en-US" dirty="0"/>
          </a:p>
        </p:txBody>
      </p:sp>
    </p:spTree>
    <p:extLst>
      <p:ext uri="{BB962C8B-B14F-4D97-AF65-F5344CB8AC3E}">
        <p14:creationId xmlns:p14="http://schemas.microsoft.com/office/powerpoint/2010/main" val="46036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the pool will cost voters</a:t>
            </a:r>
            <a:endParaRPr lang="en-US" dirty="0"/>
          </a:p>
        </p:txBody>
      </p:sp>
      <p:sp>
        <p:nvSpPr>
          <p:cNvPr id="4" name="Vertical Text Placeholder 3"/>
          <p:cNvSpPr>
            <a:spLocks noGrp="1"/>
          </p:cNvSpPr>
          <p:nvPr>
            <p:ph type="body" orient="vert" sz="quarter" idx="12"/>
          </p:nvPr>
        </p:nvSpPr>
        <p:spPr/>
        <p:txBody>
          <a:bodyPr/>
          <a:lstStyle/>
          <a:p>
            <a:r>
              <a:rPr lang="en-US" dirty="0"/>
              <a:t>John Day/Canyon City POOL FACILITY</a:t>
            </a:r>
          </a:p>
          <a:p>
            <a:endParaRPr lang="en-US" dirty="0"/>
          </a:p>
        </p:txBody>
      </p:sp>
      <p:sp>
        <p:nvSpPr>
          <p:cNvPr id="5" name="Text Placeholder 4"/>
          <p:cNvSpPr>
            <a:spLocks noGrp="1"/>
          </p:cNvSpPr>
          <p:nvPr>
            <p:ph type="body" sz="quarter" idx="13"/>
          </p:nvPr>
        </p:nvSpPr>
        <p:spPr>
          <a:xfrm>
            <a:off x="979055" y="1082879"/>
            <a:ext cx="7877608" cy="431800"/>
          </a:xfrm>
        </p:spPr>
        <p:txBody>
          <a:bodyPr/>
          <a:lstStyle/>
          <a:p>
            <a:pPr marL="285750" indent="-285750">
              <a:buFont typeface="Arial" panose="020B0604020202020204" pitchFamily="34" charset="0"/>
              <a:buChar char="•"/>
            </a:pPr>
            <a:r>
              <a:rPr lang="en-US" dirty="0" smtClean="0"/>
              <a:t>Construction bond is up to </a:t>
            </a:r>
            <a:r>
              <a:rPr lang="en-US" b="1" dirty="0" smtClean="0"/>
              <a:t>$4 million </a:t>
            </a:r>
            <a:r>
              <a:rPr lang="en-US" dirty="0" smtClean="0"/>
              <a:t>if approved by voters on May 17</a:t>
            </a:r>
            <a:r>
              <a:rPr lang="en-US" baseline="30000" dirty="0" smtClean="0"/>
              <a:t>th</a:t>
            </a:r>
            <a:r>
              <a:rPr lang="en-US" dirty="0" smtClean="0"/>
              <a:t> </a:t>
            </a:r>
          </a:p>
          <a:p>
            <a:pPr marL="285750" indent="-285750">
              <a:buFont typeface="Arial" panose="020B0604020202020204" pitchFamily="34" charset="0"/>
              <a:buChar char="•"/>
            </a:pPr>
            <a:r>
              <a:rPr lang="en-US" dirty="0" smtClean="0"/>
              <a:t>Bond tax rate is </a:t>
            </a:r>
            <a:r>
              <a:rPr lang="en-US" b="1" dirty="0" smtClean="0"/>
              <a:t>70 cents per $1,000 </a:t>
            </a:r>
            <a:r>
              <a:rPr lang="en-US" dirty="0" smtClean="0"/>
              <a:t>assessed value (AV), or $70 per year for a home valued at $100,000, over a 20-year period</a:t>
            </a:r>
          </a:p>
          <a:p>
            <a:pPr marL="285750" indent="-285750">
              <a:buFont typeface="Arial" panose="020B0604020202020204" pitchFamily="34" charset="0"/>
              <a:buChar char="•"/>
            </a:pPr>
            <a:r>
              <a:rPr lang="en-US" dirty="0" smtClean="0"/>
              <a:t>Tax only applies within the Parks &amp; Rec District boundaries</a:t>
            </a:r>
          </a:p>
          <a:p>
            <a:pPr marL="285750" indent="-285750">
              <a:buFont typeface="Arial" panose="020B0604020202020204" pitchFamily="34" charset="0"/>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59557249"/>
              </p:ext>
            </p:extLst>
          </p:nvPr>
        </p:nvGraphicFramePr>
        <p:xfrm>
          <a:off x="1366983" y="2706256"/>
          <a:ext cx="6954981" cy="2393604"/>
        </p:xfrm>
        <a:graphic>
          <a:graphicData uri="http://schemas.openxmlformats.org/drawingml/2006/table">
            <a:tbl>
              <a:tblPr firstRow="1" bandRow="1">
                <a:tableStyleId>{F5AB1C69-6EDB-4FF4-983F-18BD219EF322}</a:tableStyleId>
              </a:tblPr>
              <a:tblGrid>
                <a:gridCol w="2318327">
                  <a:extLst>
                    <a:ext uri="{9D8B030D-6E8A-4147-A177-3AD203B41FA5}">
                      <a16:colId xmlns:a16="http://schemas.microsoft.com/office/drawing/2014/main" val="2721858332"/>
                    </a:ext>
                  </a:extLst>
                </a:gridCol>
                <a:gridCol w="2318327">
                  <a:extLst>
                    <a:ext uri="{9D8B030D-6E8A-4147-A177-3AD203B41FA5}">
                      <a16:colId xmlns:a16="http://schemas.microsoft.com/office/drawing/2014/main" val="3017057829"/>
                    </a:ext>
                  </a:extLst>
                </a:gridCol>
                <a:gridCol w="2318327">
                  <a:extLst>
                    <a:ext uri="{9D8B030D-6E8A-4147-A177-3AD203B41FA5}">
                      <a16:colId xmlns:a16="http://schemas.microsoft.com/office/drawing/2014/main" val="6939307"/>
                    </a:ext>
                  </a:extLst>
                </a:gridCol>
              </a:tblGrid>
              <a:tr h="797868">
                <a:tc>
                  <a:txBody>
                    <a:bodyPr/>
                    <a:lstStyle/>
                    <a:p>
                      <a:pPr algn="ctr"/>
                      <a:r>
                        <a:rPr lang="en-US" dirty="0" smtClean="0"/>
                        <a:t>Home</a:t>
                      </a:r>
                      <a:r>
                        <a:rPr lang="en-US" baseline="0" dirty="0" smtClean="0"/>
                        <a:t> </a:t>
                      </a:r>
                      <a:r>
                        <a:rPr lang="en-US" dirty="0" smtClean="0"/>
                        <a:t>Values*</a:t>
                      </a:r>
                      <a:endParaRPr lang="en-US" dirty="0"/>
                    </a:p>
                  </a:txBody>
                  <a:tcPr anchor="ctr"/>
                </a:tc>
                <a:tc>
                  <a:txBody>
                    <a:bodyPr/>
                    <a:lstStyle/>
                    <a:p>
                      <a:pPr algn="ctr"/>
                      <a:r>
                        <a:rPr lang="en-US" dirty="0" smtClean="0"/>
                        <a:t>Annual</a:t>
                      </a:r>
                      <a:r>
                        <a:rPr lang="en-US" baseline="0" dirty="0" smtClean="0"/>
                        <a:t> Tax Increase</a:t>
                      </a:r>
                      <a:endParaRPr lang="en-US" b="1" dirty="0"/>
                    </a:p>
                  </a:txBody>
                  <a:tcPr anchor="ctr"/>
                </a:tc>
                <a:tc>
                  <a:txBody>
                    <a:bodyPr/>
                    <a:lstStyle/>
                    <a:p>
                      <a:pPr algn="ctr"/>
                      <a:r>
                        <a:rPr lang="en-US" dirty="0" smtClean="0"/>
                        <a:t>Monthly</a:t>
                      </a:r>
                      <a:r>
                        <a:rPr lang="en-US" baseline="0" dirty="0" smtClean="0"/>
                        <a:t> Equivalent</a:t>
                      </a:r>
                      <a:endParaRPr lang="en-US" dirty="0"/>
                    </a:p>
                  </a:txBody>
                  <a:tcPr anchor="ctr"/>
                </a:tc>
                <a:extLst>
                  <a:ext uri="{0D108BD9-81ED-4DB2-BD59-A6C34878D82A}">
                    <a16:rowId xmlns:a16="http://schemas.microsoft.com/office/drawing/2014/main" val="782652664"/>
                  </a:ext>
                </a:extLst>
              </a:tr>
              <a:tr h="797868">
                <a:tc>
                  <a:txBody>
                    <a:bodyPr/>
                    <a:lstStyle/>
                    <a:p>
                      <a:pPr algn="ctr"/>
                      <a:r>
                        <a:rPr lang="en-US" dirty="0" smtClean="0"/>
                        <a:t>Median</a:t>
                      </a:r>
                    </a:p>
                    <a:p>
                      <a:pPr algn="ctr"/>
                      <a:r>
                        <a:rPr lang="en-US" dirty="0" smtClean="0"/>
                        <a:t>($80,168.50)</a:t>
                      </a:r>
                      <a:endParaRPr lang="en-US" dirty="0"/>
                    </a:p>
                  </a:txBody>
                  <a:tcPr anchor="ctr"/>
                </a:tc>
                <a:tc>
                  <a:txBody>
                    <a:bodyPr/>
                    <a:lstStyle/>
                    <a:p>
                      <a:pPr algn="ctr"/>
                      <a:r>
                        <a:rPr lang="en-US" dirty="0" smtClean="0"/>
                        <a:t>$56.12</a:t>
                      </a:r>
                      <a:endParaRPr lang="en-US" b="1" dirty="0"/>
                    </a:p>
                  </a:txBody>
                  <a:tcPr anchor="ctr"/>
                </a:tc>
                <a:tc>
                  <a:txBody>
                    <a:bodyPr/>
                    <a:lstStyle/>
                    <a:p>
                      <a:pPr algn="ctr"/>
                      <a:r>
                        <a:rPr lang="en-US" dirty="0" smtClean="0"/>
                        <a:t>$4.68</a:t>
                      </a:r>
                      <a:endParaRPr lang="en-US" dirty="0"/>
                    </a:p>
                  </a:txBody>
                  <a:tcPr anchor="ctr"/>
                </a:tc>
                <a:extLst>
                  <a:ext uri="{0D108BD9-81ED-4DB2-BD59-A6C34878D82A}">
                    <a16:rowId xmlns:a16="http://schemas.microsoft.com/office/drawing/2014/main" val="916759808"/>
                  </a:ext>
                </a:extLst>
              </a:tr>
              <a:tr h="797868">
                <a:tc>
                  <a:txBody>
                    <a:bodyPr/>
                    <a:lstStyle/>
                    <a:p>
                      <a:pPr algn="ctr"/>
                      <a:r>
                        <a:rPr lang="en-US" dirty="0" smtClean="0"/>
                        <a:t>Average</a:t>
                      </a:r>
                    </a:p>
                    <a:p>
                      <a:pPr algn="ctr"/>
                      <a:r>
                        <a:rPr lang="en-US" dirty="0" smtClean="0"/>
                        <a:t>($108,993.66)</a:t>
                      </a:r>
                      <a:endParaRPr lang="en-US" dirty="0"/>
                    </a:p>
                  </a:txBody>
                  <a:tcPr anchor="ctr"/>
                </a:tc>
                <a:tc>
                  <a:txBody>
                    <a:bodyPr/>
                    <a:lstStyle/>
                    <a:p>
                      <a:pPr algn="ctr"/>
                      <a:r>
                        <a:rPr lang="en-US" dirty="0" smtClean="0"/>
                        <a:t>$76.30</a:t>
                      </a:r>
                      <a:endParaRPr lang="en-US" b="1" dirty="0"/>
                    </a:p>
                  </a:txBody>
                  <a:tcPr anchor="ctr"/>
                </a:tc>
                <a:tc>
                  <a:txBody>
                    <a:bodyPr/>
                    <a:lstStyle/>
                    <a:p>
                      <a:pPr algn="ctr"/>
                      <a:r>
                        <a:rPr lang="en-US" dirty="0" smtClean="0"/>
                        <a:t>$6.36</a:t>
                      </a:r>
                      <a:endParaRPr lang="en-US" dirty="0"/>
                    </a:p>
                  </a:txBody>
                  <a:tcPr anchor="ctr"/>
                </a:tc>
                <a:extLst>
                  <a:ext uri="{0D108BD9-81ED-4DB2-BD59-A6C34878D82A}">
                    <a16:rowId xmlns:a16="http://schemas.microsoft.com/office/drawing/2014/main" val="1068787145"/>
                  </a:ext>
                </a:extLst>
              </a:tr>
            </a:tbl>
          </a:graphicData>
        </a:graphic>
      </p:graphicFrame>
      <p:sp>
        <p:nvSpPr>
          <p:cNvPr id="9" name="TextBox 8"/>
          <p:cNvSpPr txBox="1"/>
          <p:nvPr/>
        </p:nvSpPr>
        <p:spPr>
          <a:xfrm>
            <a:off x="1191492" y="5207896"/>
            <a:ext cx="7130472" cy="523220"/>
          </a:xfrm>
          <a:prstGeom prst="rect">
            <a:avLst/>
          </a:prstGeom>
          <a:noFill/>
        </p:spPr>
        <p:txBody>
          <a:bodyPr wrap="square" rtlCol="0">
            <a:spAutoFit/>
          </a:bodyPr>
          <a:lstStyle/>
          <a:p>
            <a:pPr algn="r"/>
            <a:r>
              <a:rPr lang="en-US" sz="1400" dirty="0" smtClean="0"/>
              <a:t>*Assessed Values based on 2021-2022 Grant County Assessor’s Office tax </a:t>
            </a:r>
            <a:r>
              <a:rPr lang="en-US" sz="1400" dirty="0"/>
              <a:t>r</a:t>
            </a:r>
            <a:r>
              <a:rPr lang="en-US" sz="1400" dirty="0" smtClean="0"/>
              <a:t>oles for properties within the John Day/Canyon City Parks &amp; Recreation District </a:t>
            </a:r>
            <a:endParaRPr lang="en-US" sz="1400" dirty="0"/>
          </a:p>
        </p:txBody>
      </p:sp>
      <p:sp>
        <p:nvSpPr>
          <p:cNvPr id="10" name="TextBox 9"/>
          <p:cNvSpPr txBox="1"/>
          <p:nvPr/>
        </p:nvSpPr>
        <p:spPr>
          <a:xfrm>
            <a:off x="3705827" y="5839152"/>
            <a:ext cx="4501553" cy="646331"/>
          </a:xfrm>
          <a:prstGeom prst="rect">
            <a:avLst/>
          </a:prstGeom>
          <a:solidFill>
            <a:schemeClr val="bg1"/>
          </a:solidFill>
        </p:spPr>
        <p:txBody>
          <a:bodyPr wrap="none" rtlCol="0">
            <a:spAutoFit/>
          </a:bodyPr>
          <a:lstStyle/>
          <a:p>
            <a:r>
              <a:rPr lang="en-US" dirty="0" smtClean="0">
                <a:solidFill>
                  <a:srgbClr val="FF0000"/>
                </a:solidFill>
                <a:latin typeface="Kristen ITC" panose="03050502040202030202" pitchFamily="66" charset="0"/>
              </a:rPr>
              <a:t>About half of all property owners will </a:t>
            </a:r>
          </a:p>
          <a:p>
            <a:r>
              <a:rPr lang="en-US" dirty="0">
                <a:solidFill>
                  <a:srgbClr val="FF0000"/>
                </a:solidFill>
                <a:latin typeface="Kristen ITC" panose="03050502040202030202" pitchFamily="66" charset="0"/>
              </a:rPr>
              <a:t>p</a:t>
            </a:r>
            <a:r>
              <a:rPr lang="en-US" dirty="0" smtClean="0">
                <a:solidFill>
                  <a:srgbClr val="FF0000"/>
                </a:solidFill>
                <a:latin typeface="Kristen ITC" panose="03050502040202030202" pitchFamily="66" charset="0"/>
              </a:rPr>
              <a:t>ay less than $5 per month</a:t>
            </a:r>
            <a:endParaRPr lang="en-US" dirty="0">
              <a:solidFill>
                <a:srgbClr val="FF0000"/>
              </a:solidFill>
              <a:latin typeface="Kristen ITC" panose="03050502040202030202" pitchFamily="66" charset="0"/>
            </a:endParaRPr>
          </a:p>
        </p:txBody>
      </p:sp>
      <p:cxnSp>
        <p:nvCxnSpPr>
          <p:cNvPr id="11" name="Curved Connector 10"/>
          <p:cNvCxnSpPr>
            <a:stCxn id="10" idx="3"/>
          </p:cNvCxnSpPr>
          <p:nvPr/>
        </p:nvCxnSpPr>
        <p:spPr>
          <a:xfrm flipV="1">
            <a:off x="8207380" y="4300151"/>
            <a:ext cx="12700" cy="1862167"/>
          </a:xfrm>
          <a:prstGeom prst="curvedConnector4">
            <a:avLst>
              <a:gd name="adj1" fmla="val 5108110"/>
              <a:gd name="adj2" fmla="val 111099"/>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631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Anticipated operating budget</a:t>
            </a:r>
            <a:endParaRPr lang="en-US" dirty="0"/>
          </a:p>
        </p:txBody>
      </p:sp>
      <p:sp>
        <p:nvSpPr>
          <p:cNvPr id="8" name="Content Placeholder 7"/>
          <p:cNvSpPr>
            <a:spLocks noGrp="1"/>
          </p:cNvSpPr>
          <p:nvPr>
            <p:ph sz="quarter" idx="10"/>
          </p:nvPr>
        </p:nvSpPr>
        <p:spPr/>
        <p:txBody>
          <a:bodyPr/>
          <a:lstStyle/>
          <a:p>
            <a:pPr marL="0" indent="0">
              <a:buNone/>
            </a:pPr>
            <a:r>
              <a:rPr lang="en-US" b="1" dirty="0" smtClean="0"/>
              <a:t>Operating expenses ~ $103,100</a:t>
            </a:r>
          </a:p>
          <a:p>
            <a:r>
              <a:rPr lang="en-US" dirty="0" smtClean="0"/>
              <a:t>$45,600 for personnel services</a:t>
            </a:r>
          </a:p>
          <a:p>
            <a:r>
              <a:rPr lang="en-US" dirty="0" smtClean="0"/>
              <a:t>$57,500 for materials and services</a:t>
            </a:r>
          </a:p>
          <a:p>
            <a:pPr marL="0" indent="0">
              <a:buNone/>
            </a:pPr>
            <a:r>
              <a:rPr lang="en-US" b="1" dirty="0" smtClean="0"/>
              <a:t>Operating revenues</a:t>
            </a:r>
          </a:p>
          <a:p>
            <a:r>
              <a:rPr lang="en-US" dirty="0" smtClean="0"/>
              <a:t>$38,150 in user-generated revenues</a:t>
            </a:r>
          </a:p>
          <a:p>
            <a:r>
              <a:rPr lang="en-US" dirty="0" smtClean="0"/>
              <a:t>$16,000 contributed by John Day</a:t>
            </a:r>
          </a:p>
          <a:p>
            <a:r>
              <a:rPr lang="en-US" dirty="0" smtClean="0"/>
              <a:t>$46,950 transfer from JDCC </a:t>
            </a:r>
            <a:br>
              <a:rPr lang="en-US" dirty="0" smtClean="0"/>
            </a:br>
            <a:r>
              <a:rPr lang="en-US" dirty="0" smtClean="0"/>
              <a:t>General Fund, which receives </a:t>
            </a:r>
            <a:br>
              <a:rPr lang="en-US" dirty="0" smtClean="0"/>
            </a:br>
            <a:r>
              <a:rPr lang="en-US" dirty="0" smtClean="0"/>
              <a:t>over $240,000 in taxes each year</a:t>
            </a:r>
          </a:p>
          <a:p>
            <a:r>
              <a:rPr lang="en-US" dirty="0" smtClean="0"/>
              <a:t>Operating cost is less than 20 percent </a:t>
            </a:r>
            <a:br>
              <a:rPr lang="en-US" dirty="0" smtClean="0"/>
            </a:br>
            <a:r>
              <a:rPr lang="en-US" dirty="0" smtClean="0"/>
              <a:t>of Parks District’s annual budget</a:t>
            </a:r>
            <a:endParaRPr lang="en-US" dirty="0"/>
          </a:p>
        </p:txBody>
      </p:sp>
      <p:sp>
        <p:nvSpPr>
          <p:cNvPr id="4" name="Vertical Text Placeholder 3"/>
          <p:cNvSpPr>
            <a:spLocks noGrp="1"/>
          </p:cNvSpPr>
          <p:nvPr>
            <p:ph type="body" orient="vert" sz="quarter" idx="12"/>
          </p:nvPr>
        </p:nvSpPr>
        <p:spPr/>
        <p:txBody>
          <a:bodyPr/>
          <a:lstStyle/>
          <a:p>
            <a:r>
              <a:rPr lang="en-US" dirty="0"/>
              <a:t>John Day/Canyon City </a:t>
            </a:r>
            <a:r>
              <a:rPr lang="en-US" dirty="0" smtClean="0"/>
              <a:t>POOL FACILITY</a:t>
            </a:r>
            <a:endParaRPr lang="en-US" dirty="0"/>
          </a:p>
          <a:p>
            <a:endParaRPr lang="en-US" dirty="0"/>
          </a:p>
        </p:txBody>
      </p:sp>
      <p:sp>
        <p:nvSpPr>
          <p:cNvPr id="10" name="TextBox 9"/>
          <p:cNvSpPr txBox="1"/>
          <p:nvPr/>
        </p:nvSpPr>
        <p:spPr>
          <a:xfrm>
            <a:off x="3382555" y="6094672"/>
            <a:ext cx="3139001" cy="646331"/>
          </a:xfrm>
          <a:prstGeom prst="rect">
            <a:avLst/>
          </a:prstGeom>
          <a:solidFill>
            <a:schemeClr val="bg1"/>
          </a:solidFill>
        </p:spPr>
        <p:txBody>
          <a:bodyPr wrap="none" rtlCol="0">
            <a:spAutoFit/>
          </a:bodyPr>
          <a:lstStyle/>
          <a:p>
            <a:r>
              <a:rPr lang="en-US" dirty="0" smtClean="0">
                <a:solidFill>
                  <a:srgbClr val="FF0000"/>
                </a:solidFill>
                <a:latin typeface="Kristen ITC" panose="03050502040202030202" pitchFamily="66" charset="0"/>
              </a:rPr>
              <a:t>Click to open anticipated </a:t>
            </a:r>
          </a:p>
          <a:p>
            <a:r>
              <a:rPr lang="en-US" dirty="0" smtClean="0">
                <a:solidFill>
                  <a:srgbClr val="FF0000"/>
                </a:solidFill>
                <a:latin typeface="Kristen ITC" panose="03050502040202030202" pitchFamily="66" charset="0"/>
              </a:rPr>
              <a:t>Fy24 operating budget</a:t>
            </a:r>
            <a:endParaRPr lang="en-US" dirty="0">
              <a:solidFill>
                <a:srgbClr val="FF0000"/>
              </a:solidFill>
              <a:latin typeface="Kristen ITC" panose="03050502040202030202" pitchFamily="66" charset="0"/>
            </a:endParaRPr>
          </a:p>
        </p:txBody>
      </p:sp>
      <p:cxnSp>
        <p:nvCxnSpPr>
          <p:cNvPr id="11" name="Curved Connector 10"/>
          <p:cNvCxnSpPr>
            <a:stCxn id="10" idx="3"/>
          </p:cNvCxnSpPr>
          <p:nvPr/>
        </p:nvCxnSpPr>
        <p:spPr>
          <a:xfrm flipV="1">
            <a:off x="6521556" y="5723034"/>
            <a:ext cx="1321908" cy="694804"/>
          </a:xfrm>
          <a:prstGeom prst="curvedConnector2">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2264278250"/>
              </p:ext>
            </p:extLst>
          </p:nvPr>
        </p:nvGraphicFramePr>
        <p:xfrm>
          <a:off x="6607393" y="2523793"/>
          <a:ext cx="2472141" cy="3199241"/>
        </p:xfrm>
        <a:graphic>
          <a:graphicData uri="http://schemas.openxmlformats.org/presentationml/2006/ole">
            <mc:AlternateContent xmlns:mc="http://schemas.openxmlformats.org/markup-compatibility/2006">
              <mc:Choice xmlns:v="urn:schemas-microsoft-com:vml" Requires="v">
                <p:oleObj spid="_x0000_s2058" name="Acrobat Document" r:id="rId3" imgW="3886052" imgH="5028936" progId="AcroExch.Document.DC">
                  <p:embed/>
                </p:oleObj>
              </mc:Choice>
              <mc:Fallback>
                <p:oleObj name="Acrobat Document" r:id="rId3" imgW="3886052" imgH="5028936" progId="AcroExch.Document.DC">
                  <p:embed/>
                  <p:pic>
                    <p:nvPicPr>
                      <p:cNvPr id="0" name=""/>
                      <p:cNvPicPr/>
                      <p:nvPr/>
                    </p:nvPicPr>
                    <p:blipFill>
                      <a:blip r:embed="rId4"/>
                      <a:stretch>
                        <a:fillRect/>
                      </a:stretch>
                    </p:blipFill>
                    <p:spPr>
                      <a:xfrm>
                        <a:off x="6607393" y="2523793"/>
                        <a:ext cx="2472141" cy="3199241"/>
                      </a:xfrm>
                      <a:prstGeom prst="rect">
                        <a:avLst/>
                      </a:prstGeom>
                    </p:spPr>
                  </p:pic>
                </p:oleObj>
              </mc:Fallback>
            </mc:AlternateContent>
          </a:graphicData>
        </a:graphic>
      </p:graphicFrame>
    </p:spTree>
    <p:extLst>
      <p:ext uri="{BB962C8B-B14F-4D97-AF65-F5344CB8AC3E}">
        <p14:creationId xmlns:p14="http://schemas.microsoft.com/office/powerpoint/2010/main" val="245105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2"/>
          <a:srcRect l="14723" r="14723"/>
          <a:stretch>
            <a:fillRect/>
          </a:stretch>
        </p:blipFill>
        <p:spPr>
          <a:prstGeom prst="rect">
            <a:avLst/>
          </a:prstGeom>
        </p:spPr>
      </p:pic>
      <p:sp>
        <p:nvSpPr>
          <p:cNvPr id="3" name="Title 2"/>
          <p:cNvSpPr>
            <a:spLocks noGrp="1"/>
          </p:cNvSpPr>
          <p:nvPr>
            <p:ph type="title"/>
          </p:nvPr>
        </p:nvSpPr>
        <p:spPr/>
        <p:txBody>
          <a:bodyPr/>
          <a:lstStyle/>
          <a:p>
            <a:r>
              <a:rPr lang="en-US" dirty="0" smtClean="0"/>
              <a:t>Pool Facility Renderings</a:t>
            </a:r>
            <a:endParaRPr lang="en-US" dirty="0"/>
          </a:p>
        </p:txBody>
      </p:sp>
      <p:sp>
        <p:nvSpPr>
          <p:cNvPr id="4" name="Vertical Text Placeholder 3"/>
          <p:cNvSpPr>
            <a:spLocks noGrp="1"/>
          </p:cNvSpPr>
          <p:nvPr>
            <p:ph type="body" orient="vert" sz="quarter" idx="12"/>
          </p:nvPr>
        </p:nvSpPr>
        <p:spPr/>
        <p:txBody>
          <a:bodyPr/>
          <a:lstStyle/>
          <a:p>
            <a:r>
              <a:rPr lang="en-US" dirty="0"/>
              <a:t>John Day/Canyon City POOL FACILITY</a:t>
            </a:r>
          </a:p>
          <a:p>
            <a:endParaRPr lang="en-US" dirty="0"/>
          </a:p>
        </p:txBody>
      </p:sp>
      <p:sp>
        <p:nvSpPr>
          <p:cNvPr id="5" name="Text Placeholder 4"/>
          <p:cNvSpPr>
            <a:spLocks noGrp="1"/>
          </p:cNvSpPr>
          <p:nvPr>
            <p:ph type="body" sz="quarter" idx="13"/>
          </p:nvPr>
        </p:nvSpPr>
        <p:spPr/>
        <p:txBody>
          <a:bodyPr/>
          <a:lstStyle/>
          <a:p>
            <a:r>
              <a:rPr lang="en-US" dirty="0" smtClean="0"/>
              <a:t>Warm Water / Therapy Pool</a:t>
            </a:r>
            <a:endParaRPr lang="en-US" dirty="0"/>
          </a:p>
        </p:txBody>
      </p:sp>
    </p:spTree>
    <p:extLst>
      <p:ext uri="{BB962C8B-B14F-4D97-AF65-F5344CB8AC3E}">
        <p14:creationId xmlns:p14="http://schemas.microsoft.com/office/powerpoint/2010/main" val="4217978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Pool Facility Renderings</a:t>
            </a:r>
            <a:endParaRPr lang="en-US" dirty="0"/>
          </a:p>
        </p:txBody>
      </p:sp>
      <p:sp>
        <p:nvSpPr>
          <p:cNvPr id="4" name="Vertical Text Placeholder 3"/>
          <p:cNvSpPr>
            <a:spLocks noGrp="1"/>
          </p:cNvSpPr>
          <p:nvPr>
            <p:ph type="body" orient="vert" sz="quarter" idx="12"/>
          </p:nvPr>
        </p:nvSpPr>
        <p:spPr/>
        <p:txBody>
          <a:bodyPr/>
          <a:lstStyle/>
          <a:p>
            <a:r>
              <a:rPr lang="en-US" dirty="0"/>
              <a:t>John Day/Canyon City POOL FACILITY</a:t>
            </a:r>
          </a:p>
          <a:p>
            <a:endParaRPr lang="en-US" dirty="0"/>
          </a:p>
        </p:txBody>
      </p:sp>
      <p:sp>
        <p:nvSpPr>
          <p:cNvPr id="5" name="Text Placeholder 4"/>
          <p:cNvSpPr>
            <a:spLocks noGrp="1"/>
          </p:cNvSpPr>
          <p:nvPr>
            <p:ph type="body" sz="quarter" idx="13"/>
          </p:nvPr>
        </p:nvSpPr>
        <p:spPr/>
        <p:txBody>
          <a:bodyPr/>
          <a:lstStyle/>
          <a:p>
            <a:r>
              <a:rPr lang="en-US" dirty="0" smtClean="0"/>
              <a:t>3D Rendering</a:t>
            </a:r>
            <a:endParaRPr lang="en-US" dirty="0"/>
          </a:p>
        </p:txBody>
      </p:sp>
      <p:pic>
        <p:nvPicPr>
          <p:cNvPr id="6" name="Picture Placeholder 5"/>
          <p:cNvPicPr>
            <a:picLocks noGrp="1" noChangeAspect="1"/>
          </p:cNvPicPr>
          <p:nvPr>
            <p:ph type="pic" sz="quarter" idx="10"/>
          </p:nvPr>
        </p:nvPicPr>
        <p:blipFill>
          <a:blip r:embed="rId2"/>
          <a:srcRect l="14473" r="14473"/>
          <a:stretch>
            <a:fillRect/>
          </a:stretch>
        </p:blipFill>
        <p:spPr>
          <a:prstGeom prst="rect">
            <a:avLst/>
          </a:prstGeom>
        </p:spPr>
      </p:pic>
    </p:spTree>
    <p:extLst>
      <p:ext uri="{BB962C8B-B14F-4D97-AF65-F5344CB8AC3E}">
        <p14:creationId xmlns:p14="http://schemas.microsoft.com/office/powerpoint/2010/main" val="222706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srcRect l="15389" r="15389"/>
          <a:stretch>
            <a:fillRect/>
          </a:stretch>
        </p:blipFill>
        <p:spPr>
          <a:prstGeom prst="rect">
            <a:avLst/>
          </a:prstGeom>
        </p:spPr>
      </p:pic>
      <p:sp>
        <p:nvSpPr>
          <p:cNvPr id="3" name="Title 2"/>
          <p:cNvSpPr>
            <a:spLocks noGrp="1"/>
          </p:cNvSpPr>
          <p:nvPr>
            <p:ph type="title"/>
          </p:nvPr>
        </p:nvSpPr>
        <p:spPr/>
        <p:txBody>
          <a:bodyPr/>
          <a:lstStyle/>
          <a:p>
            <a:r>
              <a:rPr lang="en-US" dirty="0"/>
              <a:t>Pool Facility Renderings</a:t>
            </a:r>
          </a:p>
        </p:txBody>
      </p:sp>
      <p:sp>
        <p:nvSpPr>
          <p:cNvPr id="4" name="Vertical Text Placeholder 3"/>
          <p:cNvSpPr>
            <a:spLocks noGrp="1"/>
          </p:cNvSpPr>
          <p:nvPr>
            <p:ph type="body" orient="vert" sz="quarter" idx="12"/>
          </p:nvPr>
        </p:nvSpPr>
        <p:spPr/>
        <p:txBody>
          <a:bodyPr/>
          <a:lstStyle/>
          <a:p>
            <a:r>
              <a:rPr lang="en-US" dirty="0"/>
              <a:t>John Day/Canyon City POOL FACILITY</a:t>
            </a:r>
          </a:p>
          <a:p>
            <a:endParaRPr lang="en-US" dirty="0"/>
          </a:p>
        </p:txBody>
      </p:sp>
      <p:sp>
        <p:nvSpPr>
          <p:cNvPr id="5" name="Text Placeholder 4"/>
          <p:cNvSpPr>
            <a:spLocks noGrp="1"/>
          </p:cNvSpPr>
          <p:nvPr>
            <p:ph type="body" sz="quarter" idx="13"/>
          </p:nvPr>
        </p:nvSpPr>
        <p:spPr/>
        <p:txBody>
          <a:bodyPr/>
          <a:lstStyle/>
          <a:p>
            <a:r>
              <a:rPr lang="en-US" dirty="0" smtClean="0"/>
              <a:t>West Elevation</a:t>
            </a:r>
            <a:endParaRPr lang="en-US" dirty="0"/>
          </a:p>
        </p:txBody>
      </p:sp>
    </p:spTree>
    <p:extLst>
      <p:ext uri="{BB962C8B-B14F-4D97-AF65-F5344CB8AC3E}">
        <p14:creationId xmlns:p14="http://schemas.microsoft.com/office/powerpoint/2010/main" val="303697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srcRect l="13576" r="13576"/>
          <a:stretch>
            <a:fillRect/>
          </a:stretch>
        </p:blipFill>
        <p:spPr>
          <a:prstGeom prst="rect">
            <a:avLst/>
          </a:prstGeom>
        </p:spPr>
      </p:pic>
      <p:sp>
        <p:nvSpPr>
          <p:cNvPr id="3" name="Title 2"/>
          <p:cNvSpPr>
            <a:spLocks noGrp="1"/>
          </p:cNvSpPr>
          <p:nvPr>
            <p:ph type="title"/>
          </p:nvPr>
        </p:nvSpPr>
        <p:spPr/>
        <p:txBody>
          <a:bodyPr/>
          <a:lstStyle/>
          <a:p>
            <a:r>
              <a:rPr lang="en-US" dirty="0" smtClean="0"/>
              <a:t>Pool Facility Renderings</a:t>
            </a:r>
            <a:endParaRPr lang="en-US" dirty="0"/>
          </a:p>
        </p:txBody>
      </p:sp>
      <p:sp>
        <p:nvSpPr>
          <p:cNvPr id="4" name="Vertical Text Placeholder 3"/>
          <p:cNvSpPr>
            <a:spLocks noGrp="1"/>
          </p:cNvSpPr>
          <p:nvPr>
            <p:ph type="body" orient="vert" sz="quarter" idx="12"/>
          </p:nvPr>
        </p:nvSpPr>
        <p:spPr/>
        <p:txBody>
          <a:bodyPr/>
          <a:lstStyle/>
          <a:p>
            <a:r>
              <a:rPr lang="en-US" dirty="0"/>
              <a:t>John Day/Canyon City POOL FACILITY</a:t>
            </a:r>
          </a:p>
          <a:p>
            <a:endParaRPr lang="en-US" dirty="0"/>
          </a:p>
        </p:txBody>
      </p:sp>
      <p:sp>
        <p:nvSpPr>
          <p:cNvPr id="5" name="Text Placeholder 4"/>
          <p:cNvSpPr>
            <a:spLocks noGrp="1"/>
          </p:cNvSpPr>
          <p:nvPr>
            <p:ph type="body" sz="quarter" idx="13"/>
          </p:nvPr>
        </p:nvSpPr>
        <p:spPr/>
        <p:txBody>
          <a:bodyPr/>
          <a:lstStyle/>
          <a:p>
            <a:r>
              <a:rPr lang="en-US" dirty="0" smtClean="0"/>
              <a:t>West Elevation</a:t>
            </a:r>
            <a:endParaRPr lang="en-US" dirty="0"/>
          </a:p>
        </p:txBody>
      </p:sp>
    </p:spTree>
    <p:extLst>
      <p:ext uri="{BB962C8B-B14F-4D97-AF65-F5344CB8AC3E}">
        <p14:creationId xmlns:p14="http://schemas.microsoft.com/office/powerpoint/2010/main" val="384545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3"/>
          <p:cNvSpPr>
            <a:spLocks noGrp="1"/>
          </p:cNvSpPr>
          <p:nvPr>
            <p:ph type="body" orient="vert" sz="quarter" idx="12"/>
          </p:nvPr>
        </p:nvSpPr>
        <p:spPr/>
        <p:txBody>
          <a:bodyPr/>
          <a:lstStyle/>
          <a:p>
            <a:r>
              <a:rPr lang="en-US"/>
              <a:t>John Day/Canyon City POOL FACILITY</a:t>
            </a:r>
          </a:p>
          <a:p>
            <a:endParaRPr lang="en-US"/>
          </a:p>
        </p:txBody>
      </p:sp>
      <p:pic>
        <p:nvPicPr>
          <p:cNvPr id="7" name="Picture 6"/>
          <p:cNvPicPr>
            <a:picLocks noChangeAspect="1"/>
          </p:cNvPicPr>
          <p:nvPr/>
        </p:nvPicPr>
        <p:blipFill>
          <a:blip r:embed="rId2"/>
          <a:stretch>
            <a:fillRect/>
          </a:stretch>
        </p:blipFill>
        <p:spPr>
          <a:xfrm>
            <a:off x="778477" y="187407"/>
            <a:ext cx="7411118" cy="3383696"/>
          </a:xfrm>
          <a:prstGeom prst="rect">
            <a:avLst/>
          </a:prstGeom>
        </p:spPr>
      </p:pic>
      <p:pic>
        <p:nvPicPr>
          <p:cNvPr id="8" name="Picture 7"/>
          <p:cNvPicPr>
            <a:picLocks noChangeAspect="1"/>
          </p:cNvPicPr>
          <p:nvPr/>
        </p:nvPicPr>
        <p:blipFill>
          <a:blip r:embed="rId3"/>
          <a:stretch>
            <a:fillRect/>
          </a:stretch>
        </p:blipFill>
        <p:spPr>
          <a:xfrm>
            <a:off x="778476" y="3704137"/>
            <a:ext cx="7411119" cy="3104435"/>
          </a:xfrm>
          <a:prstGeom prst="rect">
            <a:avLst/>
          </a:prstGeom>
        </p:spPr>
      </p:pic>
    </p:spTree>
    <p:extLst>
      <p:ext uri="{BB962C8B-B14F-4D97-AF65-F5344CB8AC3E}">
        <p14:creationId xmlns:p14="http://schemas.microsoft.com/office/powerpoint/2010/main" val="2681316744"/>
      </p:ext>
    </p:extLst>
  </p:cSld>
  <p:clrMapOvr>
    <a:masterClrMapping/>
  </p:clrMapOvr>
</p:sld>
</file>

<file path=ppt/theme/theme1.xml><?xml version="1.0" encoding="utf-8"?>
<a:theme xmlns:a="http://schemas.openxmlformats.org/drawingml/2006/main" name="Simple Page with Bull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58598BB2-8342-4D05-821E-14AE580C00D8}"/>
    </a:ext>
  </a:extLst>
</a:theme>
</file>

<file path=ppt/theme/theme2.xml><?xml version="1.0" encoding="utf-8"?>
<a:theme xmlns:a="http://schemas.openxmlformats.org/drawingml/2006/main" name="Cover Page">
  <a:themeElements>
    <a:clrScheme name="City of John Day">
      <a:dk1>
        <a:srgbClr val="414042"/>
      </a:dk1>
      <a:lt1>
        <a:sysClr val="window" lastClr="FFFFFF"/>
      </a:lt1>
      <a:dk2>
        <a:srgbClr val="414042"/>
      </a:dk2>
      <a:lt2>
        <a:srgbClr val="EEECE1"/>
      </a:lt2>
      <a:accent1>
        <a:srgbClr val="F5B335"/>
      </a:accent1>
      <a:accent2>
        <a:srgbClr val="FE3B15"/>
      </a:accent2>
      <a:accent3>
        <a:srgbClr val="54C8E8"/>
      </a:accent3>
      <a:accent4>
        <a:srgbClr val="2A7DE1"/>
      </a:accent4>
      <a:accent5>
        <a:srgbClr val="84C1FF"/>
      </a:accent5>
      <a:accent6>
        <a:srgbClr val="FFE265"/>
      </a:accent6>
      <a:hlink>
        <a:srgbClr val="F5B335"/>
      </a:hlink>
      <a:folHlink>
        <a:srgbClr val="FE3B1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jd_powerpoint_0919 (003)  -  Read-Only" id="{8103A21C-446E-4B02-8B35-16390C1AC5D9}" vid="{4F1D59FD-D032-4CB3-BB12-7716099C15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cjd_powerpoint_10.01.2019</Template>
  <TotalTime>3551</TotalTime>
  <Words>337</Words>
  <Application>Microsoft Office PowerPoint</Application>
  <PresentationFormat>On-screen Show (4:3)</PresentationFormat>
  <Paragraphs>53</Paragraphs>
  <Slides>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7" baseType="lpstr">
      <vt:lpstr>Arial</vt:lpstr>
      <vt:lpstr>Calibri</vt:lpstr>
      <vt:lpstr>Georgia</vt:lpstr>
      <vt:lpstr>Helvetica</vt:lpstr>
      <vt:lpstr>Kristen ITC</vt:lpstr>
      <vt:lpstr>Simple Page with Bullets</vt:lpstr>
      <vt:lpstr>Cover Page</vt:lpstr>
      <vt:lpstr>Acrobat Document</vt:lpstr>
      <vt:lpstr>PowerPoint Presentation</vt:lpstr>
      <vt:lpstr>Dimensions for new Pool Facility</vt:lpstr>
      <vt:lpstr>What the pool will cost voters</vt:lpstr>
      <vt:lpstr>Anticipated operating budget</vt:lpstr>
      <vt:lpstr>Pool Facility Renderings</vt:lpstr>
      <vt:lpstr>Pool Facility Renderings</vt:lpstr>
      <vt:lpstr>Pool Facility Renderings</vt:lpstr>
      <vt:lpstr>Pool Facility Renderings</vt:lpstr>
      <vt:lpstr>PowerPoint Presentation</vt:lpstr>
    </vt:vector>
  </TitlesOfParts>
  <Manager/>
  <Company>Grant County ESD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Green</dc:creator>
  <cp:keywords/>
  <dc:description/>
  <cp:lastModifiedBy>Nicholas Green</cp:lastModifiedBy>
  <cp:revision>23</cp:revision>
  <dcterms:created xsi:type="dcterms:W3CDTF">2022-04-09T15:16:49Z</dcterms:created>
  <dcterms:modified xsi:type="dcterms:W3CDTF">2022-04-12T21:58:47Z</dcterms:modified>
  <cp:category/>
</cp:coreProperties>
</file>