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1"/>
  </p:notesMasterIdLst>
  <p:sldIdLst>
    <p:sldId id="256" r:id="rId2"/>
    <p:sldId id="282" r:id="rId3"/>
    <p:sldId id="278" r:id="rId4"/>
    <p:sldId id="279" r:id="rId5"/>
    <p:sldId id="280" r:id="rId6"/>
    <p:sldId id="292" r:id="rId7"/>
    <p:sldId id="293" r:id="rId8"/>
    <p:sldId id="294" r:id="rId9"/>
    <p:sldId id="295" r:id="rId10"/>
    <p:sldId id="296" r:id="rId11"/>
    <p:sldId id="297" r:id="rId12"/>
    <p:sldId id="285" r:id="rId13"/>
    <p:sldId id="284" r:id="rId14"/>
    <p:sldId id="287" r:id="rId15"/>
    <p:sldId id="288" r:id="rId16"/>
    <p:sldId id="289" r:id="rId17"/>
    <p:sldId id="286" r:id="rId18"/>
    <p:sldId id="290" r:id="rId19"/>
    <p:sldId id="29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8A4BFA-2AD4-4D72-A39F-485B91913E3B}">
          <p14:sldIdLst>
            <p14:sldId id="256"/>
            <p14:sldId id="282"/>
            <p14:sldId id="278"/>
            <p14:sldId id="279"/>
            <p14:sldId id="280"/>
            <p14:sldId id="292"/>
            <p14:sldId id="293"/>
            <p14:sldId id="294"/>
            <p14:sldId id="295"/>
            <p14:sldId id="296"/>
            <p14:sldId id="297"/>
          </p14:sldIdLst>
        </p14:section>
        <p14:section name="Untitled Section" id="{7883EA7D-04A5-4361-8AC5-E2A6FEE4000D}">
          <p14:sldIdLst>
            <p14:sldId id="285"/>
            <p14:sldId id="284"/>
            <p14:sldId id="287"/>
            <p14:sldId id="288"/>
            <p14:sldId id="289"/>
            <p14:sldId id="286"/>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p:cViewPr varScale="1">
        <p:scale>
          <a:sx n="109" d="100"/>
          <a:sy n="109" d="100"/>
        </p:scale>
        <p:origin x="12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42899-4956-49C1-A96E-72FBC5FFBA7E}" type="datetimeFigureOut">
              <a:rPr lang="en-US" smtClean="0"/>
              <a:t>2/23/2021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65557-FF05-4856-BA8D-57CB5667BA61}" type="slidenum">
              <a:rPr lang="en-US" smtClean="0"/>
              <a:t>‹#›</a:t>
            </a:fld>
            <a:endParaRPr lang="en-US"/>
          </a:p>
        </p:txBody>
      </p:sp>
    </p:spTree>
    <p:extLst>
      <p:ext uri="{BB962C8B-B14F-4D97-AF65-F5344CB8AC3E}">
        <p14:creationId xmlns:p14="http://schemas.microsoft.com/office/powerpoint/2010/main" val="111415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Conducted community outreach by sending survey out to public to get their input on the Cyber Mill</a:t>
            </a:r>
          </a:p>
          <a:p>
            <a:r>
              <a:rPr lang="en-US" dirty="0" smtClean="0"/>
              <a:t>Over 200 responses (so far)</a:t>
            </a:r>
          </a:p>
          <a:p>
            <a:r>
              <a:rPr lang="en-US" dirty="0" smtClean="0"/>
              <a:t>Results displayed on the following slides</a:t>
            </a:r>
          </a:p>
          <a:p>
            <a:endParaRPr lang="en-US" dirty="0"/>
          </a:p>
        </p:txBody>
      </p:sp>
      <p:sp>
        <p:nvSpPr>
          <p:cNvPr id="4" name="Slide Number Placeholder 3"/>
          <p:cNvSpPr>
            <a:spLocks noGrp="1"/>
          </p:cNvSpPr>
          <p:nvPr>
            <p:ph type="sldNum" sz="quarter" idx="10"/>
          </p:nvPr>
        </p:nvSpPr>
        <p:spPr/>
        <p:txBody>
          <a:bodyPr/>
          <a:lstStyle/>
          <a:p>
            <a:fld id="{EAD65557-FF05-4856-BA8D-57CB5667BA61}" type="slidenum">
              <a:rPr lang="en-US" smtClean="0"/>
              <a:t>3</a:t>
            </a:fld>
            <a:endParaRPr lang="en-US"/>
          </a:p>
        </p:txBody>
      </p:sp>
    </p:spTree>
    <p:extLst>
      <p:ext uri="{BB962C8B-B14F-4D97-AF65-F5344CB8AC3E}">
        <p14:creationId xmlns:p14="http://schemas.microsoft.com/office/powerpoint/2010/main" val="380354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298255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12030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085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56521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661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211409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37340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41281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37732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38791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166F1F-CE9B-4651-A6AA-CD717754106B}"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410524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166F1F-CE9B-4651-A6AA-CD717754106B}"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1465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166F1F-CE9B-4651-A6AA-CD717754106B}"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02493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66F1F-CE9B-4651-A6AA-CD717754106B}"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406662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60664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141816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166F1F-CE9B-4651-A6AA-CD717754106B}" type="datetimeFigureOut">
              <a:rPr lang="en-US" smtClean="0"/>
              <a:t>2/23/2021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3649498971"/>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Object 1"/>
          <p:cNvSpPr txBox="1"/>
          <p:nvPr/>
        </p:nvSpPr>
        <p:spPr>
          <a:xfrm>
            <a:off x="300492" y="2126857"/>
            <a:ext cx="8229600" cy="1200000"/>
          </a:xfrm>
          <a:prstGeom prst="rect">
            <a:avLst/>
          </a:prstGeom>
          <a:noFill/>
        </p:spPr>
        <p:txBody>
          <a:bodyPr wrap="square" rtlCol="0"/>
          <a:lstStyle/>
          <a:p>
            <a:pPr algn="ctr"/>
            <a:r>
              <a:rPr lang="en-US" sz="4800" dirty="0" smtClean="0">
                <a:latin typeface="Gadugi" panose="020B0502040204020203" pitchFamily="34" charset="0"/>
                <a:ea typeface="Gadugi" panose="020B0502040204020203" pitchFamily="34" charset="0"/>
                <a:cs typeface="Helvetica Neue" pitchFamily="34" charset="0"/>
              </a:rPr>
              <a:t>Cyber Mill Initiative:</a:t>
            </a:r>
          </a:p>
          <a:p>
            <a:pPr algn="ctr"/>
            <a:r>
              <a:rPr lang="en-US" sz="4800" i="1" dirty="0" smtClean="0">
                <a:solidFill>
                  <a:schemeClr val="tx1">
                    <a:lumMod val="75000"/>
                  </a:schemeClr>
                </a:solidFill>
                <a:latin typeface="Helvetica Neue" pitchFamily="34" charset="0"/>
              </a:rPr>
              <a:t>Impact Report</a:t>
            </a:r>
            <a:endParaRPr lang="en-US" sz="4800" i="1" dirty="0">
              <a:solidFill>
                <a:schemeClr val="tx1">
                  <a:lumMod val="75000"/>
                </a:schemeClr>
              </a:solidFill>
            </a:endParaRPr>
          </a:p>
        </p:txBody>
      </p:sp>
      <p:sp>
        <p:nvSpPr>
          <p:cNvPr id="4" name="Object 3"/>
          <p:cNvSpPr txBox="1"/>
          <p:nvPr/>
        </p:nvSpPr>
        <p:spPr>
          <a:xfrm>
            <a:off x="369276" y="5339835"/>
            <a:ext cx="8229600" cy="369332"/>
          </a:xfrm>
          <a:prstGeom prst="rect">
            <a:avLst/>
          </a:prstGeom>
          <a:noFill/>
        </p:spPr>
        <p:txBody>
          <a:bodyPr wrap="square" rtlCol="0"/>
          <a:lstStyle/>
          <a:p>
            <a:pPr algn="ctr"/>
            <a:r>
              <a:rPr lang="en-US" sz="1200" b="1" dirty="0" smtClean="0">
                <a:latin typeface="Helvetica" pitchFamily="34" charset="0"/>
                <a:cs typeface="Helvetica" pitchFamily="34" charset="0"/>
              </a:rPr>
              <a:t>February </a:t>
            </a:r>
            <a:r>
              <a:rPr lang="en-US" sz="1200" b="1" dirty="0" smtClean="0">
                <a:latin typeface="Helvetica" pitchFamily="34" charset="0"/>
                <a:cs typeface="Helvetica" pitchFamily="34" charset="0"/>
              </a:rPr>
              <a:t>24</a:t>
            </a:r>
            <a:r>
              <a:rPr lang="en-US" sz="1200" b="1" dirty="0" smtClean="0">
                <a:latin typeface="Helvetica" pitchFamily="34" charset="0"/>
                <a:cs typeface="Helvetica" pitchFamily="34" charset="0"/>
              </a:rPr>
              <a:t>, </a:t>
            </a:r>
            <a:r>
              <a:rPr lang="en-US" sz="1200" b="1" dirty="0" smtClean="0">
                <a:latin typeface="Helvetica" pitchFamily="34" charset="0"/>
                <a:cs typeface="Helvetica" pitchFamily="34" charset="0"/>
              </a:rPr>
              <a:t>2021</a:t>
            </a:r>
            <a:endParaRPr lang="en-US" sz="1200" dirty="0"/>
          </a:p>
        </p:txBody>
      </p:sp>
      <p:pic>
        <p:nvPicPr>
          <p:cNvPr id="7" name="Picture 6"/>
          <p:cNvPicPr>
            <a:picLocks noChangeAspect="1"/>
          </p:cNvPicPr>
          <p:nvPr/>
        </p:nvPicPr>
        <p:blipFill>
          <a:blip r:embed="rId2"/>
          <a:stretch>
            <a:fillRect/>
          </a:stretch>
        </p:blipFill>
        <p:spPr>
          <a:xfrm>
            <a:off x="3341853" y="4068228"/>
            <a:ext cx="2284446" cy="17639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421" y="1109614"/>
            <a:ext cx="6814931" cy="1320800"/>
          </a:xfrm>
        </p:spPr>
        <p:txBody>
          <a:bodyPr>
            <a:noAutofit/>
          </a:bodyPr>
          <a:lstStyle/>
          <a:p>
            <a:pPr algn="ctr"/>
            <a:r>
              <a:rPr lang="en-US" sz="2200" dirty="0">
                <a:solidFill>
                  <a:schemeClr val="tx1"/>
                </a:solidFill>
              </a:rPr>
              <a:t>“How often would you anticipate using any of these services (</a:t>
            </a:r>
            <a:r>
              <a:rPr lang="en-US" sz="2200" i="1" dirty="0">
                <a:solidFill>
                  <a:schemeClr val="tx1"/>
                </a:solidFill>
              </a:rPr>
              <a:t>internet, scanning, computers, printing</a:t>
            </a:r>
            <a:r>
              <a:rPr lang="en-US" sz="2200" dirty="0" smtClean="0">
                <a:solidFill>
                  <a:schemeClr val="tx1"/>
                </a:solidFill>
              </a:rPr>
              <a:t>)?” </a:t>
            </a:r>
            <a:r>
              <a:rPr lang="en-US" sz="2200" dirty="0">
                <a:solidFill>
                  <a:schemeClr val="tx1"/>
                </a:solidFill>
              </a:rPr>
              <a:t>Choose a usage </a:t>
            </a:r>
            <a:r>
              <a:rPr lang="en-US" sz="2200" dirty="0" smtClean="0">
                <a:solidFill>
                  <a:schemeClr val="tx1"/>
                </a:solidFill>
              </a:rPr>
              <a:t>rate:</a:t>
            </a:r>
            <a:r>
              <a:rPr lang="en-US" sz="2200" dirty="0">
                <a:solidFill>
                  <a:schemeClr val="tx1"/>
                </a:solidFill>
              </a:rPr>
              <a:t/>
            </a:r>
            <a:br>
              <a:rPr lang="en-US" sz="2200" dirty="0">
                <a:solidFill>
                  <a:schemeClr val="tx1"/>
                </a:solidFill>
              </a:rPr>
            </a:br>
            <a:endParaRPr lang="en-US" sz="2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3097014"/>
              </p:ext>
            </p:extLst>
          </p:nvPr>
        </p:nvGraphicFramePr>
        <p:xfrm>
          <a:off x="254607" y="2609984"/>
          <a:ext cx="8372557" cy="2062480"/>
        </p:xfrm>
        <a:graphic>
          <a:graphicData uri="http://schemas.openxmlformats.org/drawingml/2006/table">
            <a:tbl>
              <a:tblPr firstRow="1" bandRow="1">
                <a:tableStyleId>{69012ECD-51FC-41F1-AA8D-1B2483CD663E}</a:tableStyleId>
              </a:tblPr>
              <a:tblGrid>
                <a:gridCol w="1846552">
                  <a:extLst>
                    <a:ext uri="{9D8B030D-6E8A-4147-A177-3AD203B41FA5}">
                      <a16:colId xmlns:a16="http://schemas.microsoft.com/office/drawing/2014/main" val="20001"/>
                    </a:ext>
                  </a:extLst>
                </a:gridCol>
                <a:gridCol w="1570574">
                  <a:extLst>
                    <a:ext uri="{9D8B030D-6E8A-4147-A177-3AD203B41FA5}">
                      <a16:colId xmlns:a16="http://schemas.microsoft.com/office/drawing/2014/main" val="20002"/>
                    </a:ext>
                  </a:extLst>
                </a:gridCol>
                <a:gridCol w="1168623">
                  <a:extLst>
                    <a:ext uri="{9D8B030D-6E8A-4147-A177-3AD203B41FA5}">
                      <a16:colId xmlns:a16="http://schemas.microsoft.com/office/drawing/2014/main" val="20004"/>
                    </a:ext>
                  </a:extLst>
                </a:gridCol>
                <a:gridCol w="1232452">
                  <a:extLst>
                    <a:ext uri="{9D8B030D-6E8A-4147-A177-3AD203B41FA5}">
                      <a16:colId xmlns:a16="http://schemas.microsoft.com/office/drawing/2014/main" val="20006"/>
                    </a:ext>
                  </a:extLst>
                </a:gridCol>
                <a:gridCol w="1132717">
                  <a:extLst>
                    <a:ext uri="{9D8B030D-6E8A-4147-A177-3AD203B41FA5}">
                      <a16:colId xmlns:a16="http://schemas.microsoft.com/office/drawing/2014/main" val="20008"/>
                    </a:ext>
                  </a:extLst>
                </a:gridCol>
                <a:gridCol w="1421639">
                  <a:extLst>
                    <a:ext uri="{9D8B030D-6E8A-4147-A177-3AD203B41FA5}">
                      <a16:colId xmlns:a16="http://schemas.microsoft.com/office/drawing/2014/main" val="20010"/>
                    </a:ext>
                  </a:extLst>
                </a:gridCol>
              </a:tblGrid>
              <a:tr h="370840">
                <a:tc>
                  <a:txBody>
                    <a:bodyPr/>
                    <a:lstStyle/>
                    <a:p>
                      <a:pPr algn="ctr"/>
                      <a:r>
                        <a:rPr lang="en-US" sz="1600" dirty="0" smtClean="0"/>
                        <a:t>Question</a:t>
                      </a:r>
                      <a:endParaRPr lang="en-US" sz="1600" dirty="0"/>
                    </a:p>
                  </a:txBody>
                  <a:tcPr/>
                </a:tc>
                <a:tc>
                  <a:txBody>
                    <a:bodyPr/>
                    <a:lstStyle/>
                    <a:p>
                      <a:pPr algn="ctr"/>
                      <a:r>
                        <a:rPr lang="en-US" sz="1600" dirty="0" smtClean="0"/>
                        <a:t>Week Days</a:t>
                      </a:r>
                      <a:endParaRPr lang="en-US" sz="1600" dirty="0"/>
                    </a:p>
                  </a:txBody>
                  <a:tcPr/>
                </a:tc>
                <a:tc>
                  <a:txBody>
                    <a:bodyPr/>
                    <a:lstStyle/>
                    <a:p>
                      <a:pPr algn="ctr"/>
                      <a:r>
                        <a:rPr lang="en-US" sz="1600" dirty="0" smtClean="0"/>
                        <a:t>Weekly</a:t>
                      </a:r>
                      <a:endParaRPr lang="en-US" sz="1600" dirty="0"/>
                    </a:p>
                  </a:txBody>
                  <a:tcPr/>
                </a:tc>
                <a:tc>
                  <a:txBody>
                    <a:bodyPr/>
                    <a:lstStyle/>
                    <a:p>
                      <a:pPr algn="ctr"/>
                      <a:r>
                        <a:rPr lang="en-US" sz="1600" dirty="0" smtClean="0"/>
                        <a:t>Monthly</a:t>
                      </a:r>
                      <a:endParaRPr lang="en-US" sz="1600" dirty="0"/>
                    </a:p>
                  </a:txBody>
                  <a:tcPr/>
                </a:tc>
                <a:tc>
                  <a:txBody>
                    <a:bodyPr/>
                    <a:lstStyle/>
                    <a:p>
                      <a:pPr algn="ctr"/>
                      <a:r>
                        <a:rPr lang="en-US" sz="1600" dirty="0" smtClean="0"/>
                        <a:t>Not very often</a:t>
                      </a:r>
                      <a:endParaRPr lang="en-US" sz="1600" dirty="0"/>
                    </a:p>
                  </a:txBody>
                  <a:tcPr/>
                </a:tc>
                <a:tc>
                  <a:txBody>
                    <a:bodyPr/>
                    <a:lstStyle/>
                    <a:p>
                      <a:pPr algn="ctr"/>
                      <a:r>
                        <a:rPr lang="en-US" sz="1600" dirty="0" smtClean="0"/>
                        <a:t>Unsure</a:t>
                      </a:r>
                      <a:endParaRPr lang="en-US" sz="1600" dirty="0"/>
                    </a:p>
                  </a:txBody>
                  <a:tcPr/>
                </a:tc>
                <a:extLst>
                  <a:ext uri="{0D108BD9-81ED-4DB2-BD59-A6C34878D82A}">
                    <a16:rowId xmlns:a16="http://schemas.microsoft.com/office/drawing/2014/main" val="10000"/>
                  </a:ext>
                </a:extLst>
              </a:tr>
              <a:tr h="370840">
                <a:tc>
                  <a:txBody>
                    <a:bodyPr/>
                    <a:lstStyle/>
                    <a:p>
                      <a:pPr algn="ctr"/>
                      <a:r>
                        <a:rPr lang="en-US" sz="1600" dirty="0" smtClean="0"/>
                        <a:t>Computer</a:t>
                      </a:r>
                      <a:endParaRPr lang="en-US" sz="1600" dirty="0"/>
                    </a:p>
                  </a:txBody>
                  <a:tcPr/>
                </a:tc>
                <a:tc>
                  <a:txBody>
                    <a:bodyPr/>
                    <a:lstStyle/>
                    <a:p>
                      <a:pPr algn="ctr"/>
                      <a:r>
                        <a:rPr lang="en-US" sz="1600" dirty="0" smtClean="0">
                          <a:solidFill>
                            <a:srgbClr val="FFFF00"/>
                          </a:solidFill>
                        </a:rPr>
                        <a:t>42.80%</a:t>
                      </a:r>
                      <a:endParaRPr lang="en-US" sz="1600" dirty="0">
                        <a:solidFill>
                          <a:srgbClr val="FFFF00"/>
                        </a:solidFill>
                      </a:endParaRPr>
                    </a:p>
                  </a:txBody>
                  <a:tcPr/>
                </a:tc>
                <a:tc>
                  <a:txBody>
                    <a:bodyPr/>
                    <a:lstStyle/>
                    <a:p>
                      <a:pPr algn="ctr"/>
                      <a:r>
                        <a:rPr lang="en-US" sz="1600" dirty="0" smtClean="0"/>
                        <a:t>16.40%</a:t>
                      </a:r>
                      <a:endParaRPr lang="en-US" sz="1600" dirty="0"/>
                    </a:p>
                  </a:txBody>
                  <a:tcPr/>
                </a:tc>
                <a:tc>
                  <a:txBody>
                    <a:bodyPr/>
                    <a:lstStyle/>
                    <a:p>
                      <a:pPr algn="ctr"/>
                      <a:r>
                        <a:rPr lang="en-US" sz="1600" dirty="0" smtClean="0"/>
                        <a:t>4.80%</a:t>
                      </a:r>
                      <a:endParaRPr lang="en-US" sz="1600" dirty="0"/>
                    </a:p>
                  </a:txBody>
                  <a:tcPr/>
                </a:tc>
                <a:tc>
                  <a:txBody>
                    <a:bodyPr/>
                    <a:lstStyle/>
                    <a:p>
                      <a:pPr algn="ctr"/>
                      <a:r>
                        <a:rPr lang="en-US" sz="1600" dirty="0" smtClean="0"/>
                        <a:t>27.20%</a:t>
                      </a:r>
                      <a:endParaRPr lang="en-US" sz="1600" dirty="0"/>
                    </a:p>
                  </a:txBody>
                  <a:tcPr/>
                </a:tc>
                <a:tc>
                  <a:txBody>
                    <a:bodyPr/>
                    <a:lstStyle/>
                    <a:p>
                      <a:pPr algn="ctr"/>
                      <a:r>
                        <a:rPr lang="en-US" sz="1600" dirty="0" smtClean="0"/>
                        <a:t>8.80%</a:t>
                      </a:r>
                      <a:endParaRPr lang="en-US" sz="1600" dirty="0"/>
                    </a:p>
                  </a:txBody>
                  <a:tcPr/>
                </a:tc>
                <a:extLst>
                  <a:ext uri="{0D108BD9-81ED-4DB2-BD59-A6C34878D82A}">
                    <a16:rowId xmlns:a16="http://schemas.microsoft.com/office/drawing/2014/main" val="10001"/>
                  </a:ext>
                </a:extLst>
              </a:tr>
              <a:tr h="370840">
                <a:tc>
                  <a:txBody>
                    <a:bodyPr/>
                    <a:lstStyle/>
                    <a:p>
                      <a:pPr algn="ctr"/>
                      <a:r>
                        <a:rPr lang="en-US" sz="1600" dirty="0" smtClean="0"/>
                        <a:t>Wi-Fi Internet</a:t>
                      </a:r>
                      <a:endParaRPr lang="en-US" sz="1600" dirty="0"/>
                    </a:p>
                  </a:txBody>
                  <a:tcPr/>
                </a:tc>
                <a:tc>
                  <a:txBody>
                    <a:bodyPr/>
                    <a:lstStyle/>
                    <a:p>
                      <a:pPr algn="ctr"/>
                      <a:r>
                        <a:rPr lang="en-US" sz="1600" dirty="0" smtClean="0">
                          <a:solidFill>
                            <a:srgbClr val="FFFF00"/>
                          </a:solidFill>
                        </a:rPr>
                        <a:t>52.38%</a:t>
                      </a:r>
                      <a:endParaRPr lang="en-US" sz="1600" dirty="0">
                        <a:solidFill>
                          <a:srgbClr val="FFFF00"/>
                        </a:solidFill>
                      </a:endParaRPr>
                    </a:p>
                  </a:txBody>
                  <a:tcPr/>
                </a:tc>
                <a:tc>
                  <a:txBody>
                    <a:bodyPr/>
                    <a:lstStyle/>
                    <a:p>
                      <a:pPr algn="ctr"/>
                      <a:r>
                        <a:rPr lang="en-US" sz="1600" dirty="0" smtClean="0"/>
                        <a:t>13.10%</a:t>
                      </a:r>
                      <a:endParaRPr lang="en-US" sz="1600" dirty="0"/>
                    </a:p>
                  </a:txBody>
                  <a:tcPr/>
                </a:tc>
                <a:tc>
                  <a:txBody>
                    <a:bodyPr/>
                    <a:lstStyle/>
                    <a:p>
                      <a:pPr algn="ctr"/>
                      <a:r>
                        <a:rPr lang="en-US" sz="1600" dirty="0" smtClean="0"/>
                        <a:t>8.33%</a:t>
                      </a:r>
                      <a:endParaRPr lang="en-US" sz="1600" dirty="0"/>
                    </a:p>
                  </a:txBody>
                  <a:tcPr/>
                </a:tc>
                <a:tc>
                  <a:txBody>
                    <a:bodyPr/>
                    <a:lstStyle/>
                    <a:p>
                      <a:pPr algn="ctr"/>
                      <a:r>
                        <a:rPr lang="en-US" sz="1600" dirty="0" smtClean="0"/>
                        <a:t>19.84%</a:t>
                      </a:r>
                      <a:endParaRPr lang="en-US" sz="1600" dirty="0"/>
                    </a:p>
                  </a:txBody>
                  <a:tcPr/>
                </a:tc>
                <a:tc>
                  <a:txBody>
                    <a:bodyPr/>
                    <a:lstStyle/>
                    <a:p>
                      <a:pPr algn="ctr"/>
                      <a:r>
                        <a:rPr lang="en-US" sz="1600" dirty="0" smtClean="0"/>
                        <a:t>6.35%</a:t>
                      </a:r>
                      <a:endParaRPr lang="en-US" sz="1600" dirty="0"/>
                    </a:p>
                  </a:txBody>
                  <a:tcPr/>
                </a:tc>
                <a:extLst>
                  <a:ext uri="{0D108BD9-81ED-4DB2-BD59-A6C34878D82A}">
                    <a16:rowId xmlns:a16="http://schemas.microsoft.com/office/drawing/2014/main" val="10002"/>
                  </a:ext>
                </a:extLst>
              </a:tr>
              <a:tr h="370840">
                <a:tc>
                  <a:txBody>
                    <a:bodyPr/>
                    <a:lstStyle/>
                    <a:p>
                      <a:pPr algn="ctr"/>
                      <a:r>
                        <a:rPr lang="en-US" sz="1600" dirty="0" smtClean="0"/>
                        <a:t>Scanning</a:t>
                      </a:r>
                      <a:endParaRPr lang="en-US" sz="1600" dirty="0"/>
                    </a:p>
                  </a:txBody>
                  <a:tcPr/>
                </a:tc>
                <a:tc>
                  <a:txBody>
                    <a:bodyPr/>
                    <a:lstStyle/>
                    <a:p>
                      <a:pPr algn="ctr"/>
                      <a:r>
                        <a:rPr lang="en-US" sz="1600" dirty="0" smtClean="0"/>
                        <a:t>10.83%</a:t>
                      </a:r>
                      <a:endParaRPr lang="en-US" sz="1600" dirty="0"/>
                    </a:p>
                  </a:txBody>
                  <a:tcPr/>
                </a:tc>
                <a:tc>
                  <a:txBody>
                    <a:bodyPr/>
                    <a:lstStyle/>
                    <a:p>
                      <a:pPr algn="ctr"/>
                      <a:r>
                        <a:rPr lang="en-US" sz="1600" dirty="0" smtClean="0"/>
                        <a:t>18.88%</a:t>
                      </a:r>
                      <a:endParaRPr lang="en-US" sz="1600" dirty="0"/>
                    </a:p>
                  </a:txBody>
                  <a:tcPr/>
                </a:tc>
                <a:tc>
                  <a:txBody>
                    <a:bodyPr/>
                    <a:lstStyle/>
                    <a:p>
                      <a:pPr algn="ctr"/>
                      <a:r>
                        <a:rPr lang="en-US" sz="1600" dirty="0" smtClean="0"/>
                        <a:t>20.48%</a:t>
                      </a:r>
                      <a:endParaRPr lang="en-US" sz="1600" dirty="0"/>
                    </a:p>
                  </a:txBody>
                  <a:tcPr/>
                </a:tc>
                <a:tc>
                  <a:txBody>
                    <a:bodyPr/>
                    <a:lstStyle/>
                    <a:p>
                      <a:pPr algn="ctr"/>
                      <a:r>
                        <a:rPr lang="en-US" sz="1600" dirty="0" smtClean="0"/>
                        <a:t>33.73%</a:t>
                      </a:r>
                      <a:endParaRPr lang="en-US" sz="1600" dirty="0"/>
                    </a:p>
                  </a:txBody>
                  <a:tcPr/>
                </a:tc>
                <a:tc>
                  <a:txBody>
                    <a:bodyPr/>
                    <a:lstStyle/>
                    <a:p>
                      <a:pPr algn="ctr"/>
                      <a:r>
                        <a:rPr lang="en-US" sz="1600" dirty="0" smtClean="0"/>
                        <a:t>16.06%</a:t>
                      </a:r>
                      <a:endParaRPr lang="en-US" sz="1600" dirty="0"/>
                    </a:p>
                  </a:txBody>
                  <a:tcPr/>
                </a:tc>
                <a:extLst>
                  <a:ext uri="{0D108BD9-81ED-4DB2-BD59-A6C34878D82A}">
                    <a16:rowId xmlns:a16="http://schemas.microsoft.com/office/drawing/2014/main" val="10003"/>
                  </a:ext>
                </a:extLst>
              </a:tr>
              <a:tr h="370840">
                <a:tc>
                  <a:txBody>
                    <a:bodyPr/>
                    <a:lstStyle/>
                    <a:p>
                      <a:pPr algn="ctr"/>
                      <a:r>
                        <a:rPr lang="en-US" sz="1600" dirty="0" smtClean="0"/>
                        <a:t>Printing</a:t>
                      </a:r>
                      <a:endParaRPr lang="en-US" sz="1600" dirty="0"/>
                    </a:p>
                  </a:txBody>
                  <a:tcPr/>
                </a:tc>
                <a:tc>
                  <a:txBody>
                    <a:bodyPr/>
                    <a:lstStyle/>
                    <a:p>
                      <a:pPr algn="ctr"/>
                      <a:r>
                        <a:rPr lang="en-US" sz="1600" dirty="0" smtClean="0"/>
                        <a:t>18.58%</a:t>
                      </a:r>
                      <a:endParaRPr lang="en-US" sz="1600" dirty="0"/>
                    </a:p>
                  </a:txBody>
                  <a:tcPr/>
                </a:tc>
                <a:tc>
                  <a:txBody>
                    <a:bodyPr/>
                    <a:lstStyle/>
                    <a:p>
                      <a:pPr algn="ctr"/>
                      <a:r>
                        <a:rPr lang="en-US" sz="1600" dirty="0" smtClean="0"/>
                        <a:t>25.69%</a:t>
                      </a:r>
                      <a:endParaRPr lang="en-US" sz="1600" dirty="0"/>
                    </a:p>
                  </a:txBody>
                  <a:tcPr/>
                </a:tc>
                <a:tc>
                  <a:txBody>
                    <a:bodyPr/>
                    <a:lstStyle/>
                    <a:p>
                      <a:pPr algn="ctr"/>
                      <a:r>
                        <a:rPr lang="en-US" sz="1600" dirty="0" smtClean="0"/>
                        <a:t>16.21%</a:t>
                      </a:r>
                      <a:endParaRPr lang="en-US" sz="1600" dirty="0"/>
                    </a:p>
                  </a:txBody>
                  <a:tcPr/>
                </a:tc>
                <a:tc>
                  <a:txBody>
                    <a:bodyPr/>
                    <a:lstStyle/>
                    <a:p>
                      <a:pPr algn="ctr"/>
                      <a:r>
                        <a:rPr lang="en-US" sz="1600" dirty="0" smtClean="0"/>
                        <a:t>26.88%</a:t>
                      </a:r>
                      <a:endParaRPr lang="en-US" sz="1600" dirty="0"/>
                    </a:p>
                  </a:txBody>
                  <a:tcPr/>
                </a:tc>
                <a:tc>
                  <a:txBody>
                    <a:bodyPr/>
                    <a:lstStyle/>
                    <a:p>
                      <a:pPr algn="ctr"/>
                      <a:r>
                        <a:rPr lang="en-US" sz="1600" dirty="0" smtClean="0"/>
                        <a:t>12.65%</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0603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2"/>
          <p:cNvPicPr>
            <a:picLocks noChangeAspect="1"/>
          </p:cNvPicPr>
          <p:nvPr/>
        </p:nvPicPr>
        <p:blipFill rotWithShape="1">
          <a:blip r:embed="rId2" cstate="print"/>
          <a:srcRect l="13979" t="1789" r="-1"/>
          <a:stretch/>
        </p:blipFill>
        <p:spPr>
          <a:xfrm>
            <a:off x="1520686" y="2404569"/>
            <a:ext cx="6016583" cy="4293237"/>
          </a:xfrm>
          <a:prstGeom prst="rect">
            <a:avLst/>
          </a:prstGeom>
        </p:spPr>
      </p:pic>
      <p:sp>
        <p:nvSpPr>
          <p:cNvPr id="2" name="Title 1"/>
          <p:cNvSpPr>
            <a:spLocks noGrp="1"/>
          </p:cNvSpPr>
          <p:nvPr>
            <p:ph type="title"/>
          </p:nvPr>
        </p:nvSpPr>
        <p:spPr>
          <a:xfrm>
            <a:off x="1303349" y="173938"/>
            <a:ext cx="6735418" cy="1320800"/>
          </a:xfrm>
        </p:spPr>
        <p:txBody>
          <a:bodyPr>
            <a:noAutofit/>
          </a:bodyPr>
          <a:lstStyle/>
          <a:p>
            <a:r>
              <a:rPr lang="en-US" sz="1800" dirty="0" smtClean="0">
                <a:solidFill>
                  <a:schemeClr val="tx1"/>
                </a:solidFill>
              </a:rPr>
              <a:t>“All </a:t>
            </a:r>
            <a:r>
              <a:rPr lang="en-US" sz="1800" dirty="0">
                <a:solidFill>
                  <a:schemeClr val="tx1"/>
                </a:solidFill>
              </a:rPr>
              <a:t>levels of public and private funding for these services have been approached.  To date some funding has been obtained. In order to move forward in our communities it is crucial to have local investment from Grant County.  </a:t>
            </a: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Would you support the use of </a:t>
            </a:r>
            <a:r>
              <a:rPr lang="en-US" sz="1800" dirty="0" smtClean="0">
                <a:solidFill>
                  <a:srgbClr val="FFFF00"/>
                </a:solidFill>
              </a:rPr>
              <a:t>Grant County funds </a:t>
            </a:r>
            <a:r>
              <a:rPr lang="en-US" sz="1800" dirty="0" smtClean="0">
                <a:solidFill>
                  <a:schemeClr val="tx1"/>
                </a:solidFill>
              </a:rPr>
              <a:t>for this service in our communities?”</a:t>
            </a: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5" name="Rectangle 4"/>
          <p:cNvSpPr/>
          <p:nvPr/>
        </p:nvSpPr>
        <p:spPr>
          <a:xfrm>
            <a:off x="1009199" y="3184372"/>
            <a:ext cx="511487" cy="369332"/>
          </a:xfrm>
          <a:prstGeom prst="rect">
            <a:avLst/>
          </a:prstGeom>
        </p:spPr>
        <p:txBody>
          <a:bodyPr wrap="none">
            <a:spAutoFit/>
          </a:bodyPr>
          <a:lstStyle/>
          <a:p>
            <a:r>
              <a:rPr lang="en-US" dirty="0"/>
              <a:t>Yes</a:t>
            </a:r>
          </a:p>
        </p:txBody>
      </p:sp>
      <p:sp>
        <p:nvSpPr>
          <p:cNvPr id="6" name="Rectangle 5"/>
          <p:cNvSpPr/>
          <p:nvPr/>
        </p:nvSpPr>
        <p:spPr>
          <a:xfrm>
            <a:off x="1075562" y="5243338"/>
            <a:ext cx="455574" cy="369332"/>
          </a:xfrm>
          <a:prstGeom prst="rect">
            <a:avLst/>
          </a:prstGeom>
        </p:spPr>
        <p:txBody>
          <a:bodyPr wrap="none">
            <a:spAutoFit/>
          </a:bodyPr>
          <a:lstStyle/>
          <a:p>
            <a:r>
              <a:rPr lang="en-US" dirty="0" smtClean="0"/>
              <a:t>No</a:t>
            </a:r>
            <a:endParaRPr lang="en-US" dirty="0"/>
          </a:p>
        </p:txBody>
      </p:sp>
      <p:sp>
        <p:nvSpPr>
          <p:cNvPr id="3" name="Rectangle 2"/>
          <p:cNvSpPr/>
          <p:nvPr/>
        </p:nvSpPr>
        <p:spPr>
          <a:xfrm>
            <a:off x="5840859" y="3152624"/>
            <a:ext cx="894797" cy="369332"/>
          </a:xfrm>
          <a:prstGeom prst="rect">
            <a:avLst/>
          </a:prstGeom>
        </p:spPr>
        <p:txBody>
          <a:bodyPr wrap="none">
            <a:spAutoFit/>
          </a:bodyPr>
          <a:lstStyle/>
          <a:p>
            <a:r>
              <a:rPr lang="en-US" dirty="0" smtClean="0">
                <a:solidFill>
                  <a:srgbClr val="FFFF00"/>
                </a:solidFill>
              </a:rPr>
              <a:t>85.21%</a:t>
            </a:r>
            <a:endParaRPr lang="en-US" dirty="0">
              <a:solidFill>
                <a:srgbClr val="FFFF00"/>
              </a:solidFill>
            </a:endParaRPr>
          </a:p>
        </p:txBody>
      </p:sp>
      <p:sp>
        <p:nvSpPr>
          <p:cNvPr id="7" name="Rectangle 6"/>
          <p:cNvSpPr/>
          <p:nvPr/>
        </p:nvSpPr>
        <p:spPr>
          <a:xfrm>
            <a:off x="1520686" y="5243338"/>
            <a:ext cx="894797" cy="369332"/>
          </a:xfrm>
          <a:prstGeom prst="rect">
            <a:avLst/>
          </a:prstGeom>
        </p:spPr>
        <p:txBody>
          <a:bodyPr wrap="none">
            <a:spAutoFit/>
          </a:bodyPr>
          <a:lstStyle/>
          <a:p>
            <a:r>
              <a:rPr lang="en-US" dirty="0" smtClean="0">
                <a:solidFill>
                  <a:srgbClr val="FFFF00"/>
                </a:solidFill>
              </a:rPr>
              <a:t>14.79%</a:t>
            </a:r>
            <a:endParaRPr lang="en-US" dirty="0">
              <a:solidFill>
                <a:srgbClr val="FFFF00"/>
              </a:solidFill>
            </a:endParaRPr>
          </a:p>
        </p:txBody>
      </p:sp>
    </p:spTree>
    <p:extLst>
      <p:ext uri="{BB962C8B-B14F-4D97-AF65-F5344CB8AC3E}">
        <p14:creationId xmlns:p14="http://schemas.microsoft.com/office/powerpoint/2010/main" val="125499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 of Closing Digital Divide</a:t>
            </a:r>
            <a:endParaRPr lang="en-US" dirty="0"/>
          </a:p>
        </p:txBody>
      </p:sp>
      <p:sp>
        <p:nvSpPr>
          <p:cNvPr id="3" name="Content Placeholder 2"/>
          <p:cNvSpPr>
            <a:spLocks noGrp="1"/>
          </p:cNvSpPr>
          <p:nvPr>
            <p:ph idx="1"/>
          </p:nvPr>
        </p:nvSpPr>
        <p:spPr>
          <a:xfrm>
            <a:off x="609598" y="2160590"/>
            <a:ext cx="6437377" cy="4167058"/>
          </a:xfrm>
        </p:spPr>
        <p:txBody>
          <a:bodyPr>
            <a:normAutofit/>
          </a:bodyPr>
          <a:lstStyle/>
          <a:p>
            <a:r>
              <a:rPr lang="en-US" dirty="0">
                <a:latin typeface="Calibri" panose="020F0502020204030204" pitchFamily="34" charset="0"/>
              </a:rPr>
              <a:t>1) Invest public funds in deployment and adoption initiatives (including assistance with devices </a:t>
            </a:r>
            <a:r>
              <a:rPr lang="en-US" dirty="0" smtClean="0">
                <a:latin typeface="Calibri" panose="020F0502020204030204" pitchFamily="34" charset="0"/>
              </a:rPr>
              <a:t>and digital </a:t>
            </a:r>
            <a:r>
              <a:rPr lang="en-US" dirty="0">
                <a:latin typeface="Calibri" panose="020F0502020204030204" pitchFamily="34" charset="0"/>
              </a:rPr>
              <a:t>literacy training);</a:t>
            </a:r>
          </a:p>
          <a:p>
            <a:r>
              <a:rPr lang="en-US" dirty="0">
                <a:latin typeface="Calibri" panose="020F0502020204030204" pitchFamily="34" charset="0"/>
              </a:rPr>
              <a:t>2) Promulgate policies that change laws and regulations to promote sustainable deployment and</a:t>
            </a:r>
          </a:p>
          <a:p>
            <a:r>
              <a:rPr lang="en-US" dirty="0">
                <a:latin typeface="Calibri" panose="020F0502020204030204" pitchFamily="34" charset="0"/>
              </a:rPr>
              <a:t>adoption;</a:t>
            </a:r>
          </a:p>
          <a:p>
            <a:r>
              <a:rPr lang="en-US" dirty="0">
                <a:latin typeface="Calibri" panose="020F0502020204030204" pitchFamily="34" charset="0"/>
              </a:rPr>
              <a:t>3) Require significant public benefits as a condition of mergers and acquisitions; and</a:t>
            </a:r>
          </a:p>
          <a:p>
            <a:r>
              <a:rPr lang="en-US" dirty="0">
                <a:latin typeface="Calibri" panose="020F0502020204030204" pitchFamily="34" charset="0"/>
              </a:rPr>
              <a:t>4) Have other branches of government and community anchor institutions include </a:t>
            </a:r>
            <a:r>
              <a:rPr lang="en-US" dirty="0" smtClean="0">
                <a:latin typeface="Calibri" panose="020F0502020204030204" pitchFamily="34" charset="0"/>
              </a:rPr>
              <a:t>broadband adoption </a:t>
            </a:r>
            <a:r>
              <a:rPr lang="en-US" dirty="0">
                <a:latin typeface="Calibri" panose="020F0502020204030204" pitchFamily="34" charset="0"/>
              </a:rPr>
              <a:t>and digital literacy in the continuum of care and services they can provide.</a:t>
            </a:r>
            <a:endParaRPr lang="en-US" dirty="0"/>
          </a:p>
          <a:p>
            <a:endParaRPr lang="en-US" dirty="0"/>
          </a:p>
        </p:txBody>
      </p:sp>
    </p:spTree>
    <p:extLst>
      <p:ext uri="{BB962C8B-B14F-4D97-AF65-F5344CB8AC3E}">
        <p14:creationId xmlns:p14="http://schemas.microsoft.com/office/powerpoint/2010/main" val="85115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Can Make Sound Public Policy</a:t>
            </a:r>
            <a:endParaRPr lang="en-US" dirty="0"/>
          </a:p>
        </p:txBody>
      </p:sp>
      <p:sp>
        <p:nvSpPr>
          <p:cNvPr id="3" name="Content Placeholder 2"/>
          <p:cNvSpPr>
            <a:spLocks noGrp="1"/>
          </p:cNvSpPr>
          <p:nvPr>
            <p:ph idx="1"/>
          </p:nvPr>
        </p:nvSpPr>
        <p:spPr>
          <a:xfrm>
            <a:off x="609598" y="2160590"/>
            <a:ext cx="6644641" cy="3984178"/>
          </a:xfrm>
        </p:spPr>
        <p:txBody>
          <a:bodyPr>
            <a:normAutofit lnSpcReduction="10000"/>
          </a:bodyPr>
          <a:lstStyle/>
          <a:p>
            <a:r>
              <a:rPr lang="en-US" dirty="0">
                <a:latin typeface="Calibri" panose="020F0502020204030204" pitchFamily="34" charset="0"/>
              </a:rPr>
              <a:t>Together, the understanding developed here provides a rational basis for our policy recommendations, including authorizing additional funding for broadband infrastructure deployment and adoption </a:t>
            </a:r>
            <a:r>
              <a:rPr lang="en-US" dirty="0" smtClean="0">
                <a:latin typeface="Calibri" panose="020F0502020204030204" pitchFamily="34" charset="0"/>
              </a:rPr>
              <a:t>assistance programs</a:t>
            </a:r>
            <a:r>
              <a:rPr lang="en-US" dirty="0">
                <a:latin typeface="Calibri" panose="020F0502020204030204" pitchFamily="34" charset="0"/>
              </a:rPr>
              <a:t>, the initial premise being that </a:t>
            </a:r>
            <a:r>
              <a:rPr lang="en-US" b="1" dirty="0">
                <a:latin typeface="Calibri" panose="020F0502020204030204" pitchFamily="34" charset="0"/>
              </a:rPr>
              <a:t>public investment </a:t>
            </a:r>
            <a:r>
              <a:rPr lang="en-US" dirty="0">
                <a:latin typeface="Calibri" panose="020F0502020204030204" pitchFamily="34" charset="0"/>
              </a:rPr>
              <a:t>in such programs is sound public policy because it:</a:t>
            </a:r>
          </a:p>
          <a:p>
            <a:pPr lvl="1"/>
            <a:r>
              <a:rPr lang="en-US" dirty="0">
                <a:latin typeface="Calibri" panose="020F0502020204030204" pitchFamily="34" charset="0"/>
              </a:rPr>
              <a:t>(1) Offers significant benefit to the households who are directly impacted by the interventions;</a:t>
            </a:r>
          </a:p>
          <a:p>
            <a:pPr lvl="1"/>
            <a:r>
              <a:rPr lang="en-US" dirty="0">
                <a:latin typeface="Calibri" panose="020F0502020204030204" pitchFamily="34" charset="0"/>
              </a:rPr>
              <a:t>(2) Has significant public benefit to society overall;</a:t>
            </a:r>
          </a:p>
          <a:p>
            <a:pPr lvl="1"/>
            <a:r>
              <a:rPr lang="en-US" dirty="0">
                <a:latin typeface="Calibri" panose="020F0502020204030204" pitchFamily="34" charset="0"/>
              </a:rPr>
              <a:t>(3) Is a prudent use of public funds that yields economic impacts significantly greater than the amount invested;</a:t>
            </a:r>
          </a:p>
          <a:p>
            <a:pPr lvl="1"/>
            <a:r>
              <a:rPr lang="en-US" dirty="0">
                <a:latin typeface="Calibri" panose="020F0502020204030204" pitchFamily="34" charset="0"/>
              </a:rPr>
              <a:t>(4) Is not achievable with private sector funds alone; and</a:t>
            </a:r>
          </a:p>
          <a:p>
            <a:pPr lvl="1"/>
            <a:r>
              <a:rPr lang="en-US" dirty="0">
                <a:latin typeface="Calibri" panose="020F0502020204030204" pitchFamily="34" charset="0"/>
              </a:rPr>
              <a:t>(5) Has broad public support as a policy goal.</a:t>
            </a:r>
            <a:endParaRPr lang="en-US" dirty="0"/>
          </a:p>
          <a:p>
            <a:endParaRPr lang="en-US" dirty="0"/>
          </a:p>
        </p:txBody>
      </p:sp>
    </p:spTree>
    <p:extLst>
      <p:ext uri="{BB962C8B-B14F-4D97-AF65-F5344CB8AC3E}">
        <p14:creationId xmlns:p14="http://schemas.microsoft.com/office/powerpoint/2010/main" val="45216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Lost Revenue to Grant County if </a:t>
            </a:r>
            <a:r>
              <a:rPr lang="en-US" u="sng" dirty="0" smtClean="0">
                <a:solidFill>
                  <a:schemeClr val="tx1"/>
                </a:solidFill>
              </a:rPr>
              <a:t>No Action Taken</a:t>
            </a:r>
            <a:endParaRPr lang="en-US" u="sng" dirty="0">
              <a:solidFill>
                <a:schemeClr val="tx1"/>
              </a:solidFill>
            </a:endParaRPr>
          </a:p>
        </p:txBody>
      </p:sp>
      <p:pic>
        <p:nvPicPr>
          <p:cNvPr id="10" name="Content Placeholder 9"/>
          <p:cNvPicPr>
            <a:picLocks noGrp="1" noChangeAspect="1"/>
          </p:cNvPicPr>
          <p:nvPr>
            <p:ph idx="1"/>
          </p:nvPr>
        </p:nvPicPr>
        <p:blipFill rotWithShape="1">
          <a:blip r:embed="rId2"/>
          <a:srcRect r="186" b="13896"/>
          <a:stretch/>
        </p:blipFill>
        <p:spPr>
          <a:xfrm>
            <a:off x="1067491" y="1930400"/>
            <a:ext cx="5889821" cy="3683621"/>
          </a:xfrm>
          <a:prstGeom prst="rect">
            <a:avLst/>
          </a:prstGeom>
        </p:spPr>
      </p:pic>
    </p:spTree>
    <p:extLst>
      <p:ext uri="{BB962C8B-B14F-4D97-AF65-F5344CB8AC3E}">
        <p14:creationId xmlns:p14="http://schemas.microsoft.com/office/powerpoint/2010/main" val="263001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solidFill>
                  <a:schemeClr val="tx1"/>
                </a:solidFill>
              </a:rPr>
              <a:t>Cost of Trip to Bend</a:t>
            </a:r>
            <a:endParaRPr lang="en-US" dirty="0">
              <a:solidFill>
                <a:schemeClr val="tx1"/>
              </a:solidFill>
            </a:endParaRPr>
          </a:p>
        </p:txBody>
      </p:sp>
      <p:sp>
        <p:nvSpPr>
          <p:cNvPr id="3" name="Content Placeholder 2"/>
          <p:cNvSpPr>
            <a:spLocks noGrp="1"/>
          </p:cNvSpPr>
          <p:nvPr>
            <p:ph idx="1"/>
          </p:nvPr>
        </p:nvSpPr>
        <p:spPr>
          <a:xfrm>
            <a:off x="211015" y="1930400"/>
            <a:ext cx="3683977" cy="3880773"/>
          </a:xfrm>
        </p:spPr>
        <p:txBody>
          <a:bodyPr>
            <a:normAutofit/>
          </a:bodyPr>
          <a:lstStyle/>
          <a:p>
            <a:r>
              <a:rPr lang="en-US" sz="2400" dirty="0" smtClean="0"/>
              <a:t>Fuel: $54 </a:t>
            </a:r>
          </a:p>
          <a:p>
            <a:r>
              <a:rPr lang="en-US" sz="2400" dirty="0" smtClean="0"/>
              <a:t>Food: $40</a:t>
            </a:r>
          </a:p>
          <a:p>
            <a:r>
              <a:rPr lang="en-US" sz="2400" dirty="0" smtClean="0"/>
              <a:t>Other shopping: $100+</a:t>
            </a:r>
          </a:p>
          <a:p>
            <a:r>
              <a:rPr lang="en-US" sz="2400" b="1" dirty="0" smtClean="0"/>
              <a:t>Over $200 per trip = Lost revenue in our community</a:t>
            </a:r>
          </a:p>
          <a:p>
            <a:pPr marL="0" indent="0">
              <a:buNone/>
            </a:pPr>
            <a:endParaRPr lang="en-US" sz="4000" dirty="0"/>
          </a:p>
        </p:txBody>
      </p:sp>
      <p:pic>
        <p:nvPicPr>
          <p:cNvPr id="4" name="Picture 3"/>
          <p:cNvPicPr>
            <a:picLocks noChangeAspect="1"/>
          </p:cNvPicPr>
          <p:nvPr/>
        </p:nvPicPr>
        <p:blipFill>
          <a:blip r:embed="rId2"/>
          <a:stretch>
            <a:fillRect/>
          </a:stretch>
        </p:blipFill>
        <p:spPr>
          <a:xfrm>
            <a:off x="4089477" y="1724757"/>
            <a:ext cx="4737999" cy="3788019"/>
          </a:xfrm>
          <a:prstGeom prst="rect">
            <a:avLst/>
          </a:prstGeom>
        </p:spPr>
      </p:pic>
    </p:spTree>
    <p:extLst>
      <p:ext uri="{BB962C8B-B14F-4D97-AF65-F5344CB8AC3E}">
        <p14:creationId xmlns:p14="http://schemas.microsoft.com/office/powerpoint/2010/main" val="1709433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solidFill>
                  <a:schemeClr val="tx1"/>
                </a:solidFill>
              </a:rPr>
              <a:t>Education</a:t>
            </a:r>
            <a:endParaRPr lang="en-US" dirty="0">
              <a:solidFill>
                <a:schemeClr val="tx1"/>
              </a:solidFill>
            </a:endParaRPr>
          </a:p>
        </p:txBody>
      </p:sp>
      <p:sp>
        <p:nvSpPr>
          <p:cNvPr id="3" name="Content Placeholder 2"/>
          <p:cNvSpPr>
            <a:spLocks noGrp="1"/>
          </p:cNvSpPr>
          <p:nvPr>
            <p:ph idx="1"/>
          </p:nvPr>
        </p:nvSpPr>
        <p:spPr>
          <a:xfrm>
            <a:off x="231912" y="1547446"/>
            <a:ext cx="4331296" cy="4263727"/>
          </a:xfrm>
        </p:spPr>
        <p:txBody>
          <a:bodyPr>
            <a:normAutofit fontScale="92500" lnSpcReduction="20000"/>
          </a:bodyPr>
          <a:lstStyle/>
          <a:p>
            <a:r>
              <a:rPr lang="en-US" sz="2000" dirty="0" smtClean="0"/>
              <a:t>Student accessing K-12 education = $9,400 (each student per district)</a:t>
            </a:r>
          </a:p>
          <a:p>
            <a:r>
              <a:rPr lang="en-US" sz="2000" dirty="0" smtClean="0"/>
              <a:t>College students: </a:t>
            </a:r>
          </a:p>
          <a:p>
            <a:pPr lvl="1"/>
            <a:r>
              <a:rPr lang="en-US" sz="2000" dirty="0" smtClean="0"/>
              <a:t>Will save $10,000 in housing </a:t>
            </a:r>
          </a:p>
          <a:p>
            <a:pPr lvl="1"/>
            <a:r>
              <a:rPr lang="en-US" sz="2000" dirty="0" smtClean="0"/>
              <a:t>Will eat and shop in Grant County spending approximately $3,600 locally</a:t>
            </a:r>
          </a:p>
          <a:p>
            <a:pPr lvl="1"/>
            <a:r>
              <a:rPr lang="en-US" sz="3600" dirty="0" smtClean="0"/>
              <a:t>1 college student will provide $13,600 to our county!</a:t>
            </a:r>
            <a:endParaRPr lang="en-US" sz="3600" dirty="0"/>
          </a:p>
        </p:txBody>
      </p:sp>
      <p:pic>
        <p:nvPicPr>
          <p:cNvPr id="4" name="Picture 3"/>
          <p:cNvPicPr>
            <a:picLocks noChangeAspect="1"/>
          </p:cNvPicPr>
          <p:nvPr/>
        </p:nvPicPr>
        <p:blipFill>
          <a:blip r:embed="rId2"/>
          <a:stretch>
            <a:fillRect/>
          </a:stretch>
        </p:blipFill>
        <p:spPr>
          <a:xfrm>
            <a:off x="4745260" y="1854905"/>
            <a:ext cx="4215363" cy="3648808"/>
          </a:xfrm>
          <a:prstGeom prst="rect">
            <a:avLst/>
          </a:prstGeom>
        </p:spPr>
      </p:pic>
    </p:spTree>
    <p:extLst>
      <p:ext uri="{BB962C8B-B14F-4D97-AF65-F5344CB8AC3E}">
        <p14:creationId xmlns:p14="http://schemas.microsoft.com/office/powerpoint/2010/main" val="3504955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304800"/>
            <a:ext cx="6669025" cy="1320800"/>
          </a:xfrm>
        </p:spPr>
        <p:txBody>
          <a:bodyPr/>
          <a:lstStyle/>
          <a:p>
            <a:r>
              <a:rPr lang="en-US" dirty="0" smtClean="0"/>
              <a:t>Smart Phones Just Don’t Cut It</a:t>
            </a:r>
            <a:endParaRPr lang="en-US" dirty="0"/>
          </a:p>
        </p:txBody>
      </p:sp>
      <p:sp>
        <p:nvSpPr>
          <p:cNvPr id="3" name="Content Placeholder 2"/>
          <p:cNvSpPr>
            <a:spLocks noGrp="1"/>
          </p:cNvSpPr>
          <p:nvPr>
            <p:ph idx="1"/>
          </p:nvPr>
        </p:nvSpPr>
        <p:spPr>
          <a:xfrm>
            <a:off x="4645151" y="1622004"/>
            <a:ext cx="3072385" cy="5057648"/>
          </a:xfrm>
        </p:spPr>
        <p:txBody>
          <a:bodyPr>
            <a:noAutofit/>
          </a:bodyPr>
          <a:lstStyle/>
          <a:p>
            <a:pPr marL="0" indent="0">
              <a:buNone/>
            </a:pPr>
            <a:r>
              <a:rPr lang="en-US" sz="2000" dirty="0">
                <a:latin typeface="Calibri" panose="020F0502020204030204" pitchFamily="34" charset="0"/>
              </a:rPr>
              <a:t>Tasks such as creating a resume, using </a:t>
            </a:r>
            <a:r>
              <a:rPr lang="en-US" sz="2000" dirty="0" smtClean="0">
                <a:latin typeface="Calibri" panose="020F0502020204030204" pitchFamily="34" charset="0"/>
              </a:rPr>
              <a:t>the web </a:t>
            </a:r>
            <a:r>
              <a:rPr lang="en-US" sz="2000" dirty="0">
                <a:latin typeface="Calibri" panose="020F0502020204030204" pitchFamily="34" charset="0"/>
              </a:rPr>
              <a:t>to search for available positions, filling out </a:t>
            </a:r>
            <a:r>
              <a:rPr lang="en-US" sz="2000" dirty="0" smtClean="0">
                <a:latin typeface="Calibri" panose="020F0502020204030204" pitchFamily="34" charset="0"/>
              </a:rPr>
              <a:t>online applications</a:t>
            </a:r>
            <a:r>
              <a:rPr lang="en-US" sz="2000" dirty="0">
                <a:latin typeface="Calibri" panose="020F0502020204030204" pitchFamily="34" charset="0"/>
              </a:rPr>
              <a:t>, and contacting employers are reported </a:t>
            </a:r>
            <a:r>
              <a:rPr lang="en-US" sz="2000" dirty="0" smtClean="0">
                <a:latin typeface="Calibri" panose="020F0502020204030204" pitchFamily="34" charset="0"/>
              </a:rPr>
              <a:t>as much </a:t>
            </a:r>
            <a:r>
              <a:rPr lang="en-US" sz="2000" dirty="0">
                <a:latin typeface="Calibri" panose="020F0502020204030204" pitchFamily="34" charset="0"/>
              </a:rPr>
              <a:t>more difficult when job-seekers’ only internet </a:t>
            </a:r>
            <a:r>
              <a:rPr lang="en-US" sz="2000" dirty="0" smtClean="0">
                <a:latin typeface="Calibri" panose="020F0502020204030204" pitchFamily="34" charset="0"/>
              </a:rPr>
              <a:t>access is </a:t>
            </a:r>
            <a:r>
              <a:rPr lang="en-US" sz="2000" dirty="0">
                <a:latin typeface="Calibri" panose="020F0502020204030204" pitchFamily="34" charset="0"/>
              </a:rPr>
              <a:t>via smartphones, emphasizing the need for meaningful internet access.</a:t>
            </a:r>
            <a:endParaRPr lang="en-US" sz="2000" dirty="0"/>
          </a:p>
          <a:p>
            <a:endParaRPr lang="en-US" sz="2000" b="1" dirty="0"/>
          </a:p>
        </p:txBody>
      </p:sp>
      <p:pic>
        <p:nvPicPr>
          <p:cNvPr id="5" name="Picture 4"/>
          <p:cNvPicPr>
            <a:picLocks noChangeAspect="1"/>
          </p:cNvPicPr>
          <p:nvPr/>
        </p:nvPicPr>
        <p:blipFill>
          <a:blip r:embed="rId2"/>
          <a:stretch>
            <a:fillRect/>
          </a:stretch>
        </p:blipFill>
        <p:spPr>
          <a:xfrm>
            <a:off x="609598" y="1245616"/>
            <a:ext cx="3788154" cy="5283668"/>
          </a:xfrm>
          <a:prstGeom prst="rect">
            <a:avLst/>
          </a:prstGeom>
        </p:spPr>
      </p:pic>
    </p:spTree>
    <p:extLst>
      <p:ext uri="{BB962C8B-B14F-4D97-AF65-F5344CB8AC3E}">
        <p14:creationId xmlns:p14="http://schemas.microsoft.com/office/powerpoint/2010/main" val="428391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09599" y="1518752"/>
            <a:ext cx="6347714" cy="3880773"/>
          </a:xfrm>
        </p:spPr>
        <p:txBody>
          <a:bodyPr/>
          <a:lstStyle/>
          <a:p>
            <a:r>
              <a:rPr lang="en-US" dirty="0" smtClean="0"/>
              <a:t>85% of the public supports the county investing funds in the Cyber Mill project</a:t>
            </a:r>
          </a:p>
          <a:p>
            <a:r>
              <a:rPr lang="en-US" dirty="0" smtClean="0">
                <a:solidFill>
                  <a:schemeClr val="tx1"/>
                </a:solidFill>
                <a:latin typeface="+mj-lt"/>
              </a:rPr>
              <a:t>Local revenue is lost to other communities if we can’t provide a service like the Cyber Mill</a:t>
            </a:r>
          </a:p>
          <a:p>
            <a:r>
              <a:rPr lang="en-US" dirty="0" smtClean="0">
                <a:solidFill>
                  <a:schemeClr val="tx1"/>
                </a:solidFill>
                <a:latin typeface="+mj-lt"/>
              </a:rPr>
              <a:t>The </a:t>
            </a:r>
            <a:r>
              <a:rPr lang="en-US" dirty="0">
                <a:solidFill>
                  <a:schemeClr val="tx1"/>
                </a:solidFill>
                <a:latin typeface="+mj-lt"/>
              </a:rPr>
              <a:t>single most impactful action government can take is to invest capital resources in </a:t>
            </a:r>
            <a:r>
              <a:rPr lang="en-US" u="sng" dirty="0">
                <a:solidFill>
                  <a:schemeClr val="tx1"/>
                </a:solidFill>
                <a:latin typeface="+mj-lt"/>
              </a:rPr>
              <a:t>infrastructure deployment and broadband adoption programs</a:t>
            </a:r>
            <a:endParaRPr lang="en-US" dirty="0" smtClean="0">
              <a:latin typeface="+mj-lt"/>
            </a:endParaRPr>
          </a:p>
          <a:p>
            <a:endParaRPr lang="en-US" dirty="0"/>
          </a:p>
        </p:txBody>
      </p:sp>
    </p:spTree>
    <p:extLst>
      <p:ext uri="{BB962C8B-B14F-4D97-AF65-F5344CB8AC3E}">
        <p14:creationId xmlns:p14="http://schemas.microsoft.com/office/powerpoint/2010/main" val="118595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778" y="858078"/>
            <a:ext cx="6347713" cy="1320800"/>
          </a:xfrm>
        </p:spPr>
        <p:txBody>
          <a:bodyPr/>
          <a:lstStyle/>
          <a:p>
            <a:r>
              <a:rPr lang="en-US" dirty="0" smtClean="0"/>
              <a:t>Thank you!</a:t>
            </a:r>
            <a:endParaRPr lang="en-US" dirty="0"/>
          </a:p>
        </p:txBody>
      </p:sp>
      <p:pic>
        <p:nvPicPr>
          <p:cNvPr id="3074" name="Picture 2" descr="Image result for strawberry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78" y="1807934"/>
            <a:ext cx="6273534" cy="353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99872"/>
            <a:ext cx="6851905" cy="1320800"/>
          </a:xfrm>
        </p:spPr>
        <p:txBody>
          <a:bodyPr/>
          <a:lstStyle/>
          <a:p>
            <a:r>
              <a:rPr lang="en-US" dirty="0" smtClean="0"/>
              <a:t>Public Investment in Infrastructure</a:t>
            </a:r>
            <a:endParaRPr lang="en-US" dirty="0"/>
          </a:p>
        </p:txBody>
      </p:sp>
      <p:sp>
        <p:nvSpPr>
          <p:cNvPr id="3" name="Content Placeholder 2"/>
          <p:cNvSpPr>
            <a:spLocks noGrp="1"/>
          </p:cNvSpPr>
          <p:nvPr>
            <p:ph idx="1"/>
          </p:nvPr>
        </p:nvSpPr>
        <p:spPr>
          <a:xfrm>
            <a:off x="609599" y="2160590"/>
            <a:ext cx="6347713" cy="4410898"/>
          </a:xfrm>
        </p:spPr>
        <p:txBody>
          <a:bodyPr>
            <a:normAutofit/>
          </a:bodyPr>
          <a:lstStyle/>
          <a:p>
            <a:r>
              <a:rPr lang="en-US" sz="2400" dirty="0">
                <a:latin typeface="Calibri" panose="020F0502020204030204" pitchFamily="34" charset="0"/>
              </a:rPr>
              <a:t>History shows that public investment in private infrastructure provides significant public and individual benefits. </a:t>
            </a:r>
            <a:endParaRPr lang="en-US" sz="2400" dirty="0" smtClean="0">
              <a:latin typeface="Calibri" panose="020F0502020204030204" pitchFamily="34" charset="0"/>
            </a:endParaRPr>
          </a:p>
          <a:p>
            <a:r>
              <a:rPr lang="en-US" sz="2400" dirty="0" smtClean="0">
                <a:latin typeface="Calibri" panose="020F0502020204030204" pitchFamily="34" charset="0"/>
              </a:rPr>
              <a:t>When </a:t>
            </a:r>
            <a:r>
              <a:rPr lang="en-US" sz="2400" dirty="0">
                <a:latin typeface="Calibri" panose="020F0502020204030204" pitchFamily="34" charset="0"/>
              </a:rPr>
              <a:t>history, economic impact and need considered jointly, it is </a:t>
            </a:r>
            <a:r>
              <a:rPr lang="en-US" sz="2400" dirty="0" smtClean="0">
                <a:latin typeface="Calibri" panose="020F0502020204030204" pitchFamily="34" charset="0"/>
              </a:rPr>
              <a:t>clear:</a:t>
            </a:r>
          </a:p>
          <a:p>
            <a:pPr lvl="1"/>
            <a:r>
              <a:rPr lang="en-US" sz="220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single most impactful action government can take is to invest capital resources in </a:t>
            </a:r>
            <a:r>
              <a:rPr lang="en-US" sz="2200" u="sng" dirty="0">
                <a:solidFill>
                  <a:schemeClr val="tx1"/>
                </a:solidFill>
                <a:latin typeface="Calibri" panose="020F0502020204030204" pitchFamily="34" charset="0"/>
              </a:rPr>
              <a:t>infrastructure deployment and broadband adoption programs</a:t>
            </a:r>
            <a:r>
              <a:rPr lang="en-US" dirty="0">
                <a:solidFill>
                  <a:schemeClr val="tx1"/>
                </a:solidFill>
                <a:latin typeface="Calibri" panose="020F0502020204030204" pitchFamily="34" charset="0"/>
              </a:rPr>
              <a:t>. </a:t>
            </a:r>
            <a:br>
              <a:rPr lang="en-US" dirty="0">
                <a:solidFill>
                  <a:schemeClr val="tx1"/>
                </a:solidFill>
                <a:latin typeface="Calibri" panose="020F0502020204030204" pitchFamily="34" charset="0"/>
              </a:rPr>
            </a:br>
            <a:endParaRPr lang="en-US" dirty="0">
              <a:solidFill>
                <a:schemeClr val="tx1"/>
              </a:solidFill>
            </a:endParaRPr>
          </a:p>
        </p:txBody>
      </p:sp>
    </p:spTree>
    <p:extLst>
      <p:ext uri="{BB962C8B-B14F-4D97-AF65-F5344CB8AC3E}">
        <p14:creationId xmlns:p14="http://schemas.microsoft.com/office/powerpoint/2010/main" val="111520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922" y="2746131"/>
            <a:ext cx="6347713" cy="849923"/>
          </a:xfrm>
        </p:spPr>
        <p:txBody>
          <a:bodyPr>
            <a:normAutofit/>
          </a:bodyPr>
          <a:lstStyle/>
          <a:p>
            <a:r>
              <a:rPr lang="en-US" sz="4800" dirty="0" smtClean="0"/>
              <a:t>Cyber Mill Survey</a:t>
            </a:r>
            <a:endParaRPr lang="en-US" sz="4800" dirty="0"/>
          </a:p>
        </p:txBody>
      </p:sp>
      <p:sp>
        <p:nvSpPr>
          <p:cNvPr id="3" name="Content Placeholder 2"/>
          <p:cNvSpPr>
            <a:spLocks noGrp="1"/>
          </p:cNvSpPr>
          <p:nvPr>
            <p:ph idx="1"/>
          </p:nvPr>
        </p:nvSpPr>
        <p:spPr>
          <a:xfrm>
            <a:off x="609598" y="1817690"/>
            <a:ext cx="6347714" cy="3880773"/>
          </a:xfrm>
        </p:spPr>
        <p:txBody>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195724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309" y="588189"/>
            <a:ext cx="6347713" cy="1320800"/>
          </a:xfrm>
        </p:spPr>
        <p:txBody>
          <a:bodyPr>
            <a:noAutofit/>
          </a:bodyPr>
          <a:lstStyle/>
          <a:p>
            <a:pPr algn="ctr"/>
            <a:r>
              <a:rPr lang="en-US" sz="2800" dirty="0" smtClean="0">
                <a:solidFill>
                  <a:schemeClr val="tx1"/>
                </a:solidFill>
              </a:rPr>
              <a:t>“Do </a:t>
            </a:r>
            <a:r>
              <a:rPr lang="en-US" sz="2800" dirty="0">
                <a:solidFill>
                  <a:schemeClr val="tx1"/>
                </a:solidFill>
              </a:rPr>
              <a:t>you currently have access to high quality </a:t>
            </a:r>
            <a:r>
              <a:rPr lang="en-US" sz="2800" dirty="0" smtClean="0">
                <a:solidFill>
                  <a:schemeClr val="tx1"/>
                </a:solidFill>
              </a:rPr>
              <a:t>Wi-Fi </a:t>
            </a:r>
            <a:r>
              <a:rPr lang="en-US" sz="2800" dirty="0">
                <a:solidFill>
                  <a:schemeClr val="tx1"/>
                </a:solidFill>
              </a:rPr>
              <a:t>in your home</a:t>
            </a:r>
            <a:r>
              <a:rPr lang="en-US" sz="2800" dirty="0" smtClean="0">
                <a:solidFill>
                  <a:schemeClr val="tx1"/>
                </a:solidFill>
              </a:rPr>
              <a:t>?”</a:t>
            </a: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6" name="TextBox 5"/>
          <p:cNvSpPr txBox="1"/>
          <p:nvPr/>
        </p:nvSpPr>
        <p:spPr>
          <a:xfrm>
            <a:off x="1039117" y="2690528"/>
            <a:ext cx="511487" cy="369332"/>
          </a:xfrm>
          <a:prstGeom prst="rect">
            <a:avLst/>
          </a:prstGeom>
          <a:noFill/>
        </p:spPr>
        <p:txBody>
          <a:bodyPr wrap="none" rtlCol="0">
            <a:spAutoFit/>
          </a:bodyPr>
          <a:lstStyle/>
          <a:p>
            <a:r>
              <a:rPr lang="en-US" dirty="0"/>
              <a:t>Yes</a:t>
            </a:r>
          </a:p>
        </p:txBody>
      </p:sp>
      <p:sp>
        <p:nvSpPr>
          <p:cNvPr id="7" name="Rectangle 6"/>
          <p:cNvSpPr/>
          <p:nvPr/>
        </p:nvSpPr>
        <p:spPr>
          <a:xfrm>
            <a:off x="1067074" y="4745917"/>
            <a:ext cx="455574" cy="369332"/>
          </a:xfrm>
          <a:prstGeom prst="rect">
            <a:avLst/>
          </a:prstGeom>
        </p:spPr>
        <p:txBody>
          <a:bodyPr wrap="none">
            <a:spAutoFit/>
          </a:bodyPr>
          <a:lstStyle/>
          <a:p>
            <a:r>
              <a:rPr lang="en-US" dirty="0" smtClean="0"/>
              <a:t>No</a:t>
            </a:r>
            <a:endParaRPr lang="en-US" dirty="0"/>
          </a:p>
        </p:txBody>
      </p:sp>
      <p:pic>
        <p:nvPicPr>
          <p:cNvPr id="9" name="Object 2"/>
          <p:cNvPicPr>
            <a:picLocks noChangeAspect="1"/>
          </p:cNvPicPr>
          <p:nvPr/>
        </p:nvPicPr>
        <p:blipFill rotWithShape="1">
          <a:blip r:embed="rId2" cstate="print"/>
          <a:srcRect l="13842" t="1322" r="873" b="1084"/>
          <a:stretch/>
        </p:blipFill>
        <p:spPr>
          <a:xfrm>
            <a:off x="1591185" y="1908989"/>
            <a:ext cx="5976928" cy="4274735"/>
          </a:xfrm>
          <a:prstGeom prst="rect">
            <a:avLst/>
          </a:prstGeom>
        </p:spPr>
      </p:pic>
      <p:sp>
        <p:nvSpPr>
          <p:cNvPr id="3" name="Rectangle 2"/>
          <p:cNvSpPr/>
          <p:nvPr/>
        </p:nvSpPr>
        <p:spPr>
          <a:xfrm>
            <a:off x="5855932" y="2690528"/>
            <a:ext cx="894797" cy="369332"/>
          </a:xfrm>
          <a:prstGeom prst="rect">
            <a:avLst/>
          </a:prstGeom>
        </p:spPr>
        <p:txBody>
          <a:bodyPr wrap="none">
            <a:spAutoFit/>
          </a:bodyPr>
          <a:lstStyle/>
          <a:p>
            <a:pPr algn="ctr"/>
            <a:r>
              <a:rPr lang="en-US" dirty="0" smtClean="0">
                <a:solidFill>
                  <a:srgbClr val="FFFF00"/>
                </a:solidFill>
              </a:rPr>
              <a:t>60.50%</a:t>
            </a:r>
            <a:endParaRPr lang="en-US" dirty="0">
              <a:solidFill>
                <a:srgbClr val="FFFF00"/>
              </a:solidFill>
            </a:endParaRPr>
          </a:p>
        </p:txBody>
      </p:sp>
      <p:sp>
        <p:nvSpPr>
          <p:cNvPr id="8" name="Rectangle 7"/>
          <p:cNvSpPr/>
          <p:nvPr/>
        </p:nvSpPr>
        <p:spPr>
          <a:xfrm>
            <a:off x="4114035" y="4745917"/>
            <a:ext cx="772969" cy="369332"/>
          </a:xfrm>
          <a:prstGeom prst="rect">
            <a:avLst/>
          </a:prstGeom>
        </p:spPr>
        <p:txBody>
          <a:bodyPr wrap="none">
            <a:spAutoFit/>
          </a:bodyPr>
          <a:lstStyle/>
          <a:p>
            <a:pPr algn="ctr"/>
            <a:r>
              <a:rPr lang="en-US" dirty="0" smtClean="0">
                <a:solidFill>
                  <a:srgbClr val="FFFF00"/>
                </a:solidFill>
              </a:rPr>
              <a:t>39.5%</a:t>
            </a:r>
            <a:endParaRPr lang="en-US" dirty="0">
              <a:solidFill>
                <a:srgbClr val="FFFF00"/>
              </a:solidFill>
            </a:endParaRPr>
          </a:p>
        </p:txBody>
      </p:sp>
    </p:spTree>
    <p:extLst>
      <p:ext uri="{BB962C8B-B14F-4D97-AF65-F5344CB8AC3E}">
        <p14:creationId xmlns:p14="http://schemas.microsoft.com/office/powerpoint/2010/main" val="19159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2"/>
          <p:cNvPicPr>
            <a:picLocks noChangeAspect="1"/>
          </p:cNvPicPr>
          <p:nvPr/>
        </p:nvPicPr>
        <p:blipFill rotWithShape="1">
          <a:blip r:embed="rId2" cstate="print"/>
          <a:srcRect l="13986" t="1301"/>
          <a:stretch/>
        </p:blipFill>
        <p:spPr>
          <a:xfrm>
            <a:off x="1519490" y="1634222"/>
            <a:ext cx="6526159" cy="4680354"/>
          </a:xfrm>
          <a:prstGeom prst="rect">
            <a:avLst/>
          </a:prstGeom>
        </p:spPr>
      </p:pic>
      <p:sp>
        <p:nvSpPr>
          <p:cNvPr id="2" name="Title 1"/>
          <p:cNvSpPr>
            <a:spLocks noGrp="1"/>
          </p:cNvSpPr>
          <p:nvPr>
            <p:ph type="title"/>
          </p:nvPr>
        </p:nvSpPr>
        <p:spPr>
          <a:xfrm>
            <a:off x="1291702" y="570608"/>
            <a:ext cx="6347713" cy="1320800"/>
          </a:xfrm>
        </p:spPr>
        <p:txBody>
          <a:bodyPr>
            <a:noAutofit/>
          </a:bodyPr>
          <a:lstStyle/>
          <a:p>
            <a:pPr algn="ctr"/>
            <a:r>
              <a:rPr lang="en-US" sz="2800" dirty="0" smtClean="0">
                <a:solidFill>
                  <a:schemeClr val="tx1"/>
                </a:solidFill>
              </a:rPr>
              <a:t>“Do </a:t>
            </a:r>
            <a:r>
              <a:rPr lang="en-US" sz="2800" dirty="0">
                <a:solidFill>
                  <a:schemeClr val="tx1"/>
                </a:solidFill>
              </a:rPr>
              <a:t>you currently have access to a computer in your home</a:t>
            </a:r>
            <a:r>
              <a:rPr lang="en-US" sz="2800" dirty="0" smtClean="0">
                <a:solidFill>
                  <a:schemeClr val="tx1"/>
                </a:solidFill>
              </a:rPr>
              <a:t>?”</a:t>
            </a:r>
            <a:r>
              <a:rPr lang="en-US" sz="2800" dirty="0"/>
              <a:t/>
            </a:r>
            <a:br>
              <a:rPr lang="en-US" sz="2800" dirty="0"/>
            </a:br>
            <a:endParaRPr lang="en-US" sz="2800" dirty="0"/>
          </a:p>
        </p:txBody>
      </p:sp>
      <p:sp>
        <p:nvSpPr>
          <p:cNvPr id="6" name="TextBox 5"/>
          <p:cNvSpPr txBox="1"/>
          <p:nvPr/>
        </p:nvSpPr>
        <p:spPr>
          <a:xfrm>
            <a:off x="1035959" y="2505862"/>
            <a:ext cx="511487" cy="369332"/>
          </a:xfrm>
          <a:prstGeom prst="rect">
            <a:avLst/>
          </a:prstGeom>
          <a:noFill/>
        </p:spPr>
        <p:txBody>
          <a:bodyPr wrap="none" rtlCol="0">
            <a:spAutoFit/>
          </a:bodyPr>
          <a:lstStyle/>
          <a:p>
            <a:r>
              <a:rPr lang="en-US" dirty="0"/>
              <a:t>Yes</a:t>
            </a:r>
          </a:p>
        </p:txBody>
      </p:sp>
      <p:sp>
        <p:nvSpPr>
          <p:cNvPr id="7" name="TextBox 6"/>
          <p:cNvSpPr txBox="1"/>
          <p:nvPr/>
        </p:nvSpPr>
        <p:spPr>
          <a:xfrm>
            <a:off x="1035959" y="4749520"/>
            <a:ext cx="455574" cy="369332"/>
          </a:xfrm>
          <a:prstGeom prst="rect">
            <a:avLst/>
          </a:prstGeom>
          <a:noFill/>
        </p:spPr>
        <p:txBody>
          <a:bodyPr wrap="none" rtlCol="0">
            <a:spAutoFit/>
          </a:bodyPr>
          <a:lstStyle/>
          <a:p>
            <a:r>
              <a:rPr lang="en-US" dirty="0" smtClean="0"/>
              <a:t>No</a:t>
            </a:r>
            <a:endParaRPr lang="en-US" dirty="0"/>
          </a:p>
        </p:txBody>
      </p:sp>
      <p:sp>
        <p:nvSpPr>
          <p:cNvPr id="3" name="Rectangle 2"/>
          <p:cNvSpPr/>
          <p:nvPr/>
        </p:nvSpPr>
        <p:spPr>
          <a:xfrm>
            <a:off x="6165990" y="2585690"/>
            <a:ext cx="894797" cy="369332"/>
          </a:xfrm>
          <a:prstGeom prst="rect">
            <a:avLst/>
          </a:prstGeom>
        </p:spPr>
        <p:txBody>
          <a:bodyPr wrap="none">
            <a:spAutoFit/>
          </a:bodyPr>
          <a:lstStyle/>
          <a:p>
            <a:r>
              <a:rPr lang="en-US" dirty="0" smtClean="0">
                <a:solidFill>
                  <a:srgbClr val="FFFF00"/>
                </a:solidFill>
              </a:rPr>
              <a:t>86.52%</a:t>
            </a:r>
            <a:endParaRPr lang="en-US" dirty="0">
              <a:solidFill>
                <a:srgbClr val="FFFF00"/>
              </a:solidFill>
            </a:endParaRPr>
          </a:p>
        </p:txBody>
      </p:sp>
      <p:sp>
        <p:nvSpPr>
          <p:cNvPr id="8" name="Rectangle 7"/>
          <p:cNvSpPr/>
          <p:nvPr/>
        </p:nvSpPr>
        <p:spPr>
          <a:xfrm>
            <a:off x="1547446" y="4749520"/>
            <a:ext cx="894797" cy="369332"/>
          </a:xfrm>
          <a:prstGeom prst="rect">
            <a:avLst/>
          </a:prstGeom>
        </p:spPr>
        <p:txBody>
          <a:bodyPr wrap="none">
            <a:spAutoFit/>
          </a:bodyPr>
          <a:lstStyle/>
          <a:p>
            <a:r>
              <a:rPr lang="en-US" dirty="0" smtClean="0">
                <a:solidFill>
                  <a:srgbClr val="FFFF00"/>
                </a:solidFill>
              </a:rPr>
              <a:t>13.48%</a:t>
            </a:r>
            <a:endParaRPr lang="en-US" dirty="0">
              <a:solidFill>
                <a:srgbClr val="FFFF00"/>
              </a:solidFill>
            </a:endParaRPr>
          </a:p>
        </p:txBody>
      </p:sp>
    </p:spTree>
    <p:extLst>
      <p:ext uri="{BB962C8B-B14F-4D97-AF65-F5344CB8AC3E}">
        <p14:creationId xmlns:p14="http://schemas.microsoft.com/office/powerpoint/2010/main" val="109688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4071" t="744"/>
          <a:stretch/>
        </p:blipFill>
        <p:spPr>
          <a:xfrm>
            <a:off x="1696822" y="1544842"/>
            <a:ext cx="6026988" cy="4351056"/>
          </a:xfrm>
          <a:prstGeom prst="rect">
            <a:avLst/>
          </a:prstGeom>
        </p:spPr>
      </p:pic>
      <p:sp>
        <p:nvSpPr>
          <p:cNvPr id="4" name="Object 1"/>
          <p:cNvSpPr txBox="1">
            <a:spLocks noGrp="1"/>
          </p:cNvSpPr>
          <p:nvPr>
            <p:ph type="title"/>
          </p:nvPr>
        </p:nvSpPr>
        <p:spPr>
          <a:xfrm>
            <a:off x="1273698" y="546862"/>
            <a:ext cx="6347713" cy="1320800"/>
          </a:xfrm>
          <a:prstGeom prst="rect">
            <a:avLst/>
          </a:prstGeom>
          <a:noFill/>
        </p:spPr>
        <p:txBody>
          <a:bodyPr wrap="square" rtlCol="0"/>
          <a:lstStyle/>
          <a:p>
            <a:pPr algn="ctr"/>
            <a:r>
              <a:rPr lang="en-US" sz="2200" dirty="0" smtClean="0">
                <a:solidFill>
                  <a:schemeClr val="tx1"/>
                </a:solidFill>
              </a:rPr>
              <a:t>“Is the computer access adequate for all the people in your household?”</a:t>
            </a:r>
            <a:endParaRPr lang="en-US" sz="2200" dirty="0">
              <a:solidFill>
                <a:schemeClr val="tx1"/>
              </a:solidFill>
            </a:endParaRPr>
          </a:p>
        </p:txBody>
      </p:sp>
      <p:sp>
        <p:nvSpPr>
          <p:cNvPr id="6" name="Rectangle 5"/>
          <p:cNvSpPr/>
          <p:nvPr/>
        </p:nvSpPr>
        <p:spPr>
          <a:xfrm>
            <a:off x="1208265" y="2027003"/>
            <a:ext cx="511487" cy="646331"/>
          </a:xfrm>
          <a:prstGeom prst="rect">
            <a:avLst/>
          </a:prstGeom>
        </p:spPr>
        <p:txBody>
          <a:bodyPr wrap="none">
            <a:spAutoFit/>
          </a:bodyPr>
          <a:lstStyle/>
          <a:p>
            <a:r>
              <a:rPr lang="en-US" dirty="0" smtClean="0"/>
              <a:t>Yes</a:t>
            </a:r>
            <a:endParaRPr lang="en-US" dirty="0"/>
          </a:p>
          <a:p>
            <a:endParaRPr lang="en-US" dirty="0"/>
          </a:p>
        </p:txBody>
      </p:sp>
      <p:sp>
        <p:nvSpPr>
          <p:cNvPr id="7" name="Rectangle 6"/>
          <p:cNvSpPr/>
          <p:nvPr/>
        </p:nvSpPr>
        <p:spPr>
          <a:xfrm>
            <a:off x="1214191" y="3366914"/>
            <a:ext cx="455574" cy="369332"/>
          </a:xfrm>
          <a:prstGeom prst="rect">
            <a:avLst/>
          </a:prstGeom>
        </p:spPr>
        <p:txBody>
          <a:bodyPr wrap="none">
            <a:spAutoFit/>
          </a:bodyPr>
          <a:lstStyle/>
          <a:p>
            <a:r>
              <a:rPr lang="en-US" dirty="0"/>
              <a:t>No</a:t>
            </a:r>
          </a:p>
        </p:txBody>
      </p:sp>
      <p:sp>
        <p:nvSpPr>
          <p:cNvPr id="8" name="Rectangle 7"/>
          <p:cNvSpPr/>
          <p:nvPr/>
        </p:nvSpPr>
        <p:spPr>
          <a:xfrm>
            <a:off x="408738" y="4785849"/>
            <a:ext cx="2004218" cy="369332"/>
          </a:xfrm>
          <a:prstGeom prst="rect">
            <a:avLst/>
          </a:prstGeom>
        </p:spPr>
        <p:txBody>
          <a:bodyPr wrap="square">
            <a:spAutoFit/>
          </a:bodyPr>
          <a:lstStyle/>
          <a:p>
            <a:r>
              <a:rPr lang="en-US" dirty="0" smtClean="0"/>
              <a:t>Sometimes</a:t>
            </a:r>
            <a:endParaRPr lang="en-US" dirty="0"/>
          </a:p>
        </p:txBody>
      </p:sp>
      <p:sp>
        <p:nvSpPr>
          <p:cNvPr id="2" name="Rectangle 1"/>
          <p:cNvSpPr/>
          <p:nvPr/>
        </p:nvSpPr>
        <p:spPr>
          <a:xfrm>
            <a:off x="5907429" y="2041884"/>
            <a:ext cx="894797" cy="369332"/>
          </a:xfrm>
          <a:prstGeom prst="rect">
            <a:avLst/>
          </a:prstGeom>
        </p:spPr>
        <p:txBody>
          <a:bodyPr wrap="none">
            <a:spAutoFit/>
          </a:bodyPr>
          <a:lstStyle/>
          <a:p>
            <a:r>
              <a:rPr lang="en-US" dirty="0" smtClean="0">
                <a:solidFill>
                  <a:srgbClr val="FFFF00"/>
                </a:solidFill>
              </a:rPr>
              <a:t>51.25%</a:t>
            </a:r>
            <a:endParaRPr lang="en-US" dirty="0">
              <a:solidFill>
                <a:srgbClr val="FFFF00"/>
              </a:solidFill>
            </a:endParaRPr>
          </a:p>
        </p:txBody>
      </p:sp>
      <p:sp>
        <p:nvSpPr>
          <p:cNvPr id="3" name="Rectangle 2"/>
          <p:cNvSpPr/>
          <p:nvPr/>
        </p:nvSpPr>
        <p:spPr>
          <a:xfrm>
            <a:off x="2158321" y="3366914"/>
            <a:ext cx="894797" cy="369332"/>
          </a:xfrm>
          <a:prstGeom prst="rect">
            <a:avLst/>
          </a:prstGeom>
        </p:spPr>
        <p:txBody>
          <a:bodyPr wrap="none">
            <a:spAutoFit/>
          </a:bodyPr>
          <a:lstStyle/>
          <a:p>
            <a:pPr lvl="0" algn="ctr">
              <a:defRPr/>
            </a:pPr>
            <a:r>
              <a:rPr lang="en-US" dirty="0" smtClean="0">
                <a:solidFill>
                  <a:srgbClr val="FFFF00"/>
                </a:solidFill>
              </a:rPr>
              <a:t>12.92%</a:t>
            </a:r>
            <a:endParaRPr lang="en-US" dirty="0">
              <a:solidFill>
                <a:srgbClr val="FFFF00"/>
              </a:solidFill>
            </a:endParaRPr>
          </a:p>
        </p:txBody>
      </p:sp>
      <p:sp>
        <p:nvSpPr>
          <p:cNvPr id="10" name="Rectangle 9"/>
          <p:cNvSpPr/>
          <p:nvPr/>
        </p:nvSpPr>
        <p:spPr>
          <a:xfrm>
            <a:off x="4346427" y="4785849"/>
            <a:ext cx="894797" cy="369332"/>
          </a:xfrm>
          <a:prstGeom prst="rect">
            <a:avLst/>
          </a:prstGeom>
        </p:spPr>
        <p:txBody>
          <a:bodyPr wrap="none">
            <a:spAutoFit/>
          </a:bodyPr>
          <a:lstStyle/>
          <a:p>
            <a:r>
              <a:rPr lang="en-US" dirty="0" smtClean="0">
                <a:solidFill>
                  <a:srgbClr val="FFFF00"/>
                </a:solidFill>
              </a:rPr>
              <a:t>35.83%</a:t>
            </a:r>
            <a:endParaRPr lang="en-US" dirty="0">
              <a:solidFill>
                <a:srgbClr val="FFFF00"/>
              </a:solidFill>
            </a:endParaRPr>
          </a:p>
        </p:txBody>
      </p:sp>
    </p:spTree>
    <p:extLst>
      <p:ext uri="{BB962C8B-B14F-4D97-AF65-F5344CB8AC3E}">
        <p14:creationId xmlns:p14="http://schemas.microsoft.com/office/powerpoint/2010/main" val="338841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2"/>
          <p:cNvPicPr>
            <a:picLocks noChangeAspect="1"/>
          </p:cNvPicPr>
          <p:nvPr/>
        </p:nvPicPr>
        <p:blipFill rotWithShape="1">
          <a:blip r:embed="rId2" cstate="print"/>
          <a:srcRect l="14027" t="-245" b="-1"/>
          <a:stretch/>
        </p:blipFill>
        <p:spPr>
          <a:xfrm>
            <a:off x="1455253" y="1441436"/>
            <a:ext cx="6382088" cy="4651064"/>
          </a:xfrm>
          <a:prstGeom prst="rect">
            <a:avLst/>
          </a:prstGeom>
        </p:spPr>
      </p:pic>
      <p:sp>
        <p:nvSpPr>
          <p:cNvPr id="2" name="Title 1"/>
          <p:cNvSpPr>
            <a:spLocks noGrp="1"/>
          </p:cNvSpPr>
          <p:nvPr>
            <p:ph type="title"/>
          </p:nvPr>
        </p:nvSpPr>
        <p:spPr>
          <a:xfrm>
            <a:off x="1245703" y="407467"/>
            <a:ext cx="6347713" cy="1320800"/>
          </a:xfrm>
        </p:spPr>
        <p:txBody>
          <a:bodyPr>
            <a:normAutofit fontScale="90000"/>
          </a:bodyPr>
          <a:lstStyle/>
          <a:p>
            <a:pPr algn="ctr"/>
            <a:r>
              <a:rPr lang="en-US" dirty="0">
                <a:solidFill>
                  <a:schemeClr val="tx1"/>
                </a:solidFill>
              </a:rPr>
              <a:t> </a:t>
            </a:r>
            <a:r>
              <a:rPr lang="en-US" sz="2400" dirty="0" smtClean="0">
                <a:solidFill>
                  <a:schemeClr val="tx1"/>
                </a:solidFill>
              </a:rPr>
              <a:t>“Do </a:t>
            </a:r>
            <a:r>
              <a:rPr lang="en-US" sz="2400" dirty="0">
                <a:solidFill>
                  <a:schemeClr val="tx1"/>
                </a:solidFill>
              </a:rPr>
              <a:t>you have access to printing, scanning, copying in your home</a:t>
            </a:r>
            <a:r>
              <a:rPr lang="en-US" sz="2400" dirty="0" smtClean="0">
                <a:solidFill>
                  <a:schemeClr val="tx1"/>
                </a:solidFill>
              </a:rPr>
              <a:t>?”</a:t>
            </a:r>
            <a:r>
              <a:rPr lang="en-US" dirty="0"/>
              <a:t/>
            </a:r>
            <a:br>
              <a:rPr lang="en-US" dirty="0"/>
            </a:br>
            <a:endParaRPr lang="en-US" dirty="0"/>
          </a:p>
        </p:txBody>
      </p:sp>
      <p:sp>
        <p:nvSpPr>
          <p:cNvPr id="6" name="Rectangle 5"/>
          <p:cNvSpPr/>
          <p:nvPr/>
        </p:nvSpPr>
        <p:spPr>
          <a:xfrm>
            <a:off x="943766" y="2376716"/>
            <a:ext cx="511487" cy="369332"/>
          </a:xfrm>
          <a:prstGeom prst="rect">
            <a:avLst/>
          </a:prstGeom>
        </p:spPr>
        <p:txBody>
          <a:bodyPr wrap="none">
            <a:spAutoFit/>
          </a:bodyPr>
          <a:lstStyle/>
          <a:p>
            <a:r>
              <a:rPr lang="en-US" dirty="0"/>
              <a:t>Yes</a:t>
            </a:r>
          </a:p>
        </p:txBody>
      </p:sp>
      <p:sp>
        <p:nvSpPr>
          <p:cNvPr id="7" name="Rectangle 6"/>
          <p:cNvSpPr/>
          <p:nvPr/>
        </p:nvSpPr>
        <p:spPr>
          <a:xfrm>
            <a:off x="1017916" y="4542813"/>
            <a:ext cx="455574" cy="369332"/>
          </a:xfrm>
          <a:prstGeom prst="rect">
            <a:avLst/>
          </a:prstGeom>
        </p:spPr>
        <p:txBody>
          <a:bodyPr wrap="none">
            <a:spAutoFit/>
          </a:bodyPr>
          <a:lstStyle/>
          <a:p>
            <a:r>
              <a:rPr lang="en-US" dirty="0" smtClean="0"/>
              <a:t>No</a:t>
            </a:r>
            <a:endParaRPr lang="en-US" dirty="0"/>
          </a:p>
        </p:txBody>
      </p:sp>
      <p:sp>
        <p:nvSpPr>
          <p:cNvPr id="3" name="Rectangle 2"/>
          <p:cNvSpPr/>
          <p:nvPr/>
        </p:nvSpPr>
        <p:spPr>
          <a:xfrm>
            <a:off x="6126218" y="2392904"/>
            <a:ext cx="894797" cy="369332"/>
          </a:xfrm>
          <a:prstGeom prst="rect">
            <a:avLst/>
          </a:prstGeom>
        </p:spPr>
        <p:txBody>
          <a:bodyPr wrap="none">
            <a:spAutoFit/>
          </a:bodyPr>
          <a:lstStyle/>
          <a:p>
            <a:pPr algn="ctr"/>
            <a:r>
              <a:rPr lang="en-US" dirty="0" smtClean="0">
                <a:solidFill>
                  <a:srgbClr val="FFFF00"/>
                </a:solidFill>
              </a:rPr>
              <a:t>51.80%</a:t>
            </a:r>
            <a:endParaRPr lang="en-US" dirty="0">
              <a:solidFill>
                <a:srgbClr val="FFFF00"/>
              </a:solidFill>
            </a:endParaRPr>
          </a:p>
        </p:txBody>
      </p:sp>
      <p:sp>
        <p:nvSpPr>
          <p:cNvPr id="5" name="Rectangle 4"/>
          <p:cNvSpPr/>
          <p:nvPr/>
        </p:nvSpPr>
        <p:spPr>
          <a:xfrm>
            <a:off x="5732584" y="4539822"/>
            <a:ext cx="894797" cy="369332"/>
          </a:xfrm>
          <a:prstGeom prst="rect">
            <a:avLst/>
          </a:prstGeom>
        </p:spPr>
        <p:txBody>
          <a:bodyPr wrap="none">
            <a:spAutoFit/>
          </a:bodyPr>
          <a:lstStyle/>
          <a:p>
            <a:pPr algn="ctr"/>
            <a:r>
              <a:rPr lang="en-US" dirty="0" smtClean="0">
                <a:solidFill>
                  <a:srgbClr val="FFFF00"/>
                </a:solidFill>
              </a:rPr>
              <a:t>48.20%</a:t>
            </a:r>
            <a:endParaRPr lang="en-US" dirty="0">
              <a:solidFill>
                <a:srgbClr val="FFFF00"/>
              </a:solidFill>
            </a:endParaRPr>
          </a:p>
        </p:txBody>
      </p:sp>
    </p:spTree>
    <p:extLst>
      <p:ext uri="{BB962C8B-B14F-4D97-AF65-F5344CB8AC3E}">
        <p14:creationId xmlns:p14="http://schemas.microsoft.com/office/powerpoint/2010/main" val="400697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2"/>
          <p:cNvPicPr>
            <a:picLocks noChangeAspect="1"/>
          </p:cNvPicPr>
          <p:nvPr/>
        </p:nvPicPr>
        <p:blipFill rotWithShape="1">
          <a:blip r:embed="rId2" cstate="print"/>
          <a:srcRect l="14077" t="-1270" b="-1"/>
          <a:stretch/>
        </p:blipFill>
        <p:spPr>
          <a:xfrm>
            <a:off x="1416424" y="1371601"/>
            <a:ext cx="6471784" cy="4767369"/>
          </a:xfrm>
          <a:prstGeom prst="rect">
            <a:avLst/>
          </a:prstGeom>
        </p:spPr>
      </p:pic>
      <p:sp>
        <p:nvSpPr>
          <p:cNvPr id="2" name="Title 1"/>
          <p:cNvSpPr>
            <a:spLocks noGrp="1"/>
          </p:cNvSpPr>
          <p:nvPr>
            <p:ph type="title"/>
          </p:nvPr>
        </p:nvSpPr>
        <p:spPr>
          <a:xfrm>
            <a:off x="1282832" y="420487"/>
            <a:ext cx="6347713" cy="1320800"/>
          </a:xfrm>
        </p:spPr>
        <p:txBody>
          <a:bodyPr>
            <a:normAutofit/>
          </a:bodyPr>
          <a:lstStyle/>
          <a:p>
            <a:pPr algn="ctr"/>
            <a:r>
              <a:rPr lang="en-US" sz="2200" dirty="0" smtClean="0">
                <a:solidFill>
                  <a:schemeClr val="tx1"/>
                </a:solidFill>
              </a:rPr>
              <a:t>Do </a:t>
            </a:r>
            <a:r>
              <a:rPr lang="en-US" sz="2200" dirty="0">
                <a:solidFill>
                  <a:schemeClr val="tx1"/>
                </a:solidFill>
              </a:rPr>
              <a:t>you </a:t>
            </a:r>
            <a:r>
              <a:rPr lang="en-US" sz="2200" u="sng" dirty="0">
                <a:solidFill>
                  <a:srgbClr val="FFFF00"/>
                </a:solidFill>
              </a:rPr>
              <a:t>need </a:t>
            </a:r>
            <a:r>
              <a:rPr lang="en-US" sz="2200" dirty="0">
                <a:solidFill>
                  <a:schemeClr val="tx1"/>
                </a:solidFill>
              </a:rPr>
              <a:t>access to high quality internet, printing, scanning, or technology?</a:t>
            </a:r>
            <a:br>
              <a:rPr lang="en-US" sz="2200" dirty="0">
                <a:solidFill>
                  <a:schemeClr val="tx1"/>
                </a:solidFill>
              </a:rPr>
            </a:br>
            <a:endParaRPr lang="en-US" sz="2200" dirty="0">
              <a:solidFill>
                <a:schemeClr val="tx1"/>
              </a:solidFill>
            </a:endParaRPr>
          </a:p>
        </p:txBody>
      </p:sp>
      <p:sp>
        <p:nvSpPr>
          <p:cNvPr id="6" name="Rectangle 5"/>
          <p:cNvSpPr/>
          <p:nvPr/>
        </p:nvSpPr>
        <p:spPr>
          <a:xfrm>
            <a:off x="896982" y="2413899"/>
            <a:ext cx="511487" cy="369332"/>
          </a:xfrm>
          <a:prstGeom prst="rect">
            <a:avLst/>
          </a:prstGeom>
        </p:spPr>
        <p:txBody>
          <a:bodyPr wrap="none">
            <a:spAutoFit/>
          </a:bodyPr>
          <a:lstStyle/>
          <a:p>
            <a:r>
              <a:rPr lang="en-US" dirty="0"/>
              <a:t>Yes</a:t>
            </a:r>
          </a:p>
        </p:txBody>
      </p:sp>
      <p:sp>
        <p:nvSpPr>
          <p:cNvPr id="7" name="Rectangle 6"/>
          <p:cNvSpPr/>
          <p:nvPr/>
        </p:nvSpPr>
        <p:spPr>
          <a:xfrm>
            <a:off x="950593" y="4643950"/>
            <a:ext cx="455574" cy="369332"/>
          </a:xfrm>
          <a:prstGeom prst="rect">
            <a:avLst/>
          </a:prstGeom>
        </p:spPr>
        <p:txBody>
          <a:bodyPr wrap="none">
            <a:spAutoFit/>
          </a:bodyPr>
          <a:lstStyle/>
          <a:p>
            <a:r>
              <a:rPr lang="en-US" dirty="0" smtClean="0"/>
              <a:t>No</a:t>
            </a:r>
            <a:endParaRPr lang="en-US" dirty="0"/>
          </a:p>
        </p:txBody>
      </p:sp>
      <p:sp>
        <p:nvSpPr>
          <p:cNvPr id="3" name="Rectangle 2"/>
          <p:cNvSpPr/>
          <p:nvPr/>
        </p:nvSpPr>
        <p:spPr>
          <a:xfrm>
            <a:off x="6142812" y="2409913"/>
            <a:ext cx="894797" cy="369332"/>
          </a:xfrm>
          <a:prstGeom prst="rect">
            <a:avLst/>
          </a:prstGeom>
        </p:spPr>
        <p:txBody>
          <a:bodyPr wrap="none">
            <a:spAutoFit/>
          </a:bodyPr>
          <a:lstStyle/>
          <a:p>
            <a:pPr algn="ctr"/>
            <a:r>
              <a:rPr lang="en-US" dirty="0" smtClean="0">
                <a:solidFill>
                  <a:srgbClr val="FFFF00"/>
                </a:solidFill>
              </a:rPr>
              <a:t>63.78%</a:t>
            </a:r>
            <a:endParaRPr lang="en-US" dirty="0">
              <a:solidFill>
                <a:srgbClr val="FFFF00"/>
              </a:solidFill>
            </a:endParaRPr>
          </a:p>
        </p:txBody>
      </p:sp>
      <p:sp>
        <p:nvSpPr>
          <p:cNvPr id="9" name="Rectangle 8"/>
          <p:cNvSpPr/>
          <p:nvPr/>
        </p:nvSpPr>
        <p:spPr>
          <a:xfrm>
            <a:off x="4009291" y="4643950"/>
            <a:ext cx="894797" cy="369332"/>
          </a:xfrm>
          <a:prstGeom prst="rect">
            <a:avLst/>
          </a:prstGeom>
        </p:spPr>
        <p:txBody>
          <a:bodyPr wrap="none">
            <a:spAutoFit/>
          </a:bodyPr>
          <a:lstStyle/>
          <a:p>
            <a:pPr algn="ctr"/>
            <a:r>
              <a:rPr lang="en-US" dirty="0" smtClean="0">
                <a:solidFill>
                  <a:srgbClr val="FFFF00"/>
                </a:solidFill>
              </a:rPr>
              <a:t>38.22%</a:t>
            </a:r>
            <a:endParaRPr lang="en-US" dirty="0">
              <a:solidFill>
                <a:srgbClr val="FFFF00"/>
              </a:solidFill>
            </a:endParaRPr>
          </a:p>
        </p:txBody>
      </p:sp>
    </p:spTree>
    <p:extLst>
      <p:ext uri="{BB962C8B-B14F-4D97-AF65-F5344CB8AC3E}">
        <p14:creationId xmlns:p14="http://schemas.microsoft.com/office/powerpoint/2010/main" val="1951451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432" y="92765"/>
            <a:ext cx="6347713" cy="1320800"/>
          </a:xfrm>
        </p:spPr>
        <p:txBody>
          <a:bodyPr>
            <a:normAutofit fontScale="90000"/>
          </a:bodyPr>
          <a:lstStyle/>
          <a:p>
            <a:pPr algn="ctr"/>
            <a:r>
              <a:rPr lang="en-US" sz="2200" dirty="0" smtClean="0">
                <a:solidFill>
                  <a:schemeClr val="tx1"/>
                </a:solidFill>
              </a:rPr>
              <a:t>“How </a:t>
            </a:r>
            <a:r>
              <a:rPr lang="en-US" sz="2200" dirty="0">
                <a:solidFill>
                  <a:schemeClr val="tx1"/>
                </a:solidFill>
              </a:rPr>
              <a:t>often would you anticipate using any of these services (</a:t>
            </a:r>
            <a:r>
              <a:rPr lang="en-US" sz="2200" i="1" dirty="0">
                <a:solidFill>
                  <a:schemeClr val="tx1"/>
                </a:solidFill>
              </a:rPr>
              <a:t>internet, scanning, computers, </a:t>
            </a:r>
            <a:r>
              <a:rPr lang="en-US" sz="2200" i="1" dirty="0" smtClean="0">
                <a:solidFill>
                  <a:schemeClr val="tx1"/>
                </a:solidFill>
              </a:rPr>
              <a:t>printing</a:t>
            </a:r>
            <a:r>
              <a:rPr lang="en-US" sz="2200" dirty="0" smtClean="0">
                <a:solidFill>
                  <a:schemeClr val="tx1"/>
                </a:solidFill>
              </a:rPr>
              <a:t>)?” Choose </a:t>
            </a:r>
            <a:r>
              <a:rPr lang="en-US" sz="2200" dirty="0">
                <a:solidFill>
                  <a:schemeClr val="tx1"/>
                </a:solidFill>
              </a:rPr>
              <a:t>a </a:t>
            </a:r>
            <a:r>
              <a:rPr lang="en-US" sz="2200" dirty="0" smtClean="0">
                <a:solidFill>
                  <a:schemeClr val="tx1"/>
                </a:solidFill>
              </a:rPr>
              <a:t>usage rate:</a:t>
            </a:r>
            <a:r>
              <a:rPr lang="en-US" sz="2200" dirty="0"/>
              <a:t/>
            </a:r>
            <a:br>
              <a:rPr lang="en-US" sz="2200" dirty="0"/>
            </a:br>
            <a:endParaRPr lang="en-US" sz="2200" dirty="0"/>
          </a:p>
        </p:txBody>
      </p:sp>
      <p:pic>
        <p:nvPicPr>
          <p:cNvPr id="5" name="Object 2"/>
          <p:cNvPicPr>
            <a:picLocks noChangeAspect="1"/>
          </p:cNvPicPr>
          <p:nvPr/>
        </p:nvPicPr>
        <p:blipFill>
          <a:blip r:embed="rId2" cstate="print"/>
          <a:stretch>
            <a:fillRect/>
          </a:stretch>
        </p:blipFill>
        <p:spPr>
          <a:xfrm>
            <a:off x="572000" y="1186936"/>
            <a:ext cx="8258578" cy="5161611"/>
          </a:xfrm>
          <a:prstGeom prst="rect">
            <a:avLst/>
          </a:prstGeom>
        </p:spPr>
      </p:pic>
    </p:spTree>
    <p:extLst>
      <p:ext uri="{BB962C8B-B14F-4D97-AF65-F5344CB8AC3E}">
        <p14:creationId xmlns:p14="http://schemas.microsoft.com/office/powerpoint/2010/main" val="349590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4754</TotalTime>
  <Words>794</Words>
  <Application>Microsoft Office PowerPoint</Application>
  <PresentationFormat>On-screen Show (4:3)</PresentationFormat>
  <Paragraphs>109</Paragraphs>
  <Slides>19</Slides>
  <Notes>1</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Gadugi</vt:lpstr>
      <vt:lpstr>Helvetica</vt:lpstr>
      <vt:lpstr>Helvetica Neue</vt:lpstr>
      <vt:lpstr>Trebuchet MS</vt:lpstr>
      <vt:lpstr>Wingdings 3</vt:lpstr>
      <vt:lpstr>Facet</vt:lpstr>
      <vt:lpstr>PowerPoint Presentation</vt:lpstr>
      <vt:lpstr>Public Investment in Infrastructure</vt:lpstr>
      <vt:lpstr>Cyber Mill Survey</vt:lpstr>
      <vt:lpstr>“Do you currently have access to high quality Wi-Fi in your home?” </vt:lpstr>
      <vt:lpstr>“Do you currently have access to a computer in your home?” </vt:lpstr>
      <vt:lpstr>“Is the computer access adequate for all the people in your household?”</vt:lpstr>
      <vt:lpstr> “Do you have access to printing, scanning, copying in your home?” </vt:lpstr>
      <vt:lpstr>Do you need access to high quality internet, printing, scanning, or technology? </vt:lpstr>
      <vt:lpstr>“How often would you anticipate using any of these services (internet, scanning, computers, printing)?” Choose a usage rate: </vt:lpstr>
      <vt:lpstr>“How often would you anticipate using any of these services (internet, scanning, computers, printing)?” Choose a usage rate: </vt:lpstr>
      <vt:lpstr>“All levels of public and private funding for these services have been approached.  To date some funding has been obtained. In order to move forward in our communities it is crucial to have local investment from Grant County.    Would you support the use of Grant County funds for this service in our communities?”  </vt:lpstr>
      <vt:lpstr>Policy Recommendations of Closing Digital Divide</vt:lpstr>
      <vt:lpstr>Together, We Can Make Sound Public Policy</vt:lpstr>
      <vt:lpstr>Lost Revenue to Grant County if No Action Taken</vt:lpstr>
      <vt:lpstr>Example: Cost of Trip to Bend</vt:lpstr>
      <vt:lpstr>Example: Education</vt:lpstr>
      <vt:lpstr>Smart Phones Just Don’t Cut It</vt:lpstr>
      <vt:lpstr>Summary</vt:lpstr>
      <vt:lpstr>Thank you!</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Allison Field</cp:lastModifiedBy>
  <cp:revision>36</cp:revision>
  <dcterms:created xsi:type="dcterms:W3CDTF">2021-02-09T15:52:28Z</dcterms:created>
  <dcterms:modified xsi:type="dcterms:W3CDTF">2021-02-24T01:32:53Z</dcterms:modified>
</cp:coreProperties>
</file>