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70" r:id="rId2"/>
  </p:sldMasterIdLst>
  <p:notesMasterIdLst>
    <p:notesMasterId r:id="rId12"/>
  </p:notesMasterIdLst>
  <p:handoutMasterIdLst>
    <p:handoutMasterId r:id="rId13"/>
  </p:handoutMasterIdLst>
  <p:sldIdLst>
    <p:sldId id="256" r:id="rId3"/>
    <p:sldId id="270" r:id="rId4"/>
    <p:sldId id="276" r:id="rId5"/>
    <p:sldId id="275" r:id="rId6"/>
    <p:sldId id="263" r:id="rId7"/>
    <p:sldId id="274" r:id="rId8"/>
    <p:sldId id="273" r:id="rId9"/>
    <p:sldId id="272" r:id="rId10"/>
    <p:sldId id="27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335"/>
    <a:srgbClr val="53C7E7"/>
    <a:srgbClr val="2A7D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E54C75-DC75-4DEF-95DF-877483672608}" v="2" dt="2023-06-13T21:40:26.0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9580" autoAdjust="0"/>
  </p:normalViewPr>
  <p:slideViewPr>
    <p:cSldViewPr snapToGrid="0" snapToObjects="1">
      <p:cViewPr varScale="1">
        <p:scale>
          <a:sx n="96" d="100"/>
          <a:sy n="96" d="100"/>
        </p:scale>
        <p:origin x="1992" y="84"/>
      </p:cViewPr>
      <p:guideLst>
        <p:guide orient="horz" pos="2184"/>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BA824-5653-0248-9715-0E959896D80A}" type="datetimeFigureOut">
              <a:rPr lang="en-US" smtClean="0"/>
              <a:t>6/13/2023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A46964-DD62-CC4E-A5D4-5D8AC0A84417}" type="slidenum">
              <a:rPr lang="en-US" smtClean="0"/>
              <a:t>‹#›</a:t>
            </a:fld>
            <a:endParaRPr lang="en-US"/>
          </a:p>
        </p:txBody>
      </p:sp>
    </p:spTree>
    <p:extLst>
      <p:ext uri="{BB962C8B-B14F-4D97-AF65-F5344CB8AC3E}">
        <p14:creationId xmlns:p14="http://schemas.microsoft.com/office/powerpoint/2010/main" val="2987398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78B26-83F6-954C-B32E-B34C351DFE3B}" type="datetimeFigureOut">
              <a:rPr lang="en-US" smtClean="0"/>
              <a:t>6/13/2023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ABFB6-1E41-9347-B5EF-129377911FDA}" type="slidenum">
              <a:rPr lang="en-US" smtClean="0"/>
              <a:t>‹#›</a:t>
            </a:fld>
            <a:endParaRPr lang="en-US"/>
          </a:p>
        </p:txBody>
      </p:sp>
    </p:spTree>
    <p:extLst>
      <p:ext uri="{BB962C8B-B14F-4D97-AF65-F5344CB8AC3E}">
        <p14:creationId xmlns:p14="http://schemas.microsoft.com/office/powerpoint/2010/main" val="38087408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6ABFB6-1E41-9347-B5EF-129377911FDA}" type="slidenum">
              <a:rPr lang="en-US" smtClean="0"/>
              <a:t>4</a:t>
            </a:fld>
            <a:endParaRPr lang="en-US"/>
          </a:p>
        </p:txBody>
      </p:sp>
    </p:spTree>
    <p:extLst>
      <p:ext uri="{BB962C8B-B14F-4D97-AF65-F5344CB8AC3E}">
        <p14:creationId xmlns:p14="http://schemas.microsoft.com/office/powerpoint/2010/main" val="1400151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6ABFB6-1E41-9347-B5EF-129377911FDA}" type="slidenum">
              <a:rPr lang="en-US" smtClean="0"/>
              <a:t>5</a:t>
            </a:fld>
            <a:endParaRPr lang="en-US"/>
          </a:p>
        </p:txBody>
      </p:sp>
    </p:spTree>
    <p:extLst>
      <p:ext uri="{BB962C8B-B14F-4D97-AF65-F5344CB8AC3E}">
        <p14:creationId xmlns:p14="http://schemas.microsoft.com/office/powerpoint/2010/main" val="1037448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with Image">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15" name="Content Placeholder 14"/>
          <p:cNvSpPr>
            <a:spLocks noGrp="1"/>
          </p:cNvSpPr>
          <p:nvPr>
            <p:ph sz="quarter" idx="10"/>
          </p:nvPr>
        </p:nvSpPr>
        <p:spPr>
          <a:xfrm>
            <a:off x="1116013" y="1181100"/>
            <a:ext cx="7740650" cy="1342693"/>
          </a:xfrm>
          <a:prstGeom prst="rect">
            <a:avLst/>
          </a:prstGeom>
        </p:spPr>
        <p:txBody>
          <a:bodyPr vert="horz"/>
          <a:lstStyle>
            <a:lvl1pPr>
              <a:defRPr sz="2400">
                <a:solidFill>
                  <a:schemeClr val="tx1">
                    <a:lumMod val="65000"/>
                    <a:lumOff val="35000"/>
                  </a:schemeClr>
                </a:solidFill>
                <a:latin typeface="Georgia"/>
              </a:defRPr>
            </a:lvl1pPr>
            <a:lvl2pPr>
              <a:defRPr sz="2000">
                <a:solidFill>
                  <a:schemeClr val="tx1">
                    <a:lumMod val="65000"/>
                    <a:lumOff val="35000"/>
                  </a:schemeClr>
                </a:solidFill>
                <a:latin typeface="Georgia"/>
              </a:defRPr>
            </a:lvl2pPr>
            <a:lvl3pPr>
              <a:defRPr sz="1600">
                <a:solidFill>
                  <a:schemeClr val="tx1">
                    <a:lumMod val="65000"/>
                    <a:lumOff val="35000"/>
                  </a:schemeClr>
                </a:solidFill>
                <a:latin typeface="Georgia"/>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p:txBody>
      </p:sp>
      <p:sp>
        <p:nvSpPr>
          <p:cNvPr id="17" name="Picture Placeholder 16"/>
          <p:cNvSpPr>
            <a:spLocks noGrp="1"/>
          </p:cNvSpPr>
          <p:nvPr>
            <p:ph type="pic" sz="quarter" idx="11" hasCustomPrompt="1"/>
          </p:nvPr>
        </p:nvSpPr>
        <p:spPr>
          <a:xfrm>
            <a:off x="1116013" y="2784314"/>
            <a:ext cx="8027987" cy="4073686"/>
          </a:xfrm>
          <a:prstGeom prst="rect">
            <a:avLst/>
          </a:prstGeom>
        </p:spPr>
        <p:txBody>
          <a:bodyPr vert="horz"/>
          <a:lstStyle/>
          <a:p>
            <a:r>
              <a:rPr lang="en-US" dirty="0"/>
              <a:t>Image Here</a:t>
            </a:r>
          </a:p>
        </p:txBody>
      </p:sp>
      <p:sp>
        <p:nvSpPr>
          <p:cNvPr id="21"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Tree>
    <p:extLst>
      <p:ext uri="{BB962C8B-B14F-4D97-AF65-F5344CB8AC3E}">
        <p14:creationId xmlns:p14="http://schemas.microsoft.com/office/powerpoint/2010/main" val="63000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age No Image">
    <p:spTree>
      <p:nvGrpSpPr>
        <p:cNvPr id="1" name=""/>
        <p:cNvGrpSpPr/>
        <p:nvPr/>
      </p:nvGrpSpPr>
      <p:grpSpPr>
        <a:xfrm>
          <a:off x="0" y="0"/>
          <a:ext cx="0" cy="0"/>
          <a:chOff x="0" y="0"/>
          <a:chExt cx="0" cy="0"/>
        </a:xfrm>
      </p:grpSpPr>
      <p:sp>
        <p:nvSpPr>
          <p:cNvPr id="7" name="Title 1"/>
          <p:cNvSpPr txBox="1">
            <a:spLocks/>
          </p:cNvSpPr>
          <p:nvPr userDrawn="1"/>
        </p:nvSpPr>
        <p:spPr>
          <a:xfrm>
            <a:off x="0" y="0"/>
            <a:ext cx="9143999" cy="6857999"/>
          </a:xfrm>
          <a:prstGeom prst="rect">
            <a:avLst/>
          </a:prstGeom>
          <a:solidFill>
            <a:srgbClr val="2A7DE1"/>
          </a:solidFill>
          <a:ln>
            <a:noFill/>
          </a:ln>
        </p:spPr>
        <p:txBody>
          <a:bodyPr anchor="ctr" anchorCtr="1">
            <a:noAutofit/>
          </a:bodyPr>
          <a:lstStyle>
            <a:lvl1pPr marL="0" algn="ctr" defTabSz="457200" rtl="0" eaLnBrk="1" latinLnBrk="0" hangingPunct="1">
              <a:spcBef>
                <a:spcPts val="0"/>
              </a:spcBef>
              <a:buNone/>
              <a:defRPr sz="1800" b="1" i="0" kern="1200" baseline="0">
                <a:solidFill>
                  <a:schemeClr val="tx1">
                    <a:lumMod val="65000"/>
                    <a:lumOff val="35000"/>
                  </a:schemeClr>
                </a:solidFill>
                <a:latin typeface="Lulo Clean One"/>
                <a:ea typeface="+mj-ea"/>
                <a:cs typeface="+mj-cs"/>
              </a:defRPr>
            </a:lvl1pPr>
          </a:lstStyle>
          <a:p>
            <a:r>
              <a:rPr lang="en-US" sz="3600" cap="all" spc="730" dirty="0">
                <a:solidFill>
                  <a:schemeClr val="bg1"/>
                </a:solidFill>
                <a:latin typeface="Helvetica"/>
              </a:rPr>
              <a:t>City of John Day</a:t>
            </a:r>
            <a:br>
              <a:rPr lang="en-US" sz="3600" cap="all" spc="730" dirty="0">
                <a:solidFill>
                  <a:schemeClr val="bg1"/>
                </a:solidFill>
                <a:latin typeface="Helvetica"/>
              </a:rPr>
            </a:br>
            <a:r>
              <a:rPr lang="en-US" sz="3600" cap="all" spc="730" dirty="0">
                <a:solidFill>
                  <a:schemeClr val="bg1"/>
                </a:solidFill>
                <a:latin typeface="Helvetica"/>
              </a:rPr>
              <a:t>Presentation Title</a:t>
            </a:r>
          </a:p>
        </p:txBody>
      </p:sp>
      <p:sp>
        <p:nvSpPr>
          <p:cNvPr id="6" name="Text Placeholder 11"/>
          <p:cNvSpPr>
            <a:spLocks noGrp="1"/>
          </p:cNvSpPr>
          <p:nvPr>
            <p:ph type="body" sz="quarter" idx="14" hasCustomPrompt="1"/>
          </p:nvPr>
        </p:nvSpPr>
        <p:spPr>
          <a:xfrm>
            <a:off x="3305969" y="4445351"/>
            <a:ext cx="2532062" cy="431800"/>
          </a:xfrm>
          <a:prstGeom prst="rect">
            <a:avLst/>
          </a:prstGeom>
        </p:spPr>
        <p:txBody>
          <a:bodyPr vert="horz"/>
          <a:lstStyle>
            <a:lvl1pPr marL="0" indent="0" algn="ctr">
              <a:buFontTx/>
              <a:buNone/>
              <a:defRPr sz="1000" kern="1000" cap="all" spc="150" baseline="0">
                <a:solidFill>
                  <a:schemeClr val="bg1"/>
                </a:solidFill>
                <a:latin typeface="Helvetica"/>
              </a:defRPr>
            </a:lvl1pPr>
          </a:lstStyle>
          <a:p>
            <a:pPr lvl="0"/>
            <a:r>
              <a:rPr lang="en-US" dirty="0"/>
              <a:t>Month, year</a:t>
            </a:r>
          </a:p>
        </p:txBody>
      </p:sp>
    </p:spTree>
    <p:extLst>
      <p:ext uri="{BB962C8B-B14F-4D97-AF65-F5344CB8AC3E}">
        <p14:creationId xmlns:p14="http://schemas.microsoft.com/office/powerpoint/2010/main" val="229202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txBox="1">
            <a:spLocks/>
          </p:cNvSpPr>
          <p:nvPr userDrawn="1"/>
        </p:nvSpPr>
        <p:spPr>
          <a:xfrm>
            <a:off x="0" y="0"/>
            <a:ext cx="9143999" cy="6857999"/>
          </a:xfrm>
          <a:prstGeom prst="rect">
            <a:avLst/>
          </a:prstGeom>
          <a:solidFill>
            <a:srgbClr val="F5B335"/>
          </a:solidFill>
          <a:ln>
            <a:noFill/>
          </a:ln>
        </p:spPr>
        <p:txBody>
          <a:bodyPr anchor="ctr" anchorCtr="1">
            <a:noAutofit/>
          </a:bodyPr>
          <a:lstStyle>
            <a:lvl1pPr marL="0" algn="ctr" defTabSz="457200" rtl="0" eaLnBrk="1" latinLnBrk="0" hangingPunct="1">
              <a:spcBef>
                <a:spcPts val="0"/>
              </a:spcBef>
              <a:buNone/>
              <a:defRPr sz="1800" b="1" i="0" kern="1200" baseline="0">
                <a:solidFill>
                  <a:schemeClr val="tx1">
                    <a:lumMod val="65000"/>
                    <a:lumOff val="35000"/>
                  </a:schemeClr>
                </a:solidFill>
                <a:latin typeface="Lulo Clean One"/>
                <a:ea typeface="+mj-ea"/>
                <a:cs typeface="+mj-cs"/>
              </a:defRPr>
            </a:lvl1pPr>
          </a:lstStyle>
          <a:p>
            <a:r>
              <a:rPr lang="en-US" sz="3600" cap="all" spc="730" dirty="0">
                <a:solidFill>
                  <a:schemeClr val="bg1"/>
                </a:solidFill>
                <a:latin typeface="Helvetica"/>
              </a:rPr>
              <a:t>City of John Day</a:t>
            </a:r>
            <a:br>
              <a:rPr lang="en-US" sz="3600" cap="all" spc="730" dirty="0">
                <a:solidFill>
                  <a:schemeClr val="bg1"/>
                </a:solidFill>
                <a:latin typeface="Helvetica"/>
              </a:rPr>
            </a:br>
            <a:r>
              <a:rPr lang="en-US" sz="3600" cap="all" spc="730" dirty="0">
                <a:solidFill>
                  <a:schemeClr val="bg1"/>
                </a:solidFill>
                <a:latin typeface="Helvetica"/>
              </a:rPr>
              <a:t>Presentation Title</a:t>
            </a:r>
          </a:p>
        </p:txBody>
      </p:sp>
      <p:sp>
        <p:nvSpPr>
          <p:cNvPr id="4" name="Text Placeholder 11"/>
          <p:cNvSpPr>
            <a:spLocks noGrp="1"/>
          </p:cNvSpPr>
          <p:nvPr>
            <p:ph type="body" sz="quarter" idx="14" hasCustomPrompt="1"/>
          </p:nvPr>
        </p:nvSpPr>
        <p:spPr>
          <a:xfrm>
            <a:off x="3305969" y="4445351"/>
            <a:ext cx="2532062" cy="431800"/>
          </a:xfrm>
          <a:prstGeom prst="rect">
            <a:avLst/>
          </a:prstGeom>
        </p:spPr>
        <p:txBody>
          <a:bodyPr vert="horz"/>
          <a:lstStyle>
            <a:lvl1pPr marL="0" indent="0" algn="ctr">
              <a:buFontTx/>
              <a:buNone/>
              <a:defRPr sz="1000" kern="1000" cap="all" spc="150" baseline="0">
                <a:solidFill>
                  <a:schemeClr val="bg1"/>
                </a:solidFill>
                <a:latin typeface="Helvetica"/>
              </a:defRPr>
            </a:lvl1pPr>
          </a:lstStyle>
          <a:p>
            <a:pPr lvl="0"/>
            <a:r>
              <a:rPr lang="en-US" dirty="0"/>
              <a:t>Month, year</a:t>
            </a:r>
          </a:p>
        </p:txBody>
      </p:sp>
    </p:spTree>
    <p:extLst>
      <p:ext uri="{BB962C8B-B14F-4D97-AF65-F5344CB8AC3E}">
        <p14:creationId xmlns:p14="http://schemas.microsoft.com/office/powerpoint/2010/main" val="42917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Image P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116013" y="1644535"/>
            <a:ext cx="8027987" cy="5213465"/>
          </a:xfrm>
          <a:prstGeom prst="rect">
            <a:avLst/>
          </a:prstGeom>
        </p:spPr>
        <p:txBody>
          <a:bodyPr vert="horz"/>
          <a:lstStyle/>
          <a:p>
            <a:r>
              <a:rPr lang="en-US"/>
              <a:t>Click icon to add picture</a:t>
            </a:r>
          </a:p>
        </p:txBody>
      </p:sp>
      <p:sp>
        <p:nvSpPr>
          <p:cNvPr id="8"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10"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5" name="Text Placeholder 4"/>
          <p:cNvSpPr>
            <a:spLocks noGrp="1"/>
          </p:cNvSpPr>
          <p:nvPr>
            <p:ph type="body" sz="quarter" idx="13" hasCustomPrompt="1"/>
          </p:nvPr>
        </p:nvSpPr>
        <p:spPr>
          <a:xfrm>
            <a:off x="1116013" y="1082879"/>
            <a:ext cx="7740650" cy="431800"/>
          </a:xfrm>
          <a:prstGeom prst="rect">
            <a:avLst/>
          </a:prstGeom>
        </p:spPr>
        <p:txBody>
          <a:bodyPr vert="horz"/>
          <a:lstStyle>
            <a:lvl1pPr marL="0" indent="0">
              <a:buFontTx/>
              <a:buNone/>
              <a:defRPr sz="1800">
                <a:solidFill>
                  <a:schemeClr val="tx1">
                    <a:lumMod val="65000"/>
                    <a:lumOff val="35000"/>
                  </a:schemeClr>
                </a:solidFill>
                <a:latin typeface="Georgia"/>
              </a:defRPr>
            </a:lvl1pPr>
          </a:lstStyle>
          <a:p>
            <a:pPr lvl="0"/>
            <a:r>
              <a:rPr lang="en-US" dirty="0"/>
              <a:t>Describe the images here.</a:t>
            </a:r>
          </a:p>
        </p:txBody>
      </p:sp>
    </p:spTree>
    <p:extLst>
      <p:ext uri="{BB962C8B-B14F-4D97-AF65-F5344CB8AC3E}">
        <p14:creationId xmlns:p14="http://schemas.microsoft.com/office/powerpoint/2010/main" val="38453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ltiple Images">
    <p:spTree>
      <p:nvGrpSpPr>
        <p:cNvPr id="1" name=""/>
        <p:cNvGrpSpPr/>
        <p:nvPr/>
      </p:nvGrpSpPr>
      <p:grpSpPr>
        <a:xfrm>
          <a:off x="0" y="0"/>
          <a:ext cx="0" cy="0"/>
          <a:chOff x="0" y="0"/>
          <a:chExt cx="0" cy="0"/>
        </a:xfrm>
      </p:grpSpPr>
      <p:sp>
        <p:nvSpPr>
          <p:cNvPr id="8" name="Picture Placeholder 3"/>
          <p:cNvSpPr>
            <a:spLocks noGrp="1"/>
          </p:cNvSpPr>
          <p:nvPr>
            <p:ph type="pic" sz="quarter" idx="14"/>
          </p:nvPr>
        </p:nvSpPr>
        <p:spPr>
          <a:xfrm>
            <a:off x="6309014" y="1644535"/>
            <a:ext cx="2548028" cy="2067883"/>
          </a:xfrm>
          <a:prstGeom prst="rect">
            <a:avLst/>
          </a:prstGeom>
        </p:spPr>
        <p:txBody>
          <a:bodyPr vert="horz"/>
          <a:lstStyle/>
          <a:p>
            <a:r>
              <a:rPr lang="en-US"/>
              <a:t>Click icon to add picture</a:t>
            </a:r>
          </a:p>
        </p:txBody>
      </p:sp>
      <p:sp>
        <p:nvSpPr>
          <p:cNvPr id="9" name="Picture Placeholder 3"/>
          <p:cNvSpPr>
            <a:spLocks noGrp="1"/>
          </p:cNvSpPr>
          <p:nvPr>
            <p:ph type="pic" sz="quarter" idx="15"/>
          </p:nvPr>
        </p:nvSpPr>
        <p:spPr>
          <a:xfrm>
            <a:off x="3704001" y="1644535"/>
            <a:ext cx="2482903" cy="2067883"/>
          </a:xfrm>
          <a:prstGeom prst="rect">
            <a:avLst/>
          </a:prstGeom>
        </p:spPr>
        <p:txBody>
          <a:bodyPr vert="horz"/>
          <a:lstStyle/>
          <a:p>
            <a:r>
              <a:rPr lang="en-US"/>
              <a:t>Click icon to add picture</a:t>
            </a:r>
          </a:p>
        </p:txBody>
      </p:sp>
      <p:sp>
        <p:nvSpPr>
          <p:cNvPr id="10" name="Picture Placeholder 3"/>
          <p:cNvSpPr>
            <a:spLocks noGrp="1"/>
          </p:cNvSpPr>
          <p:nvPr>
            <p:ph type="pic" sz="quarter" idx="16"/>
          </p:nvPr>
        </p:nvSpPr>
        <p:spPr>
          <a:xfrm>
            <a:off x="1098989" y="1644535"/>
            <a:ext cx="2482903" cy="2067883"/>
          </a:xfrm>
          <a:prstGeom prst="rect">
            <a:avLst/>
          </a:prstGeom>
        </p:spPr>
        <p:txBody>
          <a:bodyPr vert="horz"/>
          <a:lstStyle/>
          <a:p>
            <a:r>
              <a:rPr lang="en-US"/>
              <a:t>Click icon to add picture</a:t>
            </a:r>
          </a:p>
        </p:txBody>
      </p:sp>
      <p:sp>
        <p:nvSpPr>
          <p:cNvPr id="11" name="Picture Placeholder 3"/>
          <p:cNvSpPr>
            <a:spLocks noGrp="1"/>
          </p:cNvSpPr>
          <p:nvPr>
            <p:ph type="pic" sz="quarter" idx="17"/>
          </p:nvPr>
        </p:nvSpPr>
        <p:spPr>
          <a:xfrm>
            <a:off x="6308635" y="3832251"/>
            <a:ext cx="2548028" cy="2067883"/>
          </a:xfrm>
          <a:prstGeom prst="rect">
            <a:avLst/>
          </a:prstGeom>
        </p:spPr>
        <p:txBody>
          <a:bodyPr vert="horz"/>
          <a:lstStyle/>
          <a:p>
            <a:r>
              <a:rPr lang="en-US"/>
              <a:t>Click icon to add picture</a:t>
            </a:r>
          </a:p>
        </p:txBody>
      </p:sp>
      <p:sp>
        <p:nvSpPr>
          <p:cNvPr id="12" name="Picture Placeholder 3"/>
          <p:cNvSpPr>
            <a:spLocks noGrp="1"/>
          </p:cNvSpPr>
          <p:nvPr>
            <p:ph type="pic" sz="quarter" idx="18"/>
          </p:nvPr>
        </p:nvSpPr>
        <p:spPr>
          <a:xfrm>
            <a:off x="3703622" y="3832251"/>
            <a:ext cx="2482903" cy="2067883"/>
          </a:xfrm>
          <a:prstGeom prst="rect">
            <a:avLst/>
          </a:prstGeom>
        </p:spPr>
        <p:txBody>
          <a:bodyPr vert="horz"/>
          <a:lstStyle/>
          <a:p>
            <a:r>
              <a:rPr lang="en-US"/>
              <a:t>Click icon to add picture</a:t>
            </a:r>
          </a:p>
        </p:txBody>
      </p:sp>
      <p:sp>
        <p:nvSpPr>
          <p:cNvPr id="13" name="Picture Placeholder 3"/>
          <p:cNvSpPr>
            <a:spLocks noGrp="1"/>
          </p:cNvSpPr>
          <p:nvPr>
            <p:ph type="pic" sz="quarter" idx="19"/>
          </p:nvPr>
        </p:nvSpPr>
        <p:spPr>
          <a:xfrm>
            <a:off x="1098610" y="3832251"/>
            <a:ext cx="2482903" cy="2067883"/>
          </a:xfrm>
          <a:prstGeom prst="rect">
            <a:avLst/>
          </a:prstGeom>
        </p:spPr>
        <p:txBody>
          <a:bodyPr vert="horz"/>
          <a:lstStyle/>
          <a:p>
            <a:r>
              <a:rPr lang="en-US"/>
              <a:t>Click icon to add picture</a:t>
            </a:r>
          </a:p>
        </p:txBody>
      </p:sp>
      <p:sp>
        <p:nvSpPr>
          <p:cNvPr id="15"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16"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17" name="Text Placeholder 4"/>
          <p:cNvSpPr>
            <a:spLocks noGrp="1"/>
          </p:cNvSpPr>
          <p:nvPr>
            <p:ph type="body" sz="quarter" idx="13" hasCustomPrompt="1"/>
          </p:nvPr>
        </p:nvSpPr>
        <p:spPr>
          <a:xfrm>
            <a:off x="1116013" y="1082879"/>
            <a:ext cx="7740650" cy="431800"/>
          </a:xfrm>
          <a:prstGeom prst="rect">
            <a:avLst/>
          </a:prstGeom>
        </p:spPr>
        <p:txBody>
          <a:bodyPr vert="horz"/>
          <a:lstStyle>
            <a:lvl1pPr marL="0" indent="0">
              <a:buFontTx/>
              <a:buNone/>
              <a:defRPr sz="1800">
                <a:solidFill>
                  <a:schemeClr val="tx1">
                    <a:lumMod val="65000"/>
                    <a:lumOff val="35000"/>
                  </a:schemeClr>
                </a:solidFill>
                <a:latin typeface="Georgia"/>
              </a:defRPr>
            </a:lvl1pPr>
          </a:lstStyle>
          <a:p>
            <a:pPr lvl="0"/>
            <a:r>
              <a:rPr lang="en-US" dirty="0"/>
              <a:t>Describe the images here.</a:t>
            </a:r>
          </a:p>
        </p:txBody>
      </p:sp>
    </p:spTree>
    <p:extLst>
      <p:ext uri="{BB962C8B-B14F-4D97-AF65-F5344CB8AC3E}">
        <p14:creationId xmlns:p14="http://schemas.microsoft.com/office/powerpoint/2010/main" val="43903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with Imag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4859338" y="1181100"/>
            <a:ext cx="4284662" cy="5676900"/>
          </a:xfrm>
          <a:prstGeom prst="rect">
            <a:avLst/>
          </a:prstGeom>
        </p:spPr>
        <p:txBody>
          <a:bodyPr vert="horz"/>
          <a:lstStyle/>
          <a:p>
            <a:r>
              <a:rPr lang="en-US"/>
              <a:t>Click icon to add picture</a:t>
            </a:r>
          </a:p>
        </p:txBody>
      </p:sp>
      <p:sp>
        <p:nvSpPr>
          <p:cNvPr id="6"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8"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11" name="Content Placeholder 14"/>
          <p:cNvSpPr>
            <a:spLocks noGrp="1"/>
          </p:cNvSpPr>
          <p:nvPr>
            <p:ph sz="quarter" idx="10"/>
          </p:nvPr>
        </p:nvSpPr>
        <p:spPr>
          <a:xfrm>
            <a:off x="1116013" y="1181100"/>
            <a:ext cx="3475322" cy="5185371"/>
          </a:xfrm>
          <a:prstGeom prst="rect">
            <a:avLst/>
          </a:prstGeom>
        </p:spPr>
        <p:txBody>
          <a:bodyPr vert="horz"/>
          <a:lstStyle>
            <a:lvl1pPr>
              <a:defRPr sz="2400">
                <a:solidFill>
                  <a:schemeClr val="tx1">
                    <a:lumMod val="65000"/>
                    <a:lumOff val="35000"/>
                  </a:schemeClr>
                </a:solidFill>
                <a:latin typeface="Georgia"/>
              </a:defRPr>
            </a:lvl1pPr>
            <a:lvl2pPr>
              <a:defRPr sz="2000">
                <a:solidFill>
                  <a:schemeClr val="tx1">
                    <a:lumMod val="65000"/>
                    <a:lumOff val="35000"/>
                  </a:schemeClr>
                </a:solidFill>
                <a:latin typeface="Georgia"/>
              </a:defRPr>
            </a:lvl2pPr>
            <a:lvl3pPr>
              <a:defRPr sz="1600">
                <a:solidFill>
                  <a:schemeClr val="tx1">
                    <a:lumMod val="65000"/>
                    <a:lumOff val="35000"/>
                  </a:schemeClr>
                </a:solidFill>
                <a:latin typeface="Georgia"/>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535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st with Multiple Images">
    <p:spTree>
      <p:nvGrpSpPr>
        <p:cNvPr id="1" name=""/>
        <p:cNvGrpSpPr/>
        <p:nvPr/>
      </p:nvGrpSpPr>
      <p:grpSpPr>
        <a:xfrm>
          <a:off x="0" y="0"/>
          <a:ext cx="0" cy="0"/>
          <a:chOff x="0" y="0"/>
          <a:chExt cx="0" cy="0"/>
        </a:xfrm>
      </p:grpSpPr>
      <p:sp>
        <p:nvSpPr>
          <p:cNvPr id="4" name="Picture Placeholder 8"/>
          <p:cNvSpPr>
            <a:spLocks noGrp="1"/>
          </p:cNvSpPr>
          <p:nvPr>
            <p:ph type="pic" sz="quarter" idx="11"/>
          </p:nvPr>
        </p:nvSpPr>
        <p:spPr>
          <a:xfrm>
            <a:off x="4859338" y="1181100"/>
            <a:ext cx="4284662" cy="2213808"/>
          </a:xfrm>
          <a:prstGeom prst="rect">
            <a:avLst/>
          </a:prstGeom>
        </p:spPr>
        <p:txBody>
          <a:bodyPr vert="horz"/>
          <a:lstStyle/>
          <a:p>
            <a:r>
              <a:rPr lang="en-US"/>
              <a:t>Click icon to add picture</a:t>
            </a:r>
          </a:p>
        </p:txBody>
      </p:sp>
      <p:sp>
        <p:nvSpPr>
          <p:cNvPr id="7" name="Picture Placeholder 6"/>
          <p:cNvSpPr>
            <a:spLocks noGrp="1"/>
          </p:cNvSpPr>
          <p:nvPr>
            <p:ph type="pic" sz="quarter" idx="13"/>
          </p:nvPr>
        </p:nvSpPr>
        <p:spPr>
          <a:xfrm>
            <a:off x="4859338" y="3395663"/>
            <a:ext cx="2157412" cy="3462337"/>
          </a:xfrm>
          <a:prstGeom prst="rect">
            <a:avLst/>
          </a:prstGeom>
        </p:spPr>
        <p:txBody>
          <a:bodyPr vert="horz"/>
          <a:lstStyle/>
          <a:p>
            <a:r>
              <a:rPr lang="en-US"/>
              <a:t>Click icon to add picture</a:t>
            </a:r>
          </a:p>
        </p:txBody>
      </p:sp>
      <p:sp>
        <p:nvSpPr>
          <p:cNvPr id="8" name="Picture Placeholder 6"/>
          <p:cNvSpPr>
            <a:spLocks noGrp="1"/>
          </p:cNvSpPr>
          <p:nvPr>
            <p:ph type="pic" sz="quarter" idx="14"/>
          </p:nvPr>
        </p:nvSpPr>
        <p:spPr>
          <a:xfrm>
            <a:off x="7016750" y="3393378"/>
            <a:ext cx="2127250" cy="3462337"/>
          </a:xfrm>
          <a:prstGeom prst="rect">
            <a:avLst/>
          </a:prstGeom>
        </p:spPr>
        <p:txBody>
          <a:bodyPr vert="horz"/>
          <a:lstStyle/>
          <a:p>
            <a:r>
              <a:rPr lang="en-US"/>
              <a:t>Click icon to add picture</a:t>
            </a:r>
          </a:p>
        </p:txBody>
      </p:sp>
      <p:sp>
        <p:nvSpPr>
          <p:cNvPr id="10"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11"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12" name="Content Placeholder 14"/>
          <p:cNvSpPr>
            <a:spLocks noGrp="1"/>
          </p:cNvSpPr>
          <p:nvPr>
            <p:ph sz="quarter" idx="10"/>
          </p:nvPr>
        </p:nvSpPr>
        <p:spPr>
          <a:xfrm>
            <a:off x="1116013" y="1181100"/>
            <a:ext cx="3475322" cy="5185371"/>
          </a:xfrm>
          <a:prstGeom prst="rect">
            <a:avLst/>
          </a:prstGeom>
        </p:spPr>
        <p:txBody>
          <a:bodyPr vert="horz"/>
          <a:lstStyle>
            <a:lvl1pPr>
              <a:defRPr sz="2400">
                <a:solidFill>
                  <a:schemeClr val="tx1">
                    <a:lumMod val="65000"/>
                    <a:lumOff val="35000"/>
                  </a:schemeClr>
                </a:solidFill>
                <a:latin typeface="Georgia"/>
              </a:defRPr>
            </a:lvl1pPr>
            <a:lvl2pPr>
              <a:defRPr sz="2000">
                <a:solidFill>
                  <a:schemeClr val="tx1">
                    <a:lumMod val="65000"/>
                    <a:lumOff val="35000"/>
                  </a:schemeClr>
                </a:solidFill>
                <a:latin typeface="Georgia"/>
              </a:defRPr>
            </a:lvl2pPr>
            <a:lvl3pPr>
              <a:defRPr sz="1600">
                <a:solidFill>
                  <a:schemeClr val="tx1">
                    <a:lumMod val="65000"/>
                    <a:lumOff val="35000"/>
                  </a:schemeClr>
                </a:solidFill>
                <a:latin typeface="Georgia"/>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565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 Page No Image">
    <p:spTree>
      <p:nvGrpSpPr>
        <p:cNvPr id="1" name=""/>
        <p:cNvGrpSpPr/>
        <p:nvPr/>
      </p:nvGrpSpPr>
      <p:grpSpPr>
        <a:xfrm>
          <a:off x="0" y="0"/>
          <a:ext cx="0" cy="0"/>
          <a:chOff x="0" y="0"/>
          <a:chExt cx="0" cy="0"/>
        </a:xfrm>
      </p:grpSpPr>
      <p:sp>
        <p:nvSpPr>
          <p:cNvPr id="5" name="Content Placeholder 14"/>
          <p:cNvSpPr>
            <a:spLocks noGrp="1"/>
          </p:cNvSpPr>
          <p:nvPr>
            <p:ph sz="quarter" idx="10"/>
          </p:nvPr>
        </p:nvSpPr>
        <p:spPr>
          <a:xfrm>
            <a:off x="1116012" y="1181100"/>
            <a:ext cx="7741029" cy="5185371"/>
          </a:xfrm>
          <a:prstGeom prst="rect">
            <a:avLst/>
          </a:prstGeom>
        </p:spPr>
        <p:txBody>
          <a:bodyPr vert="horz"/>
          <a:lstStyle>
            <a:lvl1pPr>
              <a:defRPr sz="2400">
                <a:solidFill>
                  <a:schemeClr val="tx1">
                    <a:lumMod val="65000"/>
                    <a:lumOff val="35000"/>
                  </a:schemeClr>
                </a:solidFill>
                <a:latin typeface="Georgia"/>
              </a:defRPr>
            </a:lvl1pPr>
            <a:lvl2pPr>
              <a:defRPr sz="2000">
                <a:solidFill>
                  <a:schemeClr val="tx1">
                    <a:lumMod val="65000"/>
                    <a:lumOff val="35000"/>
                  </a:schemeClr>
                </a:solidFill>
                <a:latin typeface="Georgia"/>
              </a:defRPr>
            </a:lvl2pPr>
            <a:lvl3pPr>
              <a:defRPr sz="1600">
                <a:solidFill>
                  <a:schemeClr val="tx1">
                    <a:lumMod val="65000"/>
                    <a:lumOff val="35000"/>
                  </a:schemeClr>
                </a:solidFill>
                <a:latin typeface="Georgia"/>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7"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Tree>
    <p:extLst>
      <p:ext uri="{BB962C8B-B14F-4D97-AF65-F5344CB8AC3E}">
        <p14:creationId xmlns:p14="http://schemas.microsoft.com/office/powerpoint/2010/main" val="274958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agraph No Images">
    <p:spTree>
      <p:nvGrpSpPr>
        <p:cNvPr id="1" name=""/>
        <p:cNvGrpSpPr/>
        <p:nvPr/>
      </p:nvGrpSpPr>
      <p:grpSpPr>
        <a:xfrm>
          <a:off x="0" y="0"/>
          <a:ext cx="0" cy="0"/>
          <a:chOff x="0" y="0"/>
          <a:chExt cx="0" cy="0"/>
        </a:xfrm>
      </p:grpSpPr>
      <p:sp>
        <p:nvSpPr>
          <p:cNvPr id="8"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9"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10" name="Text Placeholder 9"/>
          <p:cNvSpPr>
            <a:spLocks noGrp="1"/>
          </p:cNvSpPr>
          <p:nvPr>
            <p:ph type="body" sz="quarter" idx="13" hasCustomPrompt="1"/>
          </p:nvPr>
        </p:nvSpPr>
        <p:spPr>
          <a:xfrm>
            <a:off x="1116012" y="1155700"/>
            <a:ext cx="7741029" cy="5340350"/>
          </a:xfrm>
          <a:prstGeom prst="rect">
            <a:avLst/>
          </a:prstGeom>
        </p:spPr>
        <p:txBody>
          <a:bodyPr vert="horz"/>
          <a:lstStyle>
            <a:lvl1pPr marL="0" marR="0" indent="0" algn="l" defTabSz="457200" rtl="0" eaLnBrk="1" fontAlgn="auto" latinLnBrk="0" hangingPunct="1">
              <a:lnSpc>
                <a:spcPct val="150000"/>
              </a:lnSpc>
              <a:spcBef>
                <a:spcPts val="0"/>
              </a:spcBef>
              <a:spcAft>
                <a:spcPts val="0"/>
              </a:spcAft>
              <a:buClrTx/>
              <a:buSzTx/>
              <a:buFontTx/>
              <a:buNone/>
              <a:tabLst/>
              <a:defRPr sz="1800" baseline="0">
                <a:solidFill>
                  <a:schemeClr val="tx1">
                    <a:lumMod val="65000"/>
                    <a:lumOff val="35000"/>
                  </a:schemeClr>
                </a:solidFill>
                <a:latin typeface="Georgia"/>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a:t>Click to edit Master text styles. The ship set ground on the shore of this uncharted desert isle with Gilligan the Skipper too the millionaire and his wife. They were four men living all together yet they were all alone. It's time to play the music. It's time to light the lights. It's time to meet the Muppets on the Muppet Show tonight. Till the one day when the lady met this fellow and they knew it was much more than a hunch. In a freak mishap Ranger 3 and its pilot Captain William Buck Rogers are blown out of their trajectory into an orbit which freezes his life support systems and returns Buck Rogers to Earth five-hundred years later.</a:t>
            </a:r>
          </a:p>
        </p:txBody>
      </p:sp>
    </p:spTree>
    <p:extLst>
      <p:ext uri="{BB962C8B-B14F-4D97-AF65-F5344CB8AC3E}">
        <p14:creationId xmlns:p14="http://schemas.microsoft.com/office/powerpoint/2010/main" val="379473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age Single Imag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858000"/>
          </a:xfrm>
          <a:prstGeom prst="rect">
            <a:avLst/>
          </a:prstGeom>
        </p:spPr>
        <p:txBody>
          <a:bodyPr vert="horz"/>
          <a:lstStyle/>
          <a:p>
            <a:endParaRPr lang="en-US" dirty="0"/>
          </a:p>
          <a:p>
            <a:endParaRPr lang="en-US" dirty="0"/>
          </a:p>
        </p:txBody>
      </p:sp>
      <p:sp>
        <p:nvSpPr>
          <p:cNvPr id="2" name="Title 1"/>
          <p:cNvSpPr>
            <a:spLocks noGrp="1"/>
          </p:cNvSpPr>
          <p:nvPr>
            <p:ph type="ctrTitle" hasCustomPrompt="1"/>
          </p:nvPr>
        </p:nvSpPr>
        <p:spPr>
          <a:xfrm>
            <a:off x="1991411" y="4249742"/>
            <a:ext cx="5161179" cy="2608257"/>
          </a:xfrm>
          <a:prstGeom prst="rect">
            <a:avLst/>
          </a:prstGeom>
          <a:solidFill>
            <a:schemeClr val="bg1"/>
          </a:solidFill>
          <a:ln>
            <a:noFill/>
          </a:ln>
        </p:spPr>
        <p:txBody>
          <a:bodyPr anchor="ctr" anchorCtr="1">
            <a:noAutofit/>
          </a:bodyPr>
          <a:lstStyle>
            <a:lvl1pPr marL="0">
              <a:spcBef>
                <a:spcPts val="0"/>
              </a:spcBef>
              <a:defRPr sz="2800" b="1" i="0" cap="all" spc="300" baseline="0">
                <a:solidFill>
                  <a:schemeClr val="tx1">
                    <a:lumMod val="65000"/>
                    <a:lumOff val="35000"/>
                  </a:schemeClr>
                </a:solidFill>
                <a:latin typeface="Helvetica"/>
              </a:defRPr>
            </a:lvl1pPr>
          </a:lstStyle>
          <a:p>
            <a:r>
              <a:rPr lang="en-US" dirty="0"/>
              <a:t>City of John Day</a:t>
            </a:r>
            <a:br>
              <a:rPr lang="en-US" dirty="0"/>
            </a:br>
            <a:r>
              <a:rPr lang="en-US" dirty="0"/>
              <a:t>Presentation Title</a:t>
            </a:r>
          </a:p>
        </p:txBody>
      </p:sp>
      <p:sp>
        <p:nvSpPr>
          <p:cNvPr id="12" name="Text Placeholder 11"/>
          <p:cNvSpPr>
            <a:spLocks noGrp="1"/>
          </p:cNvSpPr>
          <p:nvPr>
            <p:ph type="body" sz="quarter" idx="14" hasCustomPrompt="1"/>
          </p:nvPr>
        </p:nvSpPr>
        <p:spPr>
          <a:xfrm>
            <a:off x="3305969" y="6277138"/>
            <a:ext cx="2532062" cy="431800"/>
          </a:xfrm>
          <a:prstGeom prst="rect">
            <a:avLst/>
          </a:prstGeom>
        </p:spPr>
        <p:txBody>
          <a:bodyPr vert="horz"/>
          <a:lstStyle>
            <a:lvl1pPr marL="0" indent="0" algn="ctr">
              <a:buFontTx/>
              <a:buNone/>
              <a:defRPr sz="1000" kern="1000" cap="all" spc="150" baseline="0">
                <a:solidFill>
                  <a:schemeClr val="tx1">
                    <a:lumMod val="65000"/>
                    <a:lumOff val="35000"/>
                  </a:schemeClr>
                </a:solidFill>
                <a:latin typeface="Helvetica"/>
              </a:defRPr>
            </a:lvl1pPr>
          </a:lstStyle>
          <a:p>
            <a:pPr lvl="0"/>
            <a:r>
              <a:rPr lang="en-US" dirty="0"/>
              <a:t>Month, year</a:t>
            </a:r>
          </a:p>
        </p:txBody>
      </p:sp>
    </p:spTree>
    <p:extLst>
      <p:ext uri="{BB962C8B-B14F-4D97-AF65-F5344CB8AC3E}">
        <p14:creationId xmlns:p14="http://schemas.microsoft.com/office/powerpoint/2010/main" val="1466387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age Multiple Images">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1991411" y="5096433"/>
            <a:ext cx="5161179" cy="1009517"/>
          </a:xfrm>
          <a:prstGeom prst="rect">
            <a:avLst/>
          </a:prstGeom>
          <a:noFill/>
          <a:ln>
            <a:noFill/>
          </a:ln>
        </p:spPr>
        <p:txBody>
          <a:bodyPr anchor="ctr" anchorCtr="1">
            <a:noAutofit/>
          </a:bodyPr>
          <a:lstStyle>
            <a:lvl1pPr marL="0">
              <a:spcBef>
                <a:spcPts val="0"/>
              </a:spcBef>
              <a:defRPr sz="2400" b="1" i="0" cap="all" spc="190" baseline="0">
                <a:solidFill>
                  <a:schemeClr val="tx1">
                    <a:lumMod val="65000"/>
                    <a:lumOff val="35000"/>
                  </a:schemeClr>
                </a:solidFill>
                <a:latin typeface="Helvetica"/>
              </a:defRPr>
            </a:lvl1pPr>
          </a:lstStyle>
          <a:p>
            <a:r>
              <a:rPr lang="en-US" dirty="0"/>
              <a:t>City of John Day</a:t>
            </a:r>
            <a:br>
              <a:rPr lang="en-US" dirty="0"/>
            </a:br>
            <a:r>
              <a:rPr lang="en-US" dirty="0"/>
              <a:t>Presentation Title</a:t>
            </a:r>
          </a:p>
        </p:txBody>
      </p:sp>
      <p:sp>
        <p:nvSpPr>
          <p:cNvPr id="7" name="Picture Placeholder 6"/>
          <p:cNvSpPr>
            <a:spLocks noGrp="1"/>
          </p:cNvSpPr>
          <p:nvPr>
            <p:ph type="pic" sz="quarter" idx="10"/>
          </p:nvPr>
        </p:nvSpPr>
        <p:spPr>
          <a:xfrm>
            <a:off x="1" y="0"/>
            <a:ext cx="2279386" cy="4852195"/>
          </a:xfrm>
          <a:prstGeom prst="rect">
            <a:avLst/>
          </a:prstGeom>
        </p:spPr>
        <p:txBody>
          <a:bodyPr vert="horz"/>
          <a:lstStyle/>
          <a:p>
            <a:endParaRPr lang="en-US"/>
          </a:p>
        </p:txBody>
      </p:sp>
      <p:sp>
        <p:nvSpPr>
          <p:cNvPr id="12" name="Picture Placeholder 6"/>
          <p:cNvSpPr>
            <a:spLocks noGrp="1"/>
          </p:cNvSpPr>
          <p:nvPr>
            <p:ph type="pic" sz="quarter" idx="11"/>
          </p:nvPr>
        </p:nvSpPr>
        <p:spPr>
          <a:xfrm>
            <a:off x="2279387" y="0"/>
            <a:ext cx="2279386" cy="4852195"/>
          </a:xfrm>
          <a:prstGeom prst="rect">
            <a:avLst/>
          </a:prstGeom>
        </p:spPr>
        <p:txBody>
          <a:bodyPr vert="horz"/>
          <a:lstStyle/>
          <a:p>
            <a:endParaRPr lang="en-US"/>
          </a:p>
        </p:txBody>
      </p:sp>
      <p:sp>
        <p:nvSpPr>
          <p:cNvPr id="13" name="Picture Placeholder 6"/>
          <p:cNvSpPr>
            <a:spLocks noGrp="1"/>
          </p:cNvSpPr>
          <p:nvPr>
            <p:ph type="pic" sz="quarter" idx="12"/>
          </p:nvPr>
        </p:nvSpPr>
        <p:spPr>
          <a:xfrm>
            <a:off x="4558773" y="0"/>
            <a:ext cx="2279386" cy="4852195"/>
          </a:xfrm>
          <a:prstGeom prst="rect">
            <a:avLst/>
          </a:prstGeom>
        </p:spPr>
        <p:txBody>
          <a:bodyPr vert="horz"/>
          <a:lstStyle/>
          <a:p>
            <a:endParaRPr lang="en-US"/>
          </a:p>
        </p:txBody>
      </p:sp>
      <p:sp>
        <p:nvSpPr>
          <p:cNvPr id="14" name="Picture Placeholder 6"/>
          <p:cNvSpPr>
            <a:spLocks noGrp="1"/>
          </p:cNvSpPr>
          <p:nvPr>
            <p:ph type="pic" sz="quarter" idx="13"/>
          </p:nvPr>
        </p:nvSpPr>
        <p:spPr>
          <a:xfrm>
            <a:off x="6838158" y="0"/>
            <a:ext cx="2305841" cy="4852195"/>
          </a:xfrm>
          <a:prstGeom prst="rect">
            <a:avLst/>
          </a:prstGeom>
        </p:spPr>
        <p:txBody>
          <a:bodyPr vert="horz"/>
          <a:lstStyle/>
          <a:p>
            <a:endParaRPr lang="en-US"/>
          </a:p>
        </p:txBody>
      </p:sp>
      <p:sp>
        <p:nvSpPr>
          <p:cNvPr id="16" name="Text Placeholder 11"/>
          <p:cNvSpPr>
            <a:spLocks noGrp="1"/>
          </p:cNvSpPr>
          <p:nvPr>
            <p:ph type="body" sz="quarter" idx="14" hasCustomPrompt="1"/>
          </p:nvPr>
        </p:nvSpPr>
        <p:spPr>
          <a:xfrm>
            <a:off x="3305969" y="6277138"/>
            <a:ext cx="2532062" cy="431800"/>
          </a:xfrm>
          <a:prstGeom prst="rect">
            <a:avLst/>
          </a:prstGeom>
        </p:spPr>
        <p:txBody>
          <a:bodyPr vert="horz"/>
          <a:lstStyle>
            <a:lvl1pPr marL="0" indent="0" algn="ctr">
              <a:buFontTx/>
              <a:buNone/>
              <a:defRPr sz="1000" kern="1000" cap="all" spc="150" baseline="0">
                <a:solidFill>
                  <a:schemeClr val="tx1">
                    <a:lumMod val="65000"/>
                    <a:lumOff val="35000"/>
                  </a:schemeClr>
                </a:solidFill>
                <a:latin typeface="Helvetica"/>
              </a:defRPr>
            </a:lvl1pPr>
          </a:lstStyle>
          <a:p>
            <a:pPr lvl="0"/>
            <a:r>
              <a:rPr lang="en-US" dirty="0"/>
              <a:t>Month, year</a:t>
            </a:r>
          </a:p>
        </p:txBody>
      </p:sp>
    </p:spTree>
    <p:extLst>
      <p:ext uri="{BB962C8B-B14F-4D97-AF65-F5344CB8AC3E}">
        <p14:creationId xmlns:p14="http://schemas.microsoft.com/office/powerpoint/2010/main" val="383540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emf"/><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stretch>
            <a:fillRect/>
          </a:stretch>
        </p:blipFill>
        <p:spPr>
          <a:xfrm>
            <a:off x="150159" y="0"/>
            <a:ext cx="514723" cy="4220881"/>
          </a:xfrm>
          <a:prstGeom prst="rect">
            <a:avLst/>
          </a:prstGeom>
        </p:spPr>
      </p:pic>
      <p:pic>
        <p:nvPicPr>
          <p:cNvPr id="2" name="Picture 1" descr="cjd_branding-final_0919.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0159" y="6063489"/>
            <a:ext cx="514723" cy="669341"/>
          </a:xfrm>
          <a:prstGeom prst="rect">
            <a:avLst/>
          </a:prstGeom>
        </p:spPr>
      </p:pic>
    </p:spTree>
    <p:extLst>
      <p:ext uri="{BB962C8B-B14F-4D97-AF65-F5344CB8AC3E}">
        <p14:creationId xmlns:p14="http://schemas.microsoft.com/office/powerpoint/2010/main" val="2569379349"/>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73" r:id="rId3"/>
    <p:sldLayoutId id="2147483669" r:id="rId4"/>
    <p:sldLayoutId id="2147483672" r:id="rId5"/>
    <p:sldLayoutId id="2147483674" r:id="rId6"/>
    <p:sldLayoutId id="214748367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6"/>
          <a:stretch>
            <a:fillRect/>
          </a:stretch>
        </p:blipFill>
        <p:spPr>
          <a:xfrm>
            <a:off x="1962150" y="4713952"/>
            <a:ext cx="5153025" cy="2144048"/>
          </a:xfrm>
          <a:prstGeom prst="rect">
            <a:avLst/>
          </a:prstGeom>
        </p:spPr>
      </p:pic>
    </p:spTree>
    <p:extLst>
      <p:ext uri="{BB962C8B-B14F-4D97-AF65-F5344CB8AC3E}">
        <p14:creationId xmlns:p14="http://schemas.microsoft.com/office/powerpoint/2010/main" val="2775097282"/>
      </p:ext>
    </p:extLst>
  </p:cSld>
  <p:clrMap bg1="lt1" tx1="dk1" bg2="lt2" tx2="dk2" accent1="accent1" accent2="accent2" accent3="accent3" accent4="accent4" accent5="accent5" accent6="accent6" hlink="hlink" folHlink="folHlink"/>
  <p:sldLayoutIdLst>
    <p:sldLayoutId id="2147483671" r:id="rId1"/>
    <p:sldLayoutId id="2147483679" r:id="rId2"/>
    <p:sldLayoutId id="2147483676" r:id="rId3"/>
    <p:sldLayoutId id="214748368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3734D6-725D-AD5E-B14E-0815BA73F5A0}"/>
              </a:ext>
            </a:extLst>
          </p:cNvPr>
          <p:cNvPicPr>
            <a:picLocks noChangeAspect="1"/>
          </p:cNvPicPr>
          <p:nvPr/>
        </p:nvPicPr>
        <p:blipFill rotWithShape="1">
          <a:blip r:embed="rId2"/>
          <a:srcRect l="18881" r="24512"/>
          <a:stretch/>
        </p:blipFill>
        <p:spPr>
          <a:xfrm>
            <a:off x="4859338" y="1181100"/>
            <a:ext cx="4284662" cy="5676900"/>
          </a:xfrm>
          <a:prstGeom prst="rect">
            <a:avLst/>
          </a:prstGeom>
          <a:noFill/>
        </p:spPr>
      </p:pic>
      <p:sp>
        <p:nvSpPr>
          <p:cNvPr id="6" name="Title 5">
            <a:extLst>
              <a:ext uri="{FF2B5EF4-FFF2-40B4-BE49-F238E27FC236}">
                <a16:creationId xmlns:a16="http://schemas.microsoft.com/office/drawing/2014/main" id="{56AAD44E-6EDA-C446-90A3-154DC47F4705}"/>
              </a:ext>
            </a:extLst>
          </p:cNvPr>
          <p:cNvSpPr>
            <a:spLocks noGrp="1"/>
          </p:cNvSpPr>
          <p:nvPr>
            <p:ph type="title"/>
          </p:nvPr>
        </p:nvSpPr>
        <p:spPr>
          <a:xfrm>
            <a:off x="1116593" y="388616"/>
            <a:ext cx="7740449" cy="555771"/>
          </a:xfrm>
        </p:spPr>
        <p:txBody>
          <a:bodyPr>
            <a:normAutofit/>
          </a:bodyPr>
          <a:lstStyle/>
          <a:p>
            <a:pPr>
              <a:lnSpc>
                <a:spcPct val="90000"/>
              </a:lnSpc>
            </a:pPr>
            <a:r>
              <a:rPr lang="en-US" sz="2500"/>
              <a:t>Rural Transportation Equity Project Update</a:t>
            </a:r>
          </a:p>
        </p:txBody>
      </p:sp>
      <p:sp>
        <p:nvSpPr>
          <p:cNvPr id="14" name="Vertical Text Placeholder 3">
            <a:extLst>
              <a:ext uri="{FF2B5EF4-FFF2-40B4-BE49-F238E27FC236}">
                <a16:creationId xmlns:a16="http://schemas.microsoft.com/office/drawing/2014/main" id="{13082E9D-026F-257C-08BA-6B9FF4D6C7F4}"/>
              </a:ext>
            </a:extLst>
          </p:cNvPr>
          <p:cNvSpPr>
            <a:spLocks noGrp="1"/>
          </p:cNvSpPr>
          <p:nvPr>
            <p:ph type="body" orient="vert" sz="quarter" idx="12"/>
          </p:nvPr>
        </p:nvSpPr>
        <p:spPr>
          <a:xfrm rot="10800000">
            <a:off x="267921" y="187406"/>
            <a:ext cx="358775" cy="5299075"/>
          </a:xfrm>
        </p:spPr>
        <p:txBody>
          <a:bodyPr/>
          <a:lstStyle/>
          <a:p>
            <a:r>
              <a:rPr lang="en-US" dirty="0"/>
              <a:t>Rural transportation equity project</a:t>
            </a:r>
          </a:p>
        </p:txBody>
      </p:sp>
      <p:sp>
        <p:nvSpPr>
          <p:cNvPr id="8" name="Text Placeholder 7">
            <a:extLst>
              <a:ext uri="{FF2B5EF4-FFF2-40B4-BE49-F238E27FC236}">
                <a16:creationId xmlns:a16="http://schemas.microsoft.com/office/drawing/2014/main" id="{519F3373-3F74-734A-885B-27A27924BF98}"/>
              </a:ext>
            </a:extLst>
          </p:cNvPr>
          <p:cNvSpPr>
            <a:spLocks noGrp="1"/>
          </p:cNvSpPr>
          <p:nvPr>
            <p:ph sz="quarter" idx="10"/>
          </p:nvPr>
        </p:nvSpPr>
        <p:spPr>
          <a:xfrm>
            <a:off x="1116013" y="1181100"/>
            <a:ext cx="3475322" cy="5185371"/>
          </a:xfrm>
        </p:spPr>
        <p:txBody>
          <a:bodyPr>
            <a:normAutofit/>
          </a:bodyPr>
          <a:lstStyle/>
          <a:p>
            <a:pPr marL="0" indent="0">
              <a:buNone/>
            </a:pPr>
            <a:r>
              <a:rPr lang="en-US" sz="2800" dirty="0">
                <a:solidFill>
                  <a:srgbClr val="000000"/>
                </a:solidFill>
                <a:latin typeface="YADLjI9qxTA 0"/>
              </a:rPr>
              <a:t>June 13, 2023</a:t>
            </a:r>
          </a:p>
          <a:p>
            <a:r>
              <a:rPr lang="en-US" dirty="0">
                <a:solidFill>
                  <a:srgbClr val="000000"/>
                </a:solidFill>
                <a:latin typeface="Georgia" panose="02040502050405020303" pitchFamily="18" charset="0"/>
              </a:rPr>
              <a:t>Aaron Lieuallen, Senior Project Manager</a:t>
            </a:r>
          </a:p>
          <a:p>
            <a:r>
              <a:rPr lang="en-US" dirty="0">
                <a:solidFill>
                  <a:srgbClr val="000000"/>
                </a:solidFill>
                <a:latin typeface="Georgia" panose="02040502050405020303" pitchFamily="18" charset="0"/>
              </a:rPr>
              <a:t>Susanna Julber, Consor SPC</a:t>
            </a:r>
          </a:p>
          <a:p>
            <a:r>
              <a:rPr lang="en-US" dirty="0">
                <a:solidFill>
                  <a:srgbClr val="000000"/>
                </a:solidFill>
                <a:latin typeface="Georgia" panose="02040502050405020303" pitchFamily="18" charset="0"/>
              </a:rPr>
              <a:t>Madeline Phillips, DLCD</a:t>
            </a:r>
          </a:p>
          <a:p>
            <a:r>
              <a:rPr lang="en-US" dirty="0">
                <a:solidFill>
                  <a:srgbClr val="000000"/>
                </a:solidFill>
                <a:latin typeface="Georgia" panose="02040502050405020303" pitchFamily="18" charset="0"/>
              </a:rPr>
              <a:t>Matt Kittelson, Kittelson Associates</a:t>
            </a:r>
          </a:p>
          <a:p>
            <a:pPr marL="0" indent="0">
              <a:buNone/>
            </a:pPr>
            <a:endParaRPr lang="en-US" dirty="0"/>
          </a:p>
        </p:txBody>
      </p:sp>
    </p:spTree>
    <p:extLst>
      <p:ext uri="{BB962C8B-B14F-4D97-AF65-F5344CB8AC3E}">
        <p14:creationId xmlns:p14="http://schemas.microsoft.com/office/powerpoint/2010/main" val="1261143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547C-8192-6548-A402-C79E9E4D7562}"/>
              </a:ext>
            </a:extLst>
          </p:cNvPr>
          <p:cNvSpPr>
            <a:spLocks noGrp="1"/>
          </p:cNvSpPr>
          <p:nvPr>
            <p:ph type="title"/>
          </p:nvPr>
        </p:nvSpPr>
        <p:spPr/>
        <p:txBody>
          <a:bodyPr/>
          <a:lstStyle/>
          <a:p>
            <a:r>
              <a:rPr lang="en-US" dirty="0"/>
              <a:t>Project Background</a:t>
            </a:r>
          </a:p>
        </p:txBody>
      </p:sp>
      <p:sp>
        <p:nvSpPr>
          <p:cNvPr id="5" name="Vertical Text Placeholder 4">
            <a:extLst>
              <a:ext uri="{FF2B5EF4-FFF2-40B4-BE49-F238E27FC236}">
                <a16:creationId xmlns:a16="http://schemas.microsoft.com/office/drawing/2014/main" id="{D8623DD7-BB29-E140-8291-00AE10F21E9B}"/>
              </a:ext>
            </a:extLst>
          </p:cNvPr>
          <p:cNvSpPr>
            <a:spLocks noGrp="1"/>
          </p:cNvSpPr>
          <p:nvPr>
            <p:ph type="body" orient="vert" sz="quarter" idx="12"/>
          </p:nvPr>
        </p:nvSpPr>
        <p:spPr>
          <a:xfrm rot="10800000">
            <a:off x="185195" y="187404"/>
            <a:ext cx="441500" cy="4176251"/>
          </a:xfrm>
        </p:spPr>
        <p:txBody>
          <a:bodyPr/>
          <a:lstStyle/>
          <a:p>
            <a:r>
              <a:rPr lang="en-US" sz="1100" dirty="0"/>
              <a:t>Rural transportation equity Program</a:t>
            </a:r>
          </a:p>
        </p:txBody>
      </p:sp>
      <p:sp>
        <p:nvSpPr>
          <p:cNvPr id="6" name="Content Placeholder 5">
            <a:extLst>
              <a:ext uri="{FF2B5EF4-FFF2-40B4-BE49-F238E27FC236}">
                <a16:creationId xmlns:a16="http://schemas.microsoft.com/office/drawing/2014/main" id="{D8FA4E26-4BCB-1A55-240E-4784DB1A1D7F}"/>
              </a:ext>
            </a:extLst>
          </p:cNvPr>
          <p:cNvSpPr>
            <a:spLocks noGrp="1"/>
          </p:cNvSpPr>
          <p:nvPr>
            <p:ph sz="quarter" idx="10"/>
          </p:nvPr>
        </p:nvSpPr>
        <p:spPr/>
        <p:txBody>
          <a:bodyPr/>
          <a:lstStyle/>
          <a:p>
            <a:r>
              <a:rPr lang="en-US" sz="2000" dirty="0"/>
              <a:t>City of John Day applied for and was awarded grant funding in 2022 through the Department of Land Conservation and Development (DLCD). </a:t>
            </a:r>
          </a:p>
          <a:p>
            <a:r>
              <a:rPr lang="en-US" sz="2000" dirty="0"/>
              <a:t>Program Goals: Identify areas where sidewalks, multi-use paths, bicycle lanes, and access to transit could be improved throughout the community. </a:t>
            </a:r>
          </a:p>
          <a:p>
            <a:r>
              <a:rPr lang="en-US" sz="2000" dirty="0"/>
              <a:t>Emphasis on transportation options for those who have mobility limitations and who may experience challenges in accessing community resources, employment centers, and critical services without a car.</a:t>
            </a:r>
          </a:p>
          <a:p>
            <a:r>
              <a:rPr lang="en-US" sz="2000" dirty="0"/>
              <a:t>Project team has been asking the community to provide feedback to help identify gaps in the City’s sidewalks, bike lanes, and/or trails, that may result in barriers for people to get to amenities, particularly to support lower income community members that may not have easy connections to parks, schools, and services. </a:t>
            </a:r>
          </a:p>
          <a:p>
            <a:endParaRPr lang="en-US" dirty="0"/>
          </a:p>
        </p:txBody>
      </p:sp>
    </p:spTree>
    <p:extLst>
      <p:ext uri="{BB962C8B-B14F-4D97-AF65-F5344CB8AC3E}">
        <p14:creationId xmlns:p14="http://schemas.microsoft.com/office/powerpoint/2010/main" val="212214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8EB1AA-A45D-A680-B0F7-E8CD2AA4FD78}"/>
              </a:ext>
            </a:extLst>
          </p:cNvPr>
          <p:cNvSpPr>
            <a:spLocks noGrp="1"/>
          </p:cNvSpPr>
          <p:nvPr>
            <p:ph type="title"/>
          </p:nvPr>
        </p:nvSpPr>
        <p:spPr/>
        <p:txBody>
          <a:bodyPr/>
          <a:lstStyle/>
          <a:p>
            <a:r>
              <a:rPr lang="en-US" dirty="0"/>
              <a:t>Project Objectives</a:t>
            </a:r>
          </a:p>
        </p:txBody>
      </p:sp>
      <p:sp>
        <p:nvSpPr>
          <p:cNvPr id="4" name="Vertical Text Placeholder 3">
            <a:extLst>
              <a:ext uri="{FF2B5EF4-FFF2-40B4-BE49-F238E27FC236}">
                <a16:creationId xmlns:a16="http://schemas.microsoft.com/office/drawing/2014/main" id="{70B2FCDB-0D92-955E-C2F7-548A64992B79}"/>
              </a:ext>
            </a:extLst>
          </p:cNvPr>
          <p:cNvSpPr>
            <a:spLocks noGrp="1"/>
          </p:cNvSpPr>
          <p:nvPr>
            <p:ph type="body" orient="vert" sz="quarter" idx="12"/>
          </p:nvPr>
        </p:nvSpPr>
        <p:spPr/>
        <p:txBody>
          <a:bodyPr/>
          <a:lstStyle/>
          <a:p>
            <a:r>
              <a:rPr lang="en-US" dirty="0"/>
              <a:t>Rural transportation equity project</a:t>
            </a:r>
          </a:p>
          <a:p>
            <a:endParaRPr lang="en-US" dirty="0"/>
          </a:p>
        </p:txBody>
      </p:sp>
      <p:sp>
        <p:nvSpPr>
          <p:cNvPr id="5" name="Text Placeholder 4">
            <a:extLst>
              <a:ext uri="{FF2B5EF4-FFF2-40B4-BE49-F238E27FC236}">
                <a16:creationId xmlns:a16="http://schemas.microsoft.com/office/drawing/2014/main" id="{006C4F4A-6E55-0277-A390-BBFE3AC32379}"/>
              </a:ext>
            </a:extLst>
          </p:cNvPr>
          <p:cNvSpPr>
            <a:spLocks noGrp="1"/>
          </p:cNvSpPr>
          <p:nvPr>
            <p:ph type="body" sz="quarter" idx="13"/>
          </p:nvPr>
        </p:nvSpPr>
        <p:spPr>
          <a:xfrm>
            <a:off x="1116013" y="1082879"/>
            <a:ext cx="7740650" cy="4960112"/>
          </a:xfrm>
        </p:spPr>
        <p:txBody>
          <a:bodyPr/>
          <a:lstStyle/>
          <a:p>
            <a:pPr marL="342900" indent="-342900">
              <a:buFont typeface="Arial"/>
              <a:buChar char="•"/>
            </a:pPr>
            <a:r>
              <a:rPr lang="en-US" sz="2400" dirty="0"/>
              <a:t>Identify safer, easier connections for pedestrians and bicyclists traveling between neighborhoods, schools, parks, trails, transit stops, and businesses in the area.</a:t>
            </a:r>
          </a:p>
          <a:p>
            <a:pPr marL="342900" indent="-342900">
              <a:buFont typeface="Arial"/>
              <a:buChar char="•"/>
            </a:pPr>
            <a:r>
              <a:rPr lang="en-US" sz="2400" dirty="0"/>
              <a:t>Provide a blueprint for John Day to apply for future construction funding for accessibility, sidewalk, trails, and bicycle improvements.</a:t>
            </a:r>
          </a:p>
          <a:p>
            <a:pPr marL="342900" indent="-342900">
              <a:buFont typeface="Arial"/>
              <a:buChar char="•"/>
            </a:pPr>
            <a:r>
              <a:rPr lang="en-US" sz="2400" dirty="0"/>
              <a:t>Lay the groundwork for user-friendly transportation enhancements that will help everyone in town access activity centers.</a:t>
            </a:r>
          </a:p>
          <a:p>
            <a:pPr marL="342900" indent="-342900">
              <a:buFont typeface="Arial"/>
              <a:buChar char="•"/>
            </a:pPr>
            <a:r>
              <a:rPr lang="en-US" sz="2400" dirty="0"/>
              <a:t>Plan for safe alternatives and options for travel for those without access to a car. </a:t>
            </a:r>
          </a:p>
        </p:txBody>
      </p:sp>
    </p:spTree>
    <p:extLst>
      <p:ext uri="{BB962C8B-B14F-4D97-AF65-F5344CB8AC3E}">
        <p14:creationId xmlns:p14="http://schemas.microsoft.com/office/powerpoint/2010/main" val="47844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524EC80-5B0C-38BF-91EF-50B235AF8852}"/>
              </a:ext>
            </a:extLst>
          </p:cNvPr>
          <p:cNvSpPr>
            <a:spLocks noGrp="1"/>
          </p:cNvSpPr>
          <p:nvPr>
            <p:ph type="title"/>
          </p:nvPr>
        </p:nvSpPr>
        <p:spPr/>
        <p:txBody>
          <a:bodyPr/>
          <a:lstStyle/>
          <a:p>
            <a:r>
              <a:rPr lang="en-US" dirty="0"/>
              <a:t>Project Timeline</a:t>
            </a:r>
          </a:p>
        </p:txBody>
      </p:sp>
      <p:sp>
        <p:nvSpPr>
          <p:cNvPr id="10" name="Vertical Text Placeholder 9">
            <a:extLst>
              <a:ext uri="{FF2B5EF4-FFF2-40B4-BE49-F238E27FC236}">
                <a16:creationId xmlns:a16="http://schemas.microsoft.com/office/drawing/2014/main" id="{59BC0DEA-A2F0-F1A9-BEE6-4EB803ABB1B0}"/>
              </a:ext>
            </a:extLst>
          </p:cNvPr>
          <p:cNvSpPr>
            <a:spLocks noGrp="1"/>
          </p:cNvSpPr>
          <p:nvPr>
            <p:ph type="body" orient="vert" sz="quarter" idx="12"/>
          </p:nvPr>
        </p:nvSpPr>
        <p:spPr/>
        <p:txBody>
          <a:bodyPr/>
          <a:lstStyle/>
          <a:p>
            <a:r>
              <a:rPr lang="en-US" dirty="0"/>
              <a:t>Rural Transportation equity project</a:t>
            </a:r>
          </a:p>
        </p:txBody>
      </p:sp>
      <p:grpSp>
        <p:nvGrpSpPr>
          <p:cNvPr id="46" name="Group 45">
            <a:extLst>
              <a:ext uri="{FF2B5EF4-FFF2-40B4-BE49-F238E27FC236}">
                <a16:creationId xmlns:a16="http://schemas.microsoft.com/office/drawing/2014/main" id="{6D7AA406-B256-0C45-F8D8-12CFBC65598F}"/>
              </a:ext>
            </a:extLst>
          </p:cNvPr>
          <p:cNvGrpSpPr/>
          <p:nvPr/>
        </p:nvGrpSpPr>
        <p:grpSpPr>
          <a:xfrm>
            <a:off x="113159" y="2040096"/>
            <a:ext cx="9050152" cy="3576345"/>
            <a:chOff x="63464" y="2040096"/>
            <a:chExt cx="9050152" cy="3576345"/>
          </a:xfrm>
        </p:grpSpPr>
        <p:grpSp>
          <p:nvGrpSpPr>
            <p:cNvPr id="15" name="Group 14">
              <a:extLst>
                <a:ext uri="{FF2B5EF4-FFF2-40B4-BE49-F238E27FC236}">
                  <a16:creationId xmlns:a16="http://schemas.microsoft.com/office/drawing/2014/main" id="{93FF72FC-628F-17F5-DABB-4F49509161E3}"/>
                </a:ext>
              </a:extLst>
            </p:cNvPr>
            <p:cNvGrpSpPr/>
            <p:nvPr/>
          </p:nvGrpSpPr>
          <p:grpSpPr>
            <a:xfrm>
              <a:off x="63464" y="2040096"/>
              <a:ext cx="9050152" cy="3576345"/>
              <a:chOff x="744055" y="1788674"/>
              <a:chExt cx="10764655" cy="3958153"/>
            </a:xfrm>
          </p:grpSpPr>
          <p:sp>
            <p:nvSpPr>
              <p:cNvPr id="16" name="Freeform 450">
                <a:extLst>
                  <a:ext uri="{FF2B5EF4-FFF2-40B4-BE49-F238E27FC236}">
                    <a16:creationId xmlns:a16="http://schemas.microsoft.com/office/drawing/2014/main" id="{0444710C-E02D-A4F1-450E-EC857D638671}"/>
                  </a:ext>
                </a:extLst>
              </p:cNvPr>
              <p:cNvSpPr>
                <a:spLocks noChangeArrowheads="1"/>
              </p:cNvSpPr>
              <p:nvPr/>
            </p:nvSpPr>
            <p:spPr bwMode="auto">
              <a:xfrm>
                <a:off x="7152699" y="3648265"/>
                <a:ext cx="2110146" cy="618031"/>
              </a:xfrm>
              <a:custGeom>
                <a:avLst/>
                <a:gdLst>
                  <a:gd name="T0" fmla="*/ 2857 w 2858"/>
                  <a:gd name="T1" fmla="*/ 991 h 992"/>
                  <a:gd name="T2" fmla="*/ 0 w 2858"/>
                  <a:gd name="T3" fmla="*/ 991 h 992"/>
                  <a:gd name="T4" fmla="*/ 0 w 2858"/>
                  <a:gd name="T5" fmla="*/ 0 h 992"/>
                  <a:gd name="T6" fmla="*/ 2857 w 2858"/>
                  <a:gd name="T7" fmla="*/ 0 h 992"/>
                  <a:gd name="T8" fmla="*/ 2857 w 2858"/>
                  <a:gd name="T9" fmla="*/ 991 h 992"/>
                </a:gdLst>
                <a:ahLst/>
                <a:cxnLst>
                  <a:cxn ang="0">
                    <a:pos x="T0" y="T1"/>
                  </a:cxn>
                  <a:cxn ang="0">
                    <a:pos x="T2" y="T3"/>
                  </a:cxn>
                  <a:cxn ang="0">
                    <a:pos x="T4" y="T5"/>
                  </a:cxn>
                  <a:cxn ang="0">
                    <a:pos x="T6" y="T7"/>
                  </a:cxn>
                  <a:cxn ang="0">
                    <a:pos x="T8" y="T9"/>
                  </a:cxn>
                </a:cxnLst>
                <a:rect l="0" t="0" r="r" b="b"/>
                <a:pathLst>
                  <a:path w="2858" h="992">
                    <a:moveTo>
                      <a:pt x="2857" y="991"/>
                    </a:moveTo>
                    <a:lnTo>
                      <a:pt x="0" y="991"/>
                    </a:lnTo>
                    <a:lnTo>
                      <a:pt x="0" y="0"/>
                    </a:lnTo>
                    <a:lnTo>
                      <a:pt x="2857" y="0"/>
                    </a:lnTo>
                    <a:lnTo>
                      <a:pt x="2857" y="991"/>
                    </a:ln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17" name="Freeform 438">
                <a:extLst>
                  <a:ext uri="{FF2B5EF4-FFF2-40B4-BE49-F238E27FC236}">
                    <a16:creationId xmlns:a16="http://schemas.microsoft.com/office/drawing/2014/main" id="{F614536C-3A7A-D7E5-08ED-076D967DF0FE}"/>
                  </a:ext>
                </a:extLst>
              </p:cNvPr>
              <p:cNvSpPr>
                <a:spLocks noChangeArrowheads="1"/>
              </p:cNvSpPr>
              <p:nvPr/>
            </p:nvSpPr>
            <p:spPr bwMode="auto">
              <a:xfrm>
                <a:off x="819010" y="3648265"/>
                <a:ext cx="2113401" cy="618031"/>
              </a:xfrm>
              <a:custGeom>
                <a:avLst/>
                <a:gdLst>
                  <a:gd name="T0" fmla="*/ 2859 w 2860"/>
                  <a:gd name="T1" fmla="*/ 991 h 992"/>
                  <a:gd name="T2" fmla="*/ 0 w 2860"/>
                  <a:gd name="T3" fmla="*/ 991 h 992"/>
                  <a:gd name="T4" fmla="*/ 0 w 2860"/>
                  <a:gd name="T5" fmla="*/ 0 h 992"/>
                  <a:gd name="T6" fmla="*/ 2859 w 2860"/>
                  <a:gd name="T7" fmla="*/ 0 h 992"/>
                  <a:gd name="T8" fmla="*/ 2859 w 2860"/>
                  <a:gd name="T9" fmla="*/ 991 h 992"/>
                </a:gdLst>
                <a:ahLst/>
                <a:cxnLst>
                  <a:cxn ang="0">
                    <a:pos x="T0" y="T1"/>
                  </a:cxn>
                  <a:cxn ang="0">
                    <a:pos x="T2" y="T3"/>
                  </a:cxn>
                  <a:cxn ang="0">
                    <a:pos x="T4" y="T5"/>
                  </a:cxn>
                  <a:cxn ang="0">
                    <a:pos x="T6" y="T7"/>
                  </a:cxn>
                  <a:cxn ang="0">
                    <a:pos x="T8" y="T9"/>
                  </a:cxn>
                </a:cxnLst>
                <a:rect l="0" t="0" r="r" b="b"/>
                <a:pathLst>
                  <a:path w="2860" h="992">
                    <a:moveTo>
                      <a:pt x="2859" y="991"/>
                    </a:moveTo>
                    <a:lnTo>
                      <a:pt x="0" y="991"/>
                    </a:lnTo>
                    <a:lnTo>
                      <a:pt x="0" y="0"/>
                    </a:lnTo>
                    <a:lnTo>
                      <a:pt x="2859" y="0"/>
                    </a:lnTo>
                    <a:lnTo>
                      <a:pt x="2859" y="991"/>
                    </a:ln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18" name="Freeform 442">
                <a:extLst>
                  <a:ext uri="{FF2B5EF4-FFF2-40B4-BE49-F238E27FC236}">
                    <a16:creationId xmlns:a16="http://schemas.microsoft.com/office/drawing/2014/main" id="{AAE30693-2819-6E79-235D-281A230AD4CC}"/>
                  </a:ext>
                </a:extLst>
              </p:cNvPr>
              <p:cNvSpPr>
                <a:spLocks noChangeArrowheads="1"/>
              </p:cNvSpPr>
              <p:nvPr/>
            </p:nvSpPr>
            <p:spPr bwMode="auto">
              <a:xfrm>
                <a:off x="2929154" y="3648265"/>
                <a:ext cx="2113401" cy="618031"/>
              </a:xfrm>
              <a:custGeom>
                <a:avLst/>
                <a:gdLst>
                  <a:gd name="T0" fmla="*/ 2859 w 2860"/>
                  <a:gd name="T1" fmla="*/ 991 h 992"/>
                  <a:gd name="T2" fmla="*/ 0 w 2860"/>
                  <a:gd name="T3" fmla="*/ 991 h 992"/>
                  <a:gd name="T4" fmla="*/ 0 w 2860"/>
                  <a:gd name="T5" fmla="*/ 0 h 992"/>
                  <a:gd name="T6" fmla="*/ 2859 w 2860"/>
                  <a:gd name="T7" fmla="*/ 0 h 992"/>
                  <a:gd name="T8" fmla="*/ 2859 w 2860"/>
                  <a:gd name="T9" fmla="*/ 991 h 992"/>
                </a:gdLst>
                <a:ahLst/>
                <a:cxnLst>
                  <a:cxn ang="0">
                    <a:pos x="T0" y="T1"/>
                  </a:cxn>
                  <a:cxn ang="0">
                    <a:pos x="T2" y="T3"/>
                  </a:cxn>
                  <a:cxn ang="0">
                    <a:pos x="T4" y="T5"/>
                  </a:cxn>
                  <a:cxn ang="0">
                    <a:pos x="T6" y="T7"/>
                  </a:cxn>
                  <a:cxn ang="0">
                    <a:pos x="T8" y="T9"/>
                  </a:cxn>
                </a:cxnLst>
                <a:rect l="0" t="0" r="r" b="b"/>
                <a:pathLst>
                  <a:path w="2860" h="992">
                    <a:moveTo>
                      <a:pt x="2859" y="991"/>
                    </a:moveTo>
                    <a:lnTo>
                      <a:pt x="0" y="991"/>
                    </a:lnTo>
                    <a:lnTo>
                      <a:pt x="0" y="0"/>
                    </a:lnTo>
                    <a:lnTo>
                      <a:pt x="2859" y="0"/>
                    </a:lnTo>
                    <a:lnTo>
                      <a:pt x="2859" y="991"/>
                    </a:ln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19" name="Freeform 446">
                <a:extLst>
                  <a:ext uri="{FF2B5EF4-FFF2-40B4-BE49-F238E27FC236}">
                    <a16:creationId xmlns:a16="http://schemas.microsoft.com/office/drawing/2014/main" id="{16A8FB16-FBA8-9A39-5918-64DB121D8069}"/>
                  </a:ext>
                </a:extLst>
              </p:cNvPr>
              <p:cNvSpPr>
                <a:spLocks noChangeArrowheads="1"/>
              </p:cNvSpPr>
              <p:nvPr/>
            </p:nvSpPr>
            <p:spPr bwMode="auto">
              <a:xfrm>
                <a:off x="5039300" y="3648265"/>
                <a:ext cx="2113401" cy="618031"/>
              </a:xfrm>
              <a:custGeom>
                <a:avLst/>
                <a:gdLst>
                  <a:gd name="T0" fmla="*/ 2859 w 2860"/>
                  <a:gd name="T1" fmla="*/ 991 h 992"/>
                  <a:gd name="T2" fmla="*/ 0 w 2860"/>
                  <a:gd name="T3" fmla="*/ 991 h 992"/>
                  <a:gd name="T4" fmla="*/ 0 w 2860"/>
                  <a:gd name="T5" fmla="*/ 0 h 992"/>
                  <a:gd name="T6" fmla="*/ 2859 w 2860"/>
                  <a:gd name="T7" fmla="*/ 0 h 992"/>
                  <a:gd name="T8" fmla="*/ 2859 w 2860"/>
                  <a:gd name="T9" fmla="*/ 991 h 992"/>
                </a:gdLst>
                <a:ahLst/>
                <a:cxnLst>
                  <a:cxn ang="0">
                    <a:pos x="T0" y="T1"/>
                  </a:cxn>
                  <a:cxn ang="0">
                    <a:pos x="T2" y="T3"/>
                  </a:cxn>
                  <a:cxn ang="0">
                    <a:pos x="T4" y="T5"/>
                  </a:cxn>
                  <a:cxn ang="0">
                    <a:pos x="T6" y="T7"/>
                  </a:cxn>
                  <a:cxn ang="0">
                    <a:pos x="T8" y="T9"/>
                  </a:cxn>
                </a:cxnLst>
                <a:rect l="0" t="0" r="r" b="b"/>
                <a:pathLst>
                  <a:path w="2860" h="992">
                    <a:moveTo>
                      <a:pt x="2859" y="991"/>
                    </a:moveTo>
                    <a:lnTo>
                      <a:pt x="0" y="991"/>
                    </a:lnTo>
                    <a:lnTo>
                      <a:pt x="0" y="0"/>
                    </a:lnTo>
                    <a:lnTo>
                      <a:pt x="2859" y="0"/>
                    </a:lnTo>
                    <a:lnTo>
                      <a:pt x="2859" y="991"/>
                    </a:ln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20" name="Freeform 454">
                <a:extLst>
                  <a:ext uri="{FF2B5EF4-FFF2-40B4-BE49-F238E27FC236}">
                    <a16:creationId xmlns:a16="http://schemas.microsoft.com/office/drawing/2014/main" id="{895937C7-5CE3-9B01-2982-6F015F802236}"/>
                  </a:ext>
                </a:extLst>
              </p:cNvPr>
              <p:cNvSpPr>
                <a:spLocks noChangeArrowheads="1"/>
              </p:cNvSpPr>
              <p:nvPr/>
            </p:nvSpPr>
            <p:spPr bwMode="auto">
              <a:xfrm>
                <a:off x="9259590" y="3648265"/>
                <a:ext cx="2113401" cy="618031"/>
              </a:xfrm>
              <a:custGeom>
                <a:avLst/>
                <a:gdLst>
                  <a:gd name="T0" fmla="*/ 2860 w 2861"/>
                  <a:gd name="T1" fmla="*/ 991 h 992"/>
                  <a:gd name="T2" fmla="*/ 0 w 2861"/>
                  <a:gd name="T3" fmla="*/ 991 h 992"/>
                  <a:gd name="T4" fmla="*/ 0 w 2861"/>
                  <a:gd name="T5" fmla="*/ 0 h 992"/>
                  <a:gd name="T6" fmla="*/ 2860 w 2861"/>
                  <a:gd name="T7" fmla="*/ 0 h 992"/>
                  <a:gd name="T8" fmla="*/ 2860 w 2861"/>
                  <a:gd name="T9" fmla="*/ 991 h 992"/>
                </a:gdLst>
                <a:ahLst/>
                <a:cxnLst>
                  <a:cxn ang="0">
                    <a:pos x="T0" y="T1"/>
                  </a:cxn>
                  <a:cxn ang="0">
                    <a:pos x="T2" y="T3"/>
                  </a:cxn>
                  <a:cxn ang="0">
                    <a:pos x="T4" y="T5"/>
                  </a:cxn>
                  <a:cxn ang="0">
                    <a:pos x="T6" y="T7"/>
                  </a:cxn>
                  <a:cxn ang="0">
                    <a:pos x="T8" y="T9"/>
                  </a:cxn>
                </a:cxnLst>
                <a:rect l="0" t="0" r="r" b="b"/>
                <a:pathLst>
                  <a:path w="2861" h="992">
                    <a:moveTo>
                      <a:pt x="2860" y="991"/>
                    </a:moveTo>
                    <a:lnTo>
                      <a:pt x="0" y="991"/>
                    </a:lnTo>
                    <a:lnTo>
                      <a:pt x="0" y="0"/>
                    </a:lnTo>
                    <a:lnTo>
                      <a:pt x="2860" y="0"/>
                    </a:lnTo>
                    <a:lnTo>
                      <a:pt x="2860" y="991"/>
                    </a:lnTo>
                  </a:path>
                </a:pathLst>
              </a:custGeom>
              <a:solidFill>
                <a:schemeClr val="accent5"/>
              </a:solidFill>
              <a:ln>
                <a:noFill/>
              </a:ln>
              <a:effectLst/>
            </p:spPr>
            <p:txBody>
              <a:bodyPr wrap="none" anchor="ctr"/>
              <a:lstStyle/>
              <a:p>
                <a:endParaRPr lang="en-US" sz="3265" dirty="0">
                  <a:latin typeface="Lato Light" panose="020F0502020204030203" pitchFamily="34" charset="0"/>
                </a:endParaRPr>
              </a:p>
            </p:txBody>
          </p:sp>
          <p:sp>
            <p:nvSpPr>
              <p:cNvPr id="21" name="Freeform 440">
                <a:extLst>
                  <a:ext uri="{FF2B5EF4-FFF2-40B4-BE49-F238E27FC236}">
                    <a16:creationId xmlns:a16="http://schemas.microsoft.com/office/drawing/2014/main" id="{5E1C5FCF-9B77-5ED5-5156-F9E79A6A7170}"/>
                  </a:ext>
                </a:extLst>
              </p:cNvPr>
              <p:cNvSpPr>
                <a:spLocks noChangeArrowheads="1"/>
              </p:cNvSpPr>
              <p:nvPr/>
            </p:nvSpPr>
            <p:spPr bwMode="auto">
              <a:xfrm>
                <a:off x="3490238" y="4746097"/>
                <a:ext cx="994345" cy="994345"/>
              </a:xfrm>
              <a:custGeom>
                <a:avLst/>
                <a:gdLst>
                  <a:gd name="T0" fmla="*/ 1595 w 1596"/>
                  <a:gd name="T1" fmla="*/ 797 h 1595"/>
                  <a:gd name="T2" fmla="*/ 1595 w 1596"/>
                  <a:gd name="T3" fmla="*/ 797 h 1595"/>
                  <a:gd name="T4" fmla="*/ 798 w 1596"/>
                  <a:gd name="T5" fmla="*/ 1594 h 1595"/>
                  <a:gd name="T6" fmla="*/ 798 w 1596"/>
                  <a:gd name="T7" fmla="*/ 1594 h 1595"/>
                  <a:gd name="T8" fmla="*/ 0 w 1596"/>
                  <a:gd name="T9" fmla="*/ 797 h 1595"/>
                  <a:gd name="T10" fmla="*/ 0 w 1596"/>
                  <a:gd name="T11" fmla="*/ 797 h 1595"/>
                  <a:gd name="T12" fmla="*/ 798 w 1596"/>
                  <a:gd name="T13" fmla="*/ 0 h 1595"/>
                  <a:gd name="T14" fmla="*/ 798 w 1596"/>
                  <a:gd name="T15" fmla="*/ 0 h 1595"/>
                  <a:gd name="T16" fmla="*/ 1595 w 1596"/>
                  <a:gd name="T17" fmla="*/ 797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595">
                    <a:moveTo>
                      <a:pt x="1595" y="797"/>
                    </a:moveTo>
                    <a:lnTo>
                      <a:pt x="1595" y="797"/>
                    </a:lnTo>
                    <a:cubicBezTo>
                      <a:pt x="1595" y="1237"/>
                      <a:pt x="1238" y="1594"/>
                      <a:pt x="798" y="1594"/>
                    </a:cubicBezTo>
                    <a:lnTo>
                      <a:pt x="798" y="1594"/>
                    </a:lnTo>
                    <a:cubicBezTo>
                      <a:pt x="357" y="1594"/>
                      <a:pt x="0" y="1237"/>
                      <a:pt x="0" y="797"/>
                    </a:cubicBezTo>
                    <a:lnTo>
                      <a:pt x="0" y="797"/>
                    </a:lnTo>
                    <a:cubicBezTo>
                      <a:pt x="0" y="357"/>
                      <a:pt x="357" y="0"/>
                      <a:pt x="798" y="0"/>
                    </a:cubicBezTo>
                    <a:lnTo>
                      <a:pt x="798" y="0"/>
                    </a:lnTo>
                    <a:cubicBezTo>
                      <a:pt x="1238" y="0"/>
                      <a:pt x="1595" y="357"/>
                      <a:pt x="1595" y="797"/>
                    </a:cubicBez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22" name="Freeform 441">
                <a:extLst>
                  <a:ext uri="{FF2B5EF4-FFF2-40B4-BE49-F238E27FC236}">
                    <a16:creationId xmlns:a16="http://schemas.microsoft.com/office/drawing/2014/main" id="{83ECA560-334D-205B-92C1-0226EC1128CB}"/>
                  </a:ext>
                </a:extLst>
              </p:cNvPr>
              <p:cNvSpPr>
                <a:spLocks noChangeArrowheads="1"/>
              </p:cNvSpPr>
              <p:nvPr/>
            </p:nvSpPr>
            <p:spPr bwMode="auto">
              <a:xfrm>
                <a:off x="3957196" y="4200371"/>
                <a:ext cx="60430" cy="988851"/>
              </a:xfrm>
              <a:custGeom>
                <a:avLst/>
                <a:gdLst>
                  <a:gd name="T0" fmla="*/ 94 w 95"/>
                  <a:gd name="T1" fmla="*/ 0 h 1588"/>
                  <a:gd name="T2" fmla="*/ 0 w 95"/>
                  <a:gd name="T3" fmla="*/ 0 h 1588"/>
                  <a:gd name="T4" fmla="*/ 0 w 95"/>
                  <a:gd name="T5" fmla="*/ 1587 h 1588"/>
                  <a:gd name="T6" fmla="*/ 94 w 95"/>
                  <a:gd name="T7" fmla="*/ 1587 h 1588"/>
                  <a:gd name="T8" fmla="*/ 94 w 95"/>
                  <a:gd name="T9" fmla="*/ 0 h 1588"/>
                </a:gdLst>
                <a:ahLst/>
                <a:cxnLst>
                  <a:cxn ang="0">
                    <a:pos x="T0" y="T1"/>
                  </a:cxn>
                  <a:cxn ang="0">
                    <a:pos x="T2" y="T3"/>
                  </a:cxn>
                  <a:cxn ang="0">
                    <a:pos x="T4" y="T5"/>
                  </a:cxn>
                  <a:cxn ang="0">
                    <a:pos x="T6" y="T7"/>
                  </a:cxn>
                  <a:cxn ang="0">
                    <a:pos x="T8" y="T9"/>
                  </a:cxn>
                </a:cxnLst>
                <a:rect l="0" t="0" r="r" b="b"/>
                <a:pathLst>
                  <a:path w="95" h="1588">
                    <a:moveTo>
                      <a:pt x="94" y="0"/>
                    </a:moveTo>
                    <a:lnTo>
                      <a:pt x="0" y="0"/>
                    </a:lnTo>
                    <a:lnTo>
                      <a:pt x="0" y="1587"/>
                    </a:lnTo>
                    <a:lnTo>
                      <a:pt x="94" y="1587"/>
                    </a:lnTo>
                    <a:lnTo>
                      <a:pt x="94" y="0"/>
                    </a:ln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23" name="Freeform 443">
                <a:extLst>
                  <a:ext uri="{FF2B5EF4-FFF2-40B4-BE49-F238E27FC236}">
                    <a16:creationId xmlns:a16="http://schemas.microsoft.com/office/drawing/2014/main" id="{3DBD4789-BD02-99DE-9B34-8E5CF75545E3}"/>
                  </a:ext>
                </a:extLst>
              </p:cNvPr>
              <p:cNvSpPr>
                <a:spLocks noChangeArrowheads="1"/>
              </p:cNvSpPr>
              <p:nvPr/>
            </p:nvSpPr>
            <p:spPr bwMode="auto">
              <a:xfrm>
                <a:off x="3888525" y="3857020"/>
                <a:ext cx="197771" cy="197770"/>
              </a:xfrm>
              <a:custGeom>
                <a:avLst/>
                <a:gdLst>
                  <a:gd name="T0" fmla="*/ 315 w 316"/>
                  <a:gd name="T1" fmla="*/ 157 h 316"/>
                  <a:gd name="T2" fmla="*/ 315 w 316"/>
                  <a:gd name="T3" fmla="*/ 157 h 316"/>
                  <a:gd name="T4" fmla="*/ 158 w 316"/>
                  <a:gd name="T5" fmla="*/ 315 h 316"/>
                  <a:gd name="T6" fmla="*/ 158 w 316"/>
                  <a:gd name="T7" fmla="*/ 315 h 316"/>
                  <a:gd name="T8" fmla="*/ 0 w 316"/>
                  <a:gd name="T9" fmla="*/ 157 h 316"/>
                  <a:gd name="T10" fmla="*/ 0 w 316"/>
                  <a:gd name="T11" fmla="*/ 157 h 316"/>
                  <a:gd name="T12" fmla="*/ 158 w 316"/>
                  <a:gd name="T13" fmla="*/ 0 h 316"/>
                  <a:gd name="T14" fmla="*/ 158 w 316"/>
                  <a:gd name="T15" fmla="*/ 0 h 316"/>
                  <a:gd name="T16" fmla="*/ 315 w 316"/>
                  <a:gd name="T17" fmla="*/ 15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316">
                    <a:moveTo>
                      <a:pt x="315" y="157"/>
                    </a:moveTo>
                    <a:lnTo>
                      <a:pt x="315" y="157"/>
                    </a:lnTo>
                    <a:cubicBezTo>
                      <a:pt x="315" y="244"/>
                      <a:pt x="244" y="315"/>
                      <a:pt x="158" y="315"/>
                    </a:cubicBezTo>
                    <a:lnTo>
                      <a:pt x="158" y="315"/>
                    </a:lnTo>
                    <a:cubicBezTo>
                      <a:pt x="71" y="315"/>
                      <a:pt x="0" y="244"/>
                      <a:pt x="0" y="157"/>
                    </a:cubicBezTo>
                    <a:lnTo>
                      <a:pt x="0" y="157"/>
                    </a:lnTo>
                    <a:cubicBezTo>
                      <a:pt x="0" y="70"/>
                      <a:pt x="71" y="0"/>
                      <a:pt x="158" y="0"/>
                    </a:cubicBezTo>
                    <a:lnTo>
                      <a:pt x="158" y="0"/>
                    </a:lnTo>
                    <a:cubicBezTo>
                      <a:pt x="244" y="0"/>
                      <a:pt x="315" y="70"/>
                      <a:pt x="315" y="157"/>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24" name="Freeform 444">
                <a:extLst>
                  <a:ext uri="{FF2B5EF4-FFF2-40B4-BE49-F238E27FC236}">
                    <a16:creationId xmlns:a16="http://schemas.microsoft.com/office/drawing/2014/main" id="{A3E024E2-855C-3B00-4C74-27BF96FF2A28}"/>
                  </a:ext>
                </a:extLst>
              </p:cNvPr>
              <p:cNvSpPr>
                <a:spLocks noChangeArrowheads="1"/>
              </p:cNvSpPr>
              <p:nvPr/>
            </p:nvSpPr>
            <p:spPr bwMode="auto">
              <a:xfrm>
                <a:off x="5599865" y="2170482"/>
                <a:ext cx="994345" cy="994345"/>
              </a:xfrm>
              <a:custGeom>
                <a:avLst/>
                <a:gdLst>
                  <a:gd name="T0" fmla="*/ 1595 w 1596"/>
                  <a:gd name="T1" fmla="*/ 797 h 1596"/>
                  <a:gd name="T2" fmla="*/ 1595 w 1596"/>
                  <a:gd name="T3" fmla="*/ 797 h 1596"/>
                  <a:gd name="T4" fmla="*/ 797 w 1596"/>
                  <a:gd name="T5" fmla="*/ 1595 h 1596"/>
                  <a:gd name="T6" fmla="*/ 797 w 1596"/>
                  <a:gd name="T7" fmla="*/ 1595 h 1596"/>
                  <a:gd name="T8" fmla="*/ 0 w 1596"/>
                  <a:gd name="T9" fmla="*/ 797 h 1596"/>
                  <a:gd name="T10" fmla="*/ 0 w 1596"/>
                  <a:gd name="T11" fmla="*/ 797 h 1596"/>
                  <a:gd name="T12" fmla="*/ 797 w 1596"/>
                  <a:gd name="T13" fmla="*/ 0 h 1596"/>
                  <a:gd name="T14" fmla="*/ 797 w 1596"/>
                  <a:gd name="T15" fmla="*/ 0 h 1596"/>
                  <a:gd name="T16" fmla="*/ 1595 w 1596"/>
                  <a:gd name="T17" fmla="*/ 797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596">
                    <a:moveTo>
                      <a:pt x="1595" y="797"/>
                    </a:moveTo>
                    <a:lnTo>
                      <a:pt x="1595" y="797"/>
                    </a:lnTo>
                    <a:cubicBezTo>
                      <a:pt x="1595" y="1238"/>
                      <a:pt x="1238" y="1595"/>
                      <a:pt x="797" y="1595"/>
                    </a:cubicBezTo>
                    <a:lnTo>
                      <a:pt x="797" y="1595"/>
                    </a:lnTo>
                    <a:cubicBezTo>
                      <a:pt x="357" y="1595"/>
                      <a:pt x="0" y="1238"/>
                      <a:pt x="0" y="797"/>
                    </a:cubicBezTo>
                    <a:lnTo>
                      <a:pt x="0" y="797"/>
                    </a:lnTo>
                    <a:cubicBezTo>
                      <a:pt x="0" y="357"/>
                      <a:pt x="357" y="0"/>
                      <a:pt x="797" y="0"/>
                    </a:cubicBezTo>
                    <a:lnTo>
                      <a:pt x="797" y="0"/>
                    </a:lnTo>
                    <a:cubicBezTo>
                      <a:pt x="1238" y="0"/>
                      <a:pt x="1595" y="357"/>
                      <a:pt x="1595" y="797"/>
                    </a:cubicBez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25" name="Freeform 445">
                <a:extLst>
                  <a:ext uri="{FF2B5EF4-FFF2-40B4-BE49-F238E27FC236}">
                    <a16:creationId xmlns:a16="http://schemas.microsoft.com/office/drawing/2014/main" id="{75B02045-E377-2D6E-C05F-D285A0A98580}"/>
                  </a:ext>
                </a:extLst>
              </p:cNvPr>
              <p:cNvSpPr>
                <a:spLocks noChangeArrowheads="1"/>
              </p:cNvSpPr>
              <p:nvPr/>
            </p:nvSpPr>
            <p:spPr bwMode="auto">
              <a:xfrm>
                <a:off x="6066822" y="2725335"/>
                <a:ext cx="60430" cy="988851"/>
              </a:xfrm>
              <a:custGeom>
                <a:avLst/>
                <a:gdLst>
                  <a:gd name="T0" fmla="*/ 95 w 96"/>
                  <a:gd name="T1" fmla="*/ 0 h 1586"/>
                  <a:gd name="T2" fmla="*/ 0 w 96"/>
                  <a:gd name="T3" fmla="*/ 0 h 1586"/>
                  <a:gd name="T4" fmla="*/ 0 w 96"/>
                  <a:gd name="T5" fmla="*/ 1585 h 1586"/>
                  <a:gd name="T6" fmla="*/ 95 w 96"/>
                  <a:gd name="T7" fmla="*/ 1585 h 1586"/>
                  <a:gd name="T8" fmla="*/ 95 w 96"/>
                  <a:gd name="T9" fmla="*/ 0 h 1586"/>
                </a:gdLst>
                <a:ahLst/>
                <a:cxnLst>
                  <a:cxn ang="0">
                    <a:pos x="T0" y="T1"/>
                  </a:cxn>
                  <a:cxn ang="0">
                    <a:pos x="T2" y="T3"/>
                  </a:cxn>
                  <a:cxn ang="0">
                    <a:pos x="T4" y="T5"/>
                  </a:cxn>
                  <a:cxn ang="0">
                    <a:pos x="T6" y="T7"/>
                  </a:cxn>
                  <a:cxn ang="0">
                    <a:pos x="T8" y="T9"/>
                  </a:cxn>
                </a:cxnLst>
                <a:rect l="0" t="0" r="r" b="b"/>
                <a:pathLst>
                  <a:path w="96" h="1586">
                    <a:moveTo>
                      <a:pt x="95" y="0"/>
                    </a:moveTo>
                    <a:lnTo>
                      <a:pt x="0" y="0"/>
                    </a:lnTo>
                    <a:lnTo>
                      <a:pt x="0" y="1585"/>
                    </a:lnTo>
                    <a:lnTo>
                      <a:pt x="95" y="1585"/>
                    </a:lnTo>
                    <a:lnTo>
                      <a:pt x="95" y="0"/>
                    </a:ln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26" name="Freeform 447">
                <a:extLst>
                  <a:ext uri="{FF2B5EF4-FFF2-40B4-BE49-F238E27FC236}">
                    <a16:creationId xmlns:a16="http://schemas.microsoft.com/office/drawing/2014/main" id="{10EB6DDF-1B69-DF69-C488-AD0AFCB7724A}"/>
                  </a:ext>
                </a:extLst>
              </p:cNvPr>
              <p:cNvSpPr>
                <a:spLocks noChangeArrowheads="1"/>
              </p:cNvSpPr>
              <p:nvPr/>
            </p:nvSpPr>
            <p:spPr bwMode="auto">
              <a:xfrm>
                <a:off x="5998151" y="3857020"/>
                <a:ext cx="195025" cy="197770"/>
              </a:xfrm>
              <a:custGeom>
                <a:avLst/>
                <a:gdLst>
                  <a:gd name="T0" fmla="*/ 314 w 315"/>
                  <a:gd name="T1" fmla="*/ 157 h 316"/>
                  <a:gd name="T2" fmla="*/ 314 w 315"/>
                  <a:gd name="T3" fmla="*/ 157 h 316"/>
                  <a:gd name="T4" fmla="*/ 157 w 315"/>
                  <a:gd name="T5" fmla="*/ 315 h 316"/>
                  <a:gd name="T6" fmla="*/ 157 w 315"/>
                  <a:gd name="T7" fmla="*/ 315 h 316"/>
                  <a:gd name="T8" fmla="*/ 0 w 315"/>
                  <a:gd name="T9" fmla="*/ 157 h 316"/>
                  <a:gd name="T10" fmla="*/ 0 w 315"/>
                  <a:gd name="T11" fmla="*/ 157 h 316"/>
                  <a:gd name="T12" fmla="*/ 157 w 315"/>
                  <a:gd name="T13" fmla="*/ 0 h 316"/>
                  <a:gd name="T14" fmla="*/ 157 w 315"/>
                  <a:gd name="T15" fmla="*/ 0 h 316"/>
                  <a:gd name="T16" fmla="*/ 314 w 315"/>
                  <a:gd name="T17" fmla="*/ 15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316">
                    <a:moveTo>
                      <a:pt x="314" y="157"/>
                    </a:moveTo>
                    <a:lnTo>
                      <a:pt x="314" y="157"/>
                    </a:lnTo>
                    <a:cubicBezTo>
                      <a:pt x="314" y="244"/>
                      <a:pt x="244" y="315"/>
                      <a:pt x="157" y="315"/>
                    </a:cubicBezTo>
                    <a:lnTo>
                      <a:pt x="157" y="315"/>
                    </a:lnTo>
                    <a:cubicBezTo>
                      <a:pt x="71" y="315"/>
                      <a:pt x="0" y="244"/>
                      <a:pt x="0" y="157"/>
                    </a:cubicBezTo>
                    <a:lnTo>
                      <a:pt x="0" y="157"/>
                    </a:lnTo>
                    <a:cubicBezTo>
                      <a:pt x="0" y="70"/>
                      <a:pt x="71" y="0"/>
                      <a:pt x="157" y="0"/>
                    </a:cubicBezTo>
                    <a:lnTo>
                      <a:pt x="157" y="0"/>
                    </a:lnTo>
                    <a:cubicBezTo>
                      <a:pt x="244" y="0"/>
                      <a:pt x="314" y="70"/>
                      <a:pt x="314" y="157"/>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27" name="Freeform 448">
                <a:extLst>
                  <a:ext uri="{FF2B5EF4-FFF2-40B4-BE49-F238E27FC236}">
                    <a16:creationId xmlns:a16="http://schemas.microsoft.com/office/drawing/2014/main" id="{5784A416-911E-77D2-624F-80B75A8C6A66}"/>
                  </a:ext>
                </a:extLst>
              </p:cNvPr>
              <p:cNvSpPr>
                <a:spLocks noChangeArrowheads="1"/>
              </p:cNvSpPr>
              <p:nvPr/>
            </p:nvSpPr>
            <p:spPr bwMode="auto">
              <a:xfrm>
                <a:off x="7709491" y="4752482"/>
                <a:ext cx="994345" cy="994345"/>
              </a:xfrm>
              <a:custGeom>
                <a:avLst/>
                <a:gdLst>
                  <a:gd name="T0" fmla="*/ 1595 w 1596"/>
                  <a:gd name="T1" fmla="*/ 797 h 1596"/>
                  <a:gd name="T2" fmla="*/ 1595 w 1596"/>
                  <a:gd name="T3" fmla="*/ 797 h 1596"/>
                  <a:gd name="T4" fmla="*/ 797 w 1596"/>
                  <a:gd name="T5" fmla="*/ 1595 h 1596"/>
                  <a:gd name="T6" fmla="*/ 797 w 1596"/>
                  <a:gd name="T7" fmla="*/ 1595 h 1596"/>
                  <a:gd name="T8" fmla="*/ 0 w 1596"/>
                  <a:gd name="T9" fmla="*/ 797 h 1596"/>
                  <a:gd name="T10" fmla="*/ 0 w 1596"/>
                  <a:gd name="T11" fmla="*/ 797 h 1596"/>
                  <a:gd name="T12" fmla="*/ 797 w 1596"/>
                  <a:gd name="T13" fmla="*/ 0 h 1596"/>
                  <a:gd name="T14" fmla="*/ 797 w 1596"/>
                  <a:gd name="T15" fmla="*/ 0 h 1596"/>
                  <a:gd name="T16" fmla="*/ 1595 w 1596"/>
                  <a:gd name="T17" fmla="*/ 797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596">
                    <a:moveTo>
                      <a:pt x="1595" y="797"/>
                    </a:moveTo>
                    <a:lnTo>
                      <a:pt x="1595" y="797"/>
                    </a:lnTo>
                    <a:cubicBezTo>
                      <a:pt x="1595" y="1238"/>
                      <a:pt x="1237" y="1595"/>
                      <a:pt x="797" y="1595"/>
                    </a:cubicBezTo>
                    <a:lnTo>
                      <a:pt x="797" y="1595"/>
                    </a:lnTo>
                    <a:cubicBezTo>
                      <a:pt x="357" y="1595"/>
                      <a:pt x="0" y="1238"/>
                      <a:pt x="0" y="797"/>
                    </a:cubicBezTo>
                    <a:lnTo>
                      <a:pt x="0" y="797"/>
                    </a:lnTo>
                    <a:cubicBezTo>
                      <a:pt x="0" y="357"/>
                      <a:pt x="357" y="0"/>
                      <a:pt x="797" y="0"/>
                    </a:cubicBezTo>
                    <a:lnTo>
                      <a:pt x="797" y="0"/>
                    </a:lnTo>
                    <a:cubicBezTo>
                      <a:pt x="1237" y="0"/>
                      <a:pt x="1595" y="357"/>
                      <a:pt x="1595" y="797"/>
                    </a:cubicBez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28" name="Freeform 449">
                <a:extLst>
                  <a:ext uri="{FF2B5EF4-FFF2-40B4-BE49-F238E27FC236}">
                    <a16:creationId xmlns:a16="http://schemas.microsoft.com/office/drawing/2014/main" id="{5B17F806-3650-FBD3-99CA-6323134D98F7}"/>
                  </a:ext>
                </a:extLst>
              </p:cNvPr>
              <p:cNvSpPr>
                <a:spLocks noChangeArrowheads="1"/>
              </p:cNvSpPr>
              <p:nvPr/>
            </p:nvSpPr>
            <p:spPr bwMode="auto">
              <a:xfrm>
                <a:off x="8176449" y="4200371"/>
                <a:ext cx="60430" cy="988851"/>
              </a:xfrm>
              <a:custGeom>
                <a:avLst/>
                <a:gdLst>
                  <a:gd name="T0" fmla="*/ 94 w 95"/>
                  <a:gd name="T1" fmla="*/ 0 h 1588"/>
                  <a:gd name="T2" fmla="*/ 0 w 95"/>
                  <a:gd name="T3" fmla="*/ 0 h 1588"/>
                  <a:gd name="T4" fmla="*/ 0 w 95"/>
                  <a:gd name="T5" fmla="*/ 1587 h 1588"/>
                  <a:gd name="T6" fmla="*/ 94 w 95"/>
                  <a:gd name="T7" fmla="*/ 1587 h 1588"/>
                  <a:gd name="T8" fmla="*/ 94 w 95"/>
                  <a:gd name="T9" fmla="*/ 0 h 1588"/>
                </a:gdLst>
                <a:ahLst/>
                <a:cxnLst>
                  <a:cxn ang="0">
                    <a:pos x="T0" y="T1"/>
                  </a:cxn>
                  <a:cxn ang="0">
                    <a:pos x="T2" y="T3"/>
                  </a:cxn>
                  <a:cxn ang="0">
                    <a:pos x="T4" y="T5"/>
                  </a:cxn>
                  <a:cxn ang="0">
                    <a:pos x="T6" y="T7"/>
                  </a:cxn>
                  <a:cxn ang="0">
                    <a:pos x="T8" y="T9"/>
                  </a:cxn>
                </a:cxnLst>
                <a:rect l="0" t="0" r="r" b="b"/>
                <a:pathLst>
                  <a:path w="95" h="1588">
                    <a:moveTo>
                      <a:pt x="94" y="0"/>
                    </a:moveTo>
                    <a:lnTo>
                      <a:pt x="0" y="0"/>
                    </a:lnTo>
                    <a:lnTo>
                      <a:pt x="0" y="1587"/>
                    </a:lnTo>
                    <a:lnTo>
                      <a:pt x="94" y="1587"/>
                    </a:lnTo>
                    <a:lnTo>
                      <a:pt x="94" y="0"/>
                    </a:ln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29" name="Freeform 451">
                <a:extLst>
                  <a:ext uri="{FF2B5EF4-FFF2-40B4-BE49-F238E27FC236}">
                    <a16:creationId xmlns:a16="http://schemas.microsoft.com/office/drawing/2014/main" id="{44EF8F78-3F9A-DE69-A19D-6EA059F5E3CB}"/>
                  </a:ext>
                </a:extLst>
              </p:cNvPr>
              <p:cNvSpPr>
                <a:spLocks noChangeArrowheads="1"/>
              </p:cNvSpPr>
              <p:nvPr/>
            </p:nvSpPr>
            <p:spPr bwMode="auto">
              <a:xfrm>
                <a:off x="8107778" y="3857020"/>
                <a:ext cx="195025" cy="197770"/>
              </a:xfrm>
              <a:custGeom>
                <a:avLst/>
                <a:gdLst>
                  <a:gd name="T0" fmla="*/ 314 w 315"/>
                  <a:gd name="T1" fmla="*/ 157 h 316"/>
                  <a:gd name="T2" fmla="*/ 314 w 315"/>
                  <a:gd name="T3" fmla="*/ 157 h 316"/>
                  <a:gd name="T4" fmla="*/ 157 w 315"/>
                  <a:gd name="T5" fmla="*/ 315 h 316"/>
                  <a:gd name="T6" fmla="*/ 157 w 315"/>
                  <a:gd name="T7" fmla="*/ 315 h 316"/>
                  <a:gd name="T8" fmla="*/ 0 w 315"/>
                  <a:gd name="T9" fmla="*/ 157 h 316"/>
                  <a:gd name="T10" fmla="*/ 0 w 315"/>
                  <a:gd name="T11" fmla="*/ 157 h 316"/>
                  <a:gd name="T12" fmla="*/ 157 w 315"/>
                  <a:gd name="T13" fmla="*/ 0 h 316"/>
                  <a:gd name="T14" fmla="*/ 157 w 315"/>
                  <a:gd name="T15" fmla="*/ 0 h 316"/>
                  <a:gd name="T16" fmla="*/ 314 w 315"/>
                  <a:gd name="T17" fmla="*/ 15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316">
                    <a:moveTo>
                      <a:pt x="314" y="157"/>
                    </a:moveTo>
                    <a:lnTo>
                      <a:pt x="314" y="157"/>
                    </a:lnTo>
                    <a:cubicBezTo>
                      <a:pt x="314" y="244"/>
                      <a:pt x="244" y="315"/>
                      <a:pt x="157" y="315"/>
                    </a:cubicBezTo>
                    <a:lnTo>
                      <a:pt x="157" y="315"/>
                    </a:lnTo>
                    <a:cubicBezTo>
                      <a:pt x="70" y="315"/>
                      <a:pt x="0" y="244"/>
                      <a:pt x="0" y="157"/>
                    </a:cubicBezTo>
                    <a:lnTo>
                      <a:pt x="0" y="157"/>
                    </a:lnTo>
                    <a:cubicBezTo>
                      <a:pt x="0" y="70"/>
                      <a:pt x="70" y="0"/>
                      <a:pt x="157" y="0"/>
                    </a:cubicBezTo>
                    <a:lnTo>
                      <a:pt x="157" y="0"/>
                    </a:lnTo>
                    <a:cubicBezTo>
                      <a:pt x="244" y="0"/>
                      <a:pt x="314" y="70"/>
                      <a:pt x="314" y="157"/>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30" name="Freeform 452">
                <a:extLst>
                  <a:ext uri="{FF2B5EF4-FFF2-40B4-BE49-F238E27FC236}">
                    <a16:creationId xmlns:a16="http://schemas.microsoft.com/office/drawing/2014/main" id="{4290A40A-1611-C5EC-5C03-03A114001ECF}"/>
                  </a:ext>
                </a:extLst>
              </p:cNvPr>
              <p:cNvSpPr>
                <a:spLocks noChangeArrowheads="1"/>
              </p:cNvSpPr>
              <p:nvPr/>
            </p:nvSpPr>
            <p:spPr bwMode="auto">
              <a:xfrm>
                <a:off x="9819118" y="1788674"/>
                <a:ext cx="994345" cy="994345"/>
              </a:xfrm>
              <a:custGeom>
                <a:avLst/>
                <a:gdLst>
                  <a:gd name="T0" fmla="*/ 0 w 1597"/>
                  <a:gd name="T1" fmla="*/ 797 h 1596"/>
                  <a:gd name="T2" fmla="*/ 0 w 1597"/>
                  <a:gd name="T3" fmla="*/ 797 h 1596"/>
                  <a:gd name="T4" fmla="*/ 798 w 1597"/>
                  <a:gd name="T5" fmla="*/ 0 h 1596"/>
                  <a:gd name="T6" fmla="*/ 798 w 1597"/>
                  <a:gd name="T7" fmla="*/ 0 h 1596"/>
                  <a:gd name="T8" fmla="*/ 1596 w 1597"/>
                  <a:gd name="T9" fmla="*/ 797 h 1596"/>
                  <a:gd name="T10" fmla="*/ 1596 w 1597"/>
                  <a:gd name="T11" fmla="*/ 797 h 1596"/>
                  <a:gd name="T12" fmla="*/ 798 w 1597"/>
                  <a:gd name="T13" fmla="*/ 1595 h 1596"/>
                  <a:gd name="T14" fmla="*/ 798 w 1597"/>
                  <a:gd name="T15" fmla="*/ 1595 h 1596"/>
                  <a:gd name="T16" fmla="*/ 0 w 1597"/>
                  <a:gd name="T17" fmla="*/ 797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7" h="1596">
                    <a:moveTo>
                      <a:pt x="0" y="797"/>
                    </a:moveTo>
                    <a:lnTo>
                      <a:pt x="0" y="797"/>
                    </a:lnTo>
                    <a:cubicBezTo>
                      <a:pt x="0" y="357"/>
                      <a:pt x="357" y="0"/>
                      <a:pt x="798" y="0"/>
                    </a:cubicBezTo>
                    <a:lnTo>
                      <a:pt x="798" y="0"/>
                    </a:lnTo>
                    <a:cubicBezTo>
                      <a:pt x="1238" y="0"/>
                      <a:pt x="1596" y="357"/>
                      <a:pt x="1596" y="797"/>
                    </a:cubicBezTo>
                    <a:lnTo>
                      <a:pt x="1596" y="797"/>
                    </a:lnTo>
                    <a:cubicBezTo>
                      <a:pt x="1596" y="1238"/>
                      <a:pt x="1238" y="1595"/>
                      <a:pt x="798" y="1595"/>
                    </a:cubicBezTo>
                    <a:lnTo>
                      <a:pt x="798" y="1595"/>
                    </a:lnTo>
                    <a:cubicBezTo>
                      <a:pt x="357" y="1595"/>
                      <a:pt x="0" y="1238"/>
                      <a:pt x="0" y="797"/>
                    </a:cubicBezTo>
                  </a:path>
                </a:pathLst>
              </a:custGeom>
              <a:solidFill>
                <a:schemeClr val="accent5"/>
              </a:solidFill>
              <a:ln>
                <a:noFill/>
              </a:ln>
              <a:effectLst/>
            </p:spPr>
            <p:txBody>
              <a:bodyPr wrap="none" anchor="ctr"/>
              <a:lstStyle/>
              <a:p>
                <a:endParaRPr lang="en-US" sz="3265" dirty="0">
                  <a:latin typeface="Lato Light" panose="020F0502020204030203" pitchFamily="34" charset="0"/>
                </a:endParaRPr>
              </a:p>
            </p:txBody>
          </p:sp>
          <p:sp>
            <p:nvSpPr>
              <p:cNvPr id="31" name="Freeform 453">
                <a:extLst>
                  <a:ext uri="{FF2B5EF4-FFF2-40B4-BE49-F238E27FC236}">
                    <a16:creationId xmlns:a16="http://schemas.microsoft.com/office/drawing/2014/main" id="{E56329F1-5DA2-A3B5-516C-C6CEB11BB612}"/>
                  </a:ext>
                </a:extLst>
              </p:cNvPr>
              <p:cNvSpPr>
                <a:spLocks noChangeArrowheads="1"/>
              </p:cNvSpPr>
              <p:nvPr/>
            </p:nvSpPr>
            <p:spPr bwMode="auto">
              <a:xfrm>
                <a:off x="10286075" y="2728081"/>
                <a:ext cx="60430" cy="988851"/>
              </a:xfrm>
              <a:custGeom>
                <a:avLst/>
                <a:gdLst>
                  <a:gd name="T0" fmla="*/ 95 w 96"/>
                  <a:gd name="T1" fmla="*/ 0 h 1587"/>
                  <a:gd name="T2" fmla="*/ 0 w 96"/>
                  <a:gd name="T3" fmla="*/ 0 h 1587"/>
                  <a:gd name="T4" fmla="*/ 0 w 96"/>
                  <a:gd name="T5" fmla="*/ 1586 h 1587"/>
                  <a:gd name="T6" fmla="*/ 95 w 96"/>
                  <a:gd name="T7" fmla="*/ 1586 h 1587"/>
                  <a:gd name="T8" fmla="*/ 95 w 96"/>
                  <a:gd name="T9" fmla="*/ 0 h 1587"/>
                </a:gdLst>
                <a:ahLst/>
                <a:cxnLst>
                  <a:cxn ang="0">
                    <a:pos x="T0" y="T1"/>
                  </a:cxn>
                  <a:cxn ang="0">
                    <a:pos x="T2" y="T3"/>
                  </a:cxn>
                  <a:cxn ang="0">
                    <a:pos x="T4" y="T5"/>
                  </a:cxn>
                  <a:cxn ang="0">
                    <a:pos x="T6" y="T7"/>
                  </a:cxn>
                  <a:cxn ang="0">
                    <a:pos x="T8" y="T9"/>
                  </a:cxn>
                </a:cxnLst>
                <a:rect l="0" t="0" r="r" b="b"/>
                <a:pathLst>
                  <a:path w="96" h="1587">
                    <a:moveTo>
                      <a:pt x="95" y="0"/>
                    </a:moveTo>
                    <a:lnTo>
                      <a:pt x="0" y="0"/>
                    </a:lnTo>
                    <a:lnTo>
                      <a:pt x="0" y="1586"/>
                    </a:lnTo>
                    <a:lnTo>
                      <a:pt x="95" y="1586"/>
                    </a:lnTo>
                    <a:lnTo>
                      <a:pt x="95" y="0"/>
                    </a:lnTo>
                  </a:path>
                </a:pathLst>
              </a:custGeom>
              <a:solidFill>
                <a:schemeClr val="accent5"/>
              </a:solidFill>
              <a:ln>
                <a:noFill/>
              </a:ln>
              <a:effectLst/>
            </p:spPr>
            <p:txBody>
              <a:bodyPr wrap="none" anchor="ctr"/>
              <a:lstStyle/>
              <a:p>
                <a:endParaRPr lang="en-US" sz="3265" dirty="0">
                  <a:latin typeface="Lato Light" panose="020F0502020204030203" pitchFamily="34" charset="0"/>
                </a:endParaRPr>
              </a:p>
            </p:txBody>
          </p:sp>
          <p:sp>
            <p:nvSpPr>
              <p:cNvPr id="32" name="Freeform 455">
                <a:extLst>
                  <a:ext uri="{FF2B5EF4-FFF2-40B4-BE49-F238E27FC236}">
                    <a16:creationId xmlns:a16="http://schemas.microsoft.com/office/drawing/2014/main" id="{09883F1A-F7D4-31E2-1FFD-B9D41EE3AF5A}"/>
                  </a:ext>
                </a:extLst>
              </p:cNvPr>
              <p:cNvSpPr>
                <a:spLocks noChangeArrowheads="1"/>
              </p:cNvSpPr>
              <p:nvPr/>
            </p:nvSpPr>
            <p:spPr bwMode="auto">
              <a:xfrm>
                <a:off x="10217403" y="3857020"/>
                <a:ext cx="197771" cy="197770"/>
              </a:xfrm>
              <a:custGeom>
                <a:avLst/>
                <a:gdLst>
                  <a:gd name="T0" fmla="*/ 315 w 316"/>
                  <a:gd name="T1" fmla="*/ 157 h 316"/>
                  <a:gd name="T2" fmla="*/ 315 w 316"/>
                  <a:gd name="T3" fmla="*/ 157 h 316"/>
                  <a:gd name="T4" fmla="*/ 158 w 316"/>
                  <a:gd name="T5" fmla="*/ 315 h 316"/>
                  <a:gd name="T6" fmla="*/ 158 w 316"/>
                  <a:gd name="T7" fmla="*/ 315 h 316"/>
                  <a:gd name="T8" fmla="*/ 0 w 316"/>
                  <a:gd name="T9" fmla="*/ 157 h 316"/>
                  <a:gd name="T10" fmla="*/ 0 w 316"/>
                  <a:gd name="T11" fmla="*/ 157 h 316"/>
                  <a:gd name="T12" fmla="*/ 158 w 316"/>
                  <a:gd name="T13" fmla="*/ 0 h 316"/>
                  <a:gd name="T14" fmla="*/ 158 w 316"/>
                  <a:gd name="T15" fmla="*/ 0 h 316"/>
                  <a:gd name="T16" fmla="*/ 315 w 316"/>
                  <a:gd name="T17" fmla="*/ 15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316">
                    <a:moveTo>
                      <a:pt x="315" y="157"/>
                    </a:moveTo>
                    <a:lnTo>
                      <a:pt x="315" y="157"/>
                    </a:lnTo>
                    <a:cubicBezTo>
                      <a:pt x="315" y="244"/>
                      <a:pt x="245" y="315"/>
                      <a:pt x="158" y="315"/>
                    </a:cubicBezTo>
                    <a:lnTo>
                      <a:pt x="158" y="315"/>
                    </a:lnTo>
                    <a:cubicBezTo>
                      <a:pt x="71" y="315"/>
                      <a:pt x="0" y="244"/>
                      <a:pt x="0" y="157"/>
                    </a:cubicBezTo>
                    <a:lnTo>
                      <a:pt x="0" y="157"/>
                    </a:lnTo>
                    <a:cubicBezTo>
                      <a:pt x="0" y="70"/>
                      <a:pt x="71" y="0"/>
                      <a:pt x="158" y="0"/>
                    </a:cubicBezTo>
                    <a:lnTo>
                      <a:pt x="158" y="0"/>
                    </a:lnTo>
                    <a:cubicBezTo>
                      <a:pt x="245" y="0"/>
                      <a:pt x="315" y="70"/>
                      <a:pt x="315" y="157"/>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33" name="Freeform 437">
                <a:extLst>
                  <a:ext uri="{FF2B5EF4-FFF2-40B4-BE49-F238E27FC236}">
                    <a16:creationId xmlns:a16="http://schemas.microsoft.com/office/drawing/2014/main" id="{407FA6CA-26E0-FE04-FE7B-D4FB0980CF41}"/>
                  </a:ext>
                </a:extLst>
              </p:cNvPr>
              <p:cNvSpPr>
                <a:spLocks noChangeArrowheads="1"/>
              </p:cNvSpPr>
              <p:nvPr/>
            </p:nvSpPr>
            <p:spPr bwMode="auto">
              <a:xfrm>
                <a:off x="1847569" y="2728081"/>
                <a:ext cx="60430" cy="988851"/>
              </a:xfrm>
              <a:custGeom>
                <a:avLst/>
                <a:gdLst>
                  <a:gd name="T0" fmla="*/ 94 w 95"/>
                  <a:gd name="T1" fmla="*/ 0 h 1587"/>
                  <a:gd name="T2" fmla="*/ 0 w 95"/>
                  <a:gd name="T3" fmla="*/ 0 h 1587"/>
                  <a:gd name="T4" fmla="*/ 0 w 95"/>
                  <a:gd name="T5" fmla="*/ 1586 h 1587"/>
                  <a:gd name="T6" fmla="*/ 94 w 95"/>
                  <a:gd name="T7" fmla="*/ 1586 h 1587"/>
                  <a:gd name="T8" fmla="*/ 94 w 95"/>
                  <a:gd name="T9" fmla="*/ 0 h 1587"/>
                </a:gdLst>
                <a:ahLst/>
                <a:cxnLst>
                  <a:cxn ang="0">
                    <a:pos x="T0" y="T1"/>
                  </a:cxn>
                  <a:cxn ang="0">
                    <a:pos x="T2" y="T3"/>
                  </a:cxn>
                  <a:cxn ang="0">
                    <a:pos x="T4" y="T5"/>
                  </a:cxn>
                  <a:cxn ang="0">
                    <a:pos x="T6" y="T7"/>
                  </a:cxn>
                  <a:cxn ang="0">
                    <a:pos x="T8" y="T9"/>
                  </a:cxn>
                </a:cxnLst>
                <a:rect l="0" t="0" r="r" b="b"/>
                <a:pathLst>
                  <a:path w="95" h="1587">
                    <a:moveTo>
                      <a:pt x="94" y="0"/>
                    </a:moveTo>
                    <a:lnTo>
                      <a:pt x="0" y="0"/>
                    </a:lnTo>
                    <a:lnTo>
                      <a:pt x="0" y="1586"/>
                    </a:lnTo>
                    <a:lnTo>
                      <a:pt x="94" y="1586"/>
                    </a:lnTo>
                    <a:lnTo>
                      <a:pt x="94" y="0"/>
                    </a:ln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34" name="Freeform 439">
                <a:extLst>
                  <a:ext uri="{FF2B5EF4-FFF2-40B4-BE49-F238E27FC236}">
                    <a16:creationId xmlns:a16="http://schemas.microsoft.com/office/drawing/2014/main" id="{C17332F4-FC52-508F-7D2B-23F86FE0F308}"/>
                  </a:ext>
                </a:extLst>
              </p:cNvPr>
              <p:cNvSpPr>
                <a:spLocks noChangeArrowheads="1"/>
              </p:cNvSpPr>
              <p:nvPr/>
            </p:nvSpPr>
            <p:spPr bwMode="auto">
              <a:xfrm>
                <a:off x="1778898" y="3857020"/>
                <a:ext cx="195023" cy="197770"/>
              </a:xfrm>
              <a:custGeom>
                <a:avLst/>
                <a:gdLst>
                  <a:gd name="T0" fmla="*/ 314 w 315"/>
                  <a:gd name="T1" fmla="*/ 157 h 316"/>
                  <a:gd name="T2" fmla="*/ 314 w 315"/>
                  <a:gd name="T3" fmla="*/ 157 h 316"/>
                  <a:gd name="T4" fmla="*/ 157 w 315"/>
                  <a:gd name="T5" fmla="*/ 315 h 316"/>
                  <a:gd name="T6" fmla="*/ 157 w 315"/>
                  <a:gd name="T7" fmla="*/ 315 h 316"/>
                  <a:gd name="T8" fmla="*/ 0 w 315"/>
                  <a:gd name="T9" fmla="*/ 157 h 316"/>
                  <a:gd name="T10" fmla="*/ 0 w 315"/>
                  <a:gd name="T11" fmla="*/ 157 h 316"/>
                  <a:gd name="T12" fmla="*/ 157 w 315"/>
                  <a:gd name="T13" fmla="*/ 0 h 316"/>
                  <a:gd name="T14" fmla="*/ 157 w 315"/>
                  <a:gd name="T15" fmla="*/ 0 h 316"/>
                  <a:gd name="T16" fmla="*/ 314 w 315"/>
                  <a:gd name="T17" fmla="*/ 15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316">
                    <a:moveTo>
                      <a:pt x="314" y="157"/>
                    </a:moveTo>
                    <a:lnTo>
                      <a:pt x="314" y="157"/>
                    </a:lnTo>
                    <a:cubicBezTo>
                      <a:pt x="314" y="244"/>
                      <a:pt x="244" y="315"/>
                      <a:pt x="157" y="315"/>
                    </a:cubicBezTo>
                    <a:lnTo>
                      <a:pt x="157" y="315"/>
                    </a:lnTo>
                    <a:cubicBezTo>
                      <a:pt x="70" y="315"/>
                      <a:pt x="0" y="244"/>
                      <a:pt x="0" y="157"/>
                    </a:cubicBezTo>
                    <a:lnTo>
                      <a:pt x="0" y="157"/>
                    </a:lnTo>
                    <a:cubicBezTo>
                      <a:pt x="0" y="70"/>
                      <a:pt x="70" y="0"/>
                      <a:pt x="157" y="0"/>
                    </a:cubicBezTo>
                    <a:lnTo>
                      <a:pt x="157" y="0"/>
                    </a:lnTo>
                    <a:cubicBezTo>
                      <a:pt x="244" y="0"/>
                      <a:pt x="314" y="70"/>
                      <a:pt x="314" y="157"/>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35" name="Freeform 462">
                <a:extLst>
                  <a:ext uri="{FF2B5EF4-FFF2-40B4-BE49-F238E27FC236}">
                    <a16:creationId xmlns:a16="http://schemas.microsoft.com/office/drawing/2014/main" id="{9DD4ECE7-D886-8AB6-C639-68D5C506D760}"/>
                  </a:ext>
                </a:extLst>
              </p:cNvPr>
              <p:cNvSpPr>
                <a:spLocks noChangeArrowheads="1"/>
              </p:cNvSpPr>
              <p:nvPr/>
            </p:nvSpPr>
            <p:spPr bwMode="auto">
              <a:xfrm>
                <a:off x="1380612" y="1788674"/>
                <a:ext cx="994345" cy="994345"/>
              </a:xfrm>
              <a:custGeom>
                <a:avLst/>
                <a:gdLst>
                  <a:gd name="T0" fmla="*/ 0 w 1596"/>
                  <a:gd name="T1" fmla="*/ 797 h 1596"/>
                  <a:gd name="T2" fmla="*/ 0 w 1596"/>
                  <a:gd name="T3" fmla="*/ 797 h 1596"/>
                  <a:gd name="T4" fmla="*/ 797 w 1596"/>
                  <a:gd name="T5" fmla="*/ 0 h 1596"/>
                  <a:gd name="T6" fmla="*/ 797 w 1596"/>
                  <a:gd name="T7" fmla="*/ 0 h 1596"/>
                  <a:gd name="T8" fmla="*/ 1595 w 1596"/>
                  <a:gd name="T9" fmla="*/ 797 h 1596"/>
                  <a:gd name="T10" fmla="*/ 1595 w 1596"/>
                  <a:gd name="T11" fmla="*/ 797 h 1596"/>
                  <a:gd name="T12" fmla="*/ 797 w 1596"/>
                  <a:gd name="T13" fmla="*/ 1595 h 1596"/>
                  <a:gd name="T14" fmla="*/ 797 w 1596"/>
                  <a:gd name="T15" fmla="*/ 1595 h 1596"/>
                  <a:gd name="T16" fmla="*/ 0 w 1596"/>
                  <a:gd name="T17" fmla="*/ 797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596">
                    <a:moveTo>
                      <a:pt x="0" y="797"/>
                    </a:moveTo>
                    <a:lnTo>
                      <a:pt x="0" y="797"/>
                    </a:lnTo>
                    <a:cubicBezTo>
                      <a:pt x="0" y="357"/>
                      <a:pt x="357" y="0"/>
                      <a:pt x="797" y="0"/>
                    </a:cubicBezTo>
                    <a:lnTo>
                      <a:pt x="797" y="0"/>
                    </a:lnTo>
                    <a:cubicBezTo>
                      <a:pt x="1238" y="0"/>
                      <a:pt x="1595" y="357"/>
                      <a:pt x="1595" y="797"/>
                    </a:cubicBezTo>
                    <a:lnTo>
                      <a:pt x="1595" y="797"/>
                    </a:lnTo>
                    <a:cubicBezTo>
                      <a:pt x="1595" y="1238"/>
                      <a:pt x="1238" y="1595"/>
                      <a:pt x="797" y="1595"/>
                    </a:cubicBezTo>
                    <a:lnTo>
                      <a:pt x="797" y="1595"/>
                    </a:lnTo>
                    <a:cubicBezTo>
                      <a:pt x="357" y="1595"/>
                      <a:pt x="0" y="1238"/>
                      <a:pt x="0" y="797"/>
                    </a:cubicBez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36" name="TextBox 35">
                <a:extLst>
                  <a:ext uri="{FF2B5EF4-FFF2-40B4-BE49-F238E27FC236}">
                    <a16:creationId xmlns:a16="http://schemas.microsoft.com/office/drawing/2014/main" id="{6C882C8D-DC7C-469D-418D-37C47BAC6AB0}"/>
                  </a:ext>
                </a:extLst>
              </p:cNvPr>
              <p:cNvSpPr txBox="1"/>
              <p:nvPr/>
            </p:nvSpPr>
            <p:spPr>
              <a:xfrm>
                <a:off x="744055" y="4420946"/>
                <a:ext cx="2334293" cy="830997"/>
              </a:xfrm>
              <a:prstGeom prst="rect">
                <a:avLst/>
              </a:prstGeom>
              <a:noFill/>
            </p:spPr>
            <p:txBody>
              <a:bodyPr wrap="none" rtlCol="0" anchor="b" anchorCtr="0">
                <a:spAutoFit/>
              </a:bodyPr>
              <a:lstStyle/>
              <a:p>
                <a:pPr algn="ctr"/>
                <a:r>
                  <a:rPr lang="en-US" sz="1200" dirty="0">
                    <a:solidFill>
                      <a:schemeClr val="tx2"/>
                    </a:solidFill>
                    <a:latin typeface="Poppins" pitchFamily="2" charset="77"/>
                    <a:ea typeface="League Spartan" charset="0"/>
                    <a:cs typeface="Poppins" pitchFamily="2" charset="77"/>
                  </a:rPr>
                  <a:t>Research, </a:t>
                </a:r>
              </a:p>
              <a:p>
                <a:pPr algn="ctr"/>
                <a:r>
                  <a:rPr lang="en-US" sz="1200" dirty="0">
                    <a:solidFill>
                      <a:schemeClr val="tx2"/>
                    </a:solidFill>
                    <a:latin typeface="Poppins" pitchFamily="2" charset="77"/>
                    <a:ea typeface="League Spartan" charset="0"/>
                    <a:cs typeface="Poppins" pitchFamily="2" charset="77"/>
                  </a:rPr>
                  <a:t>site Visits, Interviews, </a:t>
                </a:r>
              </a:p>
              <a:p>
                <a:pPr algn="ctr"/>
                <a:r>
                  <a:rPr lang="en-US" sz="1200" dirty="0">
                    <a:solidFill>
                      <a:schemeClr val="tx2"/>
                    </a:solidFill>
                    <a:latin typeface="Poppins" pitchFamily="2" charset="77"/>
                    <a:ea typeface="League Spartan" charset="0"/>
                    <a:cs typeface="Poppins" pitchFamily="2" charset="77"/>
                  </a:rPr>
                  <a:t>develop draft gap analysis-</a:t>
                </a:r>
              </a:p>
              <a:p>
                <a:pPr algn="ctr"/>
                <a:r>
                  <a:rPr lang="en-US" sz="1200" dirty="0">
                    <a:solidFill>
                      <a:schemeClr val="tx2"/>
                    </a:solidFill>
                    <a:latin typeface="Poppins" pitchFamily="2" charset="77"/>
                    <a:ea typeface="League Spartan" charset="0"/>
                    <a:cs typeface="Poppins" pitchFamily="2" charset="77"/>
                  </a:rPr>
                  <a:t>“Origin Destination Study”</a:t>
                </a:r>
              </a:p>
            </p:txBody>
          </p:sp>
          <p:sp>
            <p:nvSpPr>
              <p:cNvPr id="37" name="TextBox 36">
                <a:extLst>
                  <a:ext uri="{FF2B5EF4-FFF2-40B4-BE49-F238E27FC236}">
                    <a16:creationId xmlns:a16="http://schemas.microsoft.com/office/drawing/2014/main" id="{B1B1032E-C5E7-3D30-FA5D-EFAC9EBE3B34}"/>
                  </a:ext>
                </a:extLst>
              </p:cNvPr>
              <p:cNvSpPr txBox="1"/>
              <p:nvPr/>
            </p:nvSpPr>
            <p:spPr>
              <a:xfrm>
                <a:off x="2951294" y="2488281"/>
                <a:ext cx="1992854" cy="1015663"/>
              </a:xfrm>
              <a:prstGeom prst="rect">
                <a:avLst/>
              </a:prstGeom>
              <a:noFill/>
            </p:spPr>
            <p:txBody>
              <a:bodyPr wrap="none" rtlCol="0" anchor="b" anchorCtr="0">
                <a:spAutoFit/>
              </a:bodyPr>
              <a:lstStyle/>
              <a:p>
                <a:pPr algn="ctr"/>
                <a:r>
                  <a:rPr lang="en-US" sz="1200" dirty="0">
                    <a:solidFill>
                      <a:schemeClr val="tx2"/>
                    </a:solidFill>
                    <a:latin typeface="Poppins" pitchFamily="2" charset="77"/>
                    <a:ea typeface="League Spartan" charset="0"/>
                    <a:cs typeface="Poppins" pitchFamily="2" charset="77"/>
                  </a:rPr>
                  <a:t>Community </a:t>
                </a:r>
              </a:p>
              <a:p>
                <a:pPr algn="ctr"/>
                <a:r>
                  <a:rPr lang="en-US" sz="1200" dirty="0">
                    <a:solidFill>
                      <a:schemeClr val="tx2"/>
                    </a:solidFill>
                    <a:latin typeface="Poppins" pitchFamily="2" charset="77"/>
                    <a:ea typeface="League Spartan" charset="0"/>
                    <a:cs typeface="Poppins" pitchFamily="2" charset="77"/>
                  </a:rPr>
                  <a:t>input on gaps</a:t>
                </a:r>
              </a:p>
              <a:p>
                <a:pPr algn="ctr"/>
                <a:r>
                  <a:rPr lang="en-US" sz="1200" dirty="0">
                    <a:solidFill>
                      <a:schemeClr val="tx2"/>
                    </a:solidFill>
                    <a:latin typeface="Poppins" pitchFamily="2" charset="77"/>
                    <a:ea typeface="League Spartan" charset="0"/>
                    <a:cs typeface="Poppins" pitchFamily="2" charset="77"/>
                  </a:rPr>
                  <a:t>&amp; opportunities </a:t>
                </a:r>
              </a:p>
              <a:p>
                <a:pPr algn="ctr"/>
                <a:r>
                  <a:rPr lang="en-US" sz="1200" dirty="0">
                    <a:solidFill>
                      <a:schemeClr val="tx2"/>
                    </a:solidFill>
                    <a:latin typeface="Poppins" pitchFamily="2" charset="77"/>
                    <a:ea typeface="League Spartan" charset="0"/>
                    <a:cs typeface="Poppins" pitchFamily="2" charset="77"/>
                  </a:rPr>
                  <a:t>Open House #1, survey, </a:t>
                </a:r>
              </a:p>
              <a:p>
                <a:pPr algn="ctr"/>
                <a:r>
                  <a:rPr lang="en-US" sz="1200" dirty="0">
                    <a:solidFill>
                      <a:schemeClr val="tx2"/>
                    </a:solidFill>
                    <a:latin typeface="Poppins" pitchFamily="2" charset="77"/>
                    <a:ea typeface="League Spartan" charset="0"/>
                    <a:cs typeface="Poppins" pitchFamily="2" charset="77"/>
                  </a:rPr>
                  <a:t>other outreach events</a:t>
                </a:r>
              </a:p>
            </p:txBody>
          </p:sp>
          <p:sp>
            <p:nvSpPr>
              <p:cNvPr id="38" name="TextBox 37">
                <a:extLst>
                  <a:ext uri="{FF2B5EF4-FFF2-40B4-BE49-F238E27FC236}">
                    <a16:creationId xmlns:a16="http://schemas.microsoft.com/office/drawing/2014/main" id="{B4AAA589-1F36-7836-F7F3-11A10591D2F4}"/>
                  </a:ext>
                </a:extLst>
              </p:cNvPr>
              <p:cNvSpPr txBox="1"/>
              <p:nvPr/>
            </p:nvSpPr>
            <p:spPr>
              <a:xfrm>
                <a:off x="5106230" y="4619071"/>
                <a:ext cx="2007539" cy="830997"/>
              </a:xfrm>
              <a:prstGeom prst="rect">
                <a:avLst/>
              </a:prstGeom>
              <a:noFill/>
            </p:spPr>
            <p:txBody>
              <a:bodyPr wrap="square" rtlCol="0" anchor="b" anchorCtr="0">
                <a:spAutoFit/>
              </a:bodyPr>
              <a:lstStyle/>
              <a:p>
                <a:pPr algn="ctr"/>
                <a:r>
                  <a:rPr lang="en-US" sz="1200" dirty="0">
                    <a:solidFill>
                      <a:schemeClr val="tx2"/>
                    </a:solidFill>
                    <a:latin typeface="Poppins" pitchFamily="2" charset="77"/>
                    <a:ea typeface="League Spartan" charset="0"/>
                    <a:cs typeface="Poppins" pitchFamily="2" charset="77"/>
                  </a:rPr>
                  <a:t>Refine Plan to include</a:t>
                </a:r>
              </a:p>
              <a:p>
                <a:pPr algn="ctr"/>
                <a:r>
                  <a:rPr lang="en-US" sz="1200" dirty="0">
                    <a:solidFill>
                      <a:schemeClr val="tx2"/>
                    </a:solidFill>
                    <a:latin typeface="Poppins" pitchFamily="2" charset="77"/>
                    <a:ea typeface="League Spartan" charset="0"/>
                    <a:cs typeface="Poppins" pitchFamily="2" charset="77"/>
                  </a:rPr>
                  <a:t>priority projects, </a:t>
                </a:r>
              </a:p>
              <a:p>
                <a:pPr algn="ctr"/>
                <a:r>
                  <a:rPr lang="en-US" sz="1200" dirty="0">
                    <a:solidFill>
                      <a:schemeClr val="tx2"/>
                    </a:solidFill>
                    <a:latin typeface="Poppins" pitchFamily="2" charset="77"/>
                    <a:ea typeface="League Spartan" charset="0"/>
                    <a:cs typeface="Poppins" pitchFamily="2" charset="77"/>
                  </a:rPr>
                  <a:t>community input</a:t>
                </a:r>
              </a:p>
              <a:p>
                <a:pPr algn="ctr"/>
                <a:r>
                  <a:rPr lang="en-US" sz="1200" dirty="0">
                    <a:solidFill>
                      <a:schemeClr val="tx2"/>
                    </a:solidFill>
                    <a:latin typeface="Poppins" pitchFamily="2" charset="77"/>
                    <a:ea typeface="League Spartan" charset="0"/>
                    <a:cs typeface="Poppins" pitchFamily="2" charset="77"/>
                  </a:rPr>
                  <a:t>on draft Plan</a:t>
                </a:r>
              </a:p>
            </p:txBody>
          </p:sp>
          <p:sp>
            <p:nvSpPr>
              <p:cNvPr id="39" name="TextBox 38">
                <a:extLst>
                  <a:ext uri="{FF2B5EF4-FFF2-40B4-BE49-F238E27FC236}">
                    <a16:creationId xmlns:a16="http://schemas.microsoft.com/office/drawing/2014/main" id="{F32574EF-D148-BEC8-118A-9DE078151B1F}"/>
                  </a:ext>
                </a:extLst>
              </p:cNvPr>
              <p:cNvSpPr txBox="1"/>
              <p:nvPr/>
            </p:nvSpPr>
            <p:spPr>
              <a:xfrm>
                <a:off x="7365432" y="2360222"/>
                <a:ext cx="1688496" cy="1124094"/>
              </a:xfrm>
              <a:prstGeom prst="rect">
                <a:avLst/>
              </a:prstGeom>
              <a:noFill/>
            </p:spPr>
            <p:txBody>
              <a:bodyPr wrap="square" rtlCol="0" anchor="b" anchorCtr="0">
                <a:spAutoFit/>
              </a:bodyPr>
              <a:lstStyle/>
              <a:p>
                <a:pPr algn="ctr"/>
                <a:r>
                  <a:rPr lang="en-US" sz="1200" dirty="0">
                    <a:solidFill>
                      <a:schemeClr val="tx2"/>
                    </a:solidFill>
                    <a:latin typeface="Poppins" pitchFamily="2" charset="77"/>
                    <a:ea typeface="League Spartan" charset="0"/>
                    <a:cs typeface="Poppins" pitchFamily="2" charset="77"/>
                  </a:rPr>
                  <a:t>Final draft Plan based on community input-</a:t>
                </a:r>
              </a:p>
              <a:p>
                <a:pPr algn="ctr"/>
                <a:r>
                  <a:rPr lang="en-US" sz="1200" dirty="0">
                    <a:solidFill>
                      <a:schemeClr val="tx2"/>
                    </a:solidFill>
                    <a:latin typeface="Poppins" pitchFamily="2" charset="77"/>
                    <a:ea typeface="League Spartan" charset="0"/>
                    <a:cs typeface="Poppins" pitchFamily="2" charset="77"/>
                  </a:rPr>
                  <a:t>City Council</a:t>
                </a:r>
              </a:p>
            </p:txBody>
          </p:sp>
          <p:sp>
            <p:nvSpPr>
              <p:cNvPr id="40" name="TextBox 39">
                <a:extLst>
                  <a:ext uri="{FF2B5EF4-FFF2-40B4-BE49-F238E27FC236}">
                    <a16:creationId xmlns:a16="http://schemas.microsoft.com/office/drawing/2014/main" id="{01C01790-B16F-5E94-CB83-AB95A4482791}"/>
                  </a:ext>
                </a:extLst>
              </p:cNvPr>
              <p:cNvSpPr txBox="1"/>
              <p:nvPr/>
            </p:nvSpPr>
            <p:spPr>
              <a:xfrm>
                <a:off x="9203148" y="4229756"/>
                <a:ext cx="2305562" cy="1328475"/>
              </a:xfrm>
              <a:prstGeom prst="rect">
                <a:avLst/>
              </a:prstGeom>
              <a:noFill/>
            </p:spPr>
            <p:txBody>
              <a:bodyPr wrap="none" rtlCol="0" anchor="b" anchorCtr="0">
                <a:spAutoFit/>
              </a:bodyPr>
              <a:lstStyle/>
              <a:p>
                <a:pPr algn="ctr"/>
                <a:r>
                  <a:rPr lang="en-US" sz="1200" dirty="0">
                    <a:solidFill>
                      <a:schemeClr val="tx2"/>
                    </a:solidFill>
                    <a:latin typeface="Poppins" pitchFamily="2" charset="77"/>
                    <a:ea typeface="League Spartan" charset="0"/>
                    <a:cs typeface="Poppins" pitchFamily="2" charset="77"/>
                  </a:rPr>
                  <a:t>City Council review</a:t>
                </a:r>
              </a:p>
              <a:p>
                <a:pPr algn="ctr"/>
                <a:r>
                  <a:rPr lang="en-US" sz="1200" dirty="0">
                    <a:solidFill>
                      <a:schemeClr val="tx2"/>
                    </a:solidFill>
                    <a:latin typeface="Poppins" pitchFamily="2" charset="77"/>
                    <a:ea typeface="League Spartan" charset="0"/>
                    <a:cs typeface="Poppins" pitchFamily="2" charset="77"/>
                  </a:rPr>
                  <a:t>&amp; adoption of plan; </a:t>
                </a:r>
              </a:p>
              <a:p>
                <a:pPr algn="ctr"/>
                <a:endParaRPr lang="en-US" sz="1200" dirty="0">
                  <a:solidFill>
                    <a:schemeClr val="tx2"/>
                  </a:solidFill>
                  <a:latin typeface="Poppins" pitchFamily="2" charset="77"/>
                  <a:ea typeface="League Spartan" charset="0"/>
                  <a:cs typeface="Poppins" pitchFamily="2" charset="77"/>
                </a:endParaRPr>
              </a:p>
              <a:p>
                <a:pPr algn="ctr"/>
                <a:r>
                  <a:rPr lang="en-US" sz="1200" dirty="0">
                    <a:solidFill>
                      <a:schemeClr val="tx2"/>
                    </a:solidFill>
                    <a:latin typeface="Poppins" pitchFamily="2" charset="77"/>
                    <a:ea typeface="League Spartan" charset="0"/>
                    <a:cs typeface="Poppins" pitchFamily="2" charset="77"/>
                  </a:rPr>
                  <a:t>Future: City applies for </a:t>
                </a:r>
              </a:p>
              <a:p>
                <a:pPr algn="ctr"/>
                <a:r>
                  <a:rPr lang="en-US" sz="1200" dirty="0">
                    <a:solidFill>
                      <a:schemeClr val="tx2"/>
                    </a:solidFill>
                    <a:latin typeface="Poppins" pitchFamily="2" charset="77"/>
                    <a:ea typeface="League Spartan" charset="0"/>
                    <a:cs typeface="Poppins" pitchFamily="2" charset="77"/>
                  </a:rPr>
                  <a:t>funding for design &amp;</a:t>
                </a:r>
              </a:p>
              <a:p>
                <a:pPr algn="ctr"/>
                <a:r>
                  <a:rPr lang="en-US" sz="1200" dirty="0">
                    <a:solidFill>
                      <a:schemeClr val="tx2"/>
                    </a:solidFill>
                    <a:latin typeface="Poppins" pitchFamily="2" charset="77"/>
                    <a:ea typeface="League Spartan" charset="0"/>
                    <a:cs typeface="Poppins" pitchFamily="2" charset="77"/>
                  </a:rPr>
                  <a:t>construction</a:t>
                </a:r>
              </a:p>
            </p:txBody>
          </p:sp>
          <p:sp>
            <p:nvSpPr>
              <p:cNvPr id="41" name="TextBox 40">
                <a:extLst>
                  <a:ext uri="{FF2B5EF4-FFF2-40B4-BE49-F238E27FC236}">
                    <a16:creationId xmlns:a16="http://schemas.microsoft.com/office/drawing/2014/main" id="{4A7FDACF-CB58-F0CB-365B-6854228F7482}"/>
                  </a:ext>
                </a:extLst>
              </p:cNvPr>
              <p:cNvSpPr txBox="1"/>
              <p:nvPr/>
            </p:nvSpPr>
            <p:spPr>
              <a:xfrm>
                <a:off x="1355848" y="1993460"/>
                <a:ext cx="1043876" cy="584775"/>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Dec ‘22-</a:t>
                </a:r>
              </a:p>
              <a:p>
                <a:pPr algn="ctr"/>
                <a:r>
                  <a:rPr lang="en-US" sz="1600" b="1" dirty="0">
                    <a:solidFill>
                      <a:schemeClr val="bg1"/>
                    </a:solidFill>
                    <a:latin typeface="Poppins" pitchFamily="2" charset="77"/>
                    <a:ea typeface="League Spartan" charset="0"/>
                    <a:cs typeface="Poppins" pitchFamily="2" charset="77"/>
                  </a:rPr>
                  <a:t>March</a:t>
                </a:r>
              </a:p>
            </p:txBody>
          </p:sp>
          <p:sp>
            <p:nvSpPr>
              <p:cNvPr id="42" name="TextBox 41">
                <a:extLst>
                  <a:ext uri="{FF2B5EF4-FFF2-40B4-BE49-F238E27FC236}">
                    <a16:creationId xmlns:a16="http://schemas.microsoft.com/office/drawing/2014/main" id="{4850E9A6-68F4-8940-14E8-AE844E39E22C}"/>
                  </a:ext>
                </a:extLst>
              </p:cNvPr>
              <p:cNvSpPr txBox="1"/>
              <p:nvPr/>
            </p:nvSpPr>
            <p:spPr>
              <a:xfrm>
                <a:off x="3632622" y="5096580"/>
                <a:ext cx="684804"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April</a:t>
                </a:r>
              </a:p>
            </p:txBody>
          </p:sp>
          <p:sp>
            <p:nvSpPr>
              <p:cNvPr id="43" name="TextBox 42">
                <a:extLst>
                  <a:ext uri="{FF2B5EF4-FFF2-40B4-BE49-F238E27FC236}">
                    <a16:creationId xmlns:a16="http://schemas.microsoft.com/office/drawing/2014/main" id="{44B2E2E5-148E-C5EC-25B0-A3C334945243}"/>
                  </a:ext>
                </a:extLst>
              </p:cNvPr>
              <p:cNvSpPr txBox="1"/>
              <p:nvPr/>
            </p:nvSpPr>
            <p:spPr>
              <a:xfrm>
                <a:off x="5774100" y="2498378"/>
                <a:ext cx="643126"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May</a:t>
                </a:r>
              </a:p>
            </p:txBody>
          </p:sp>
          <p:sp>
            <p:nvSpPr>
              <p:cNvPr id="44" name="TextBox 43">
                <a:extLst>
                  <a:ext uri="{FF2B5EF4-FFF2-40B4-BE49-F238E27FC236}">
                    <a16:creationId xmlns:a16="http://schemas.microsoft.com/office/drawing/2014/main" id="{000021F7-418C-FF72-5824-A3B7D989A2D0}"/>
                  </a:ext>
                </a:extLst>
              </p:cNvPr>
              <p:cNvSpPr txBox="1"/>
              <p:nvPr/>
            </p:nvSpPr>
            <p:spPr>
              <a:xfrm>
                <a:off x="7852470" y="5080378"/>
                <a:ext cx="705642"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June</a:t>
                </a:r>
              </a:p>
            </p:txBody>
          </p:sp>
          <p:sp>
            <p:nvSpPr>
              <p:cNvPr id="45" name="TextBox 44">
                <a:extLst>
                  <a:ext uri="{FF2B5EF4-FFF2-40B4-BE49-F238E27FC236}">
                    <a16:creationId xmlns:a16="http://schemas.microsoft.com/office/drawing/2014/main" id="{207CEC2B-E79D-80C0-B092-3A6680E0A8E8}"/>
                  </a:ext>
                </a:extLst>
              </p:cNvPr>
              <p:cNvSpPr txBox="1"/>
              <p:nvPr/>
            </p:nvSpPr>
            <p:spPr>
              <a:xfrm>
                <a:off x="9792095" y="1878211"/>
                <a:ext cx="1097844" cy="817523"/>
              </a:xfrm>
              <a:prstGeom prst="rect">
                <a:avLst/>
              </a:prstGeom>
              <a:noFill/>
            </p:spPr>
            <p:txBody>
              <a:bodyPr wrap="square" rtlCol="0" anchor="ctr" anchorCtr="0">
                <a:spAutoFit/>
              </a:bodyPr>
              <a:lstStyle/>
              <a:p>
                <a:pPr algn="ctr"/>
                <a:r>
                  <a:rPr lang="en-US" sz="1400" b="1" dirty="0">
                    <a:solidFill>
                      <a:schemeClr val="bg1"/>
                    </a:solidFill>
                    <a:latin typeface="Poppins" pitchFamily="2" charset="77"/>
                    <a:ea typeface="League Spartan" charset="0"/>
                    <a:cs typeface="Poppins" pitchFamily="2" charset="77"/>
                  </a:rPr>
                  <a:t>July ‘23- </a:t>
                </a:r>
              </a:p>
              <a:p>
                <a:pPr algn="ctr"/>
                <a:r>
                  <a:rPr lang="en-US" sz="1400" b="1" dirty="0">
                    <a:solidFill>
                      <a:schemeClr val="bg1"/>
                    </a:solidFill>
                    <a:latin typeface="Poppins" pitchFamily="2" charset="77"/>
                    <a:ea typeface="League Spartan" charset="0"/>
                    <a:cs typeface="Poppins" pitchFamily="2" charset="77"/>
                  </a:rPr>
                  <a:t>Beyond</a:t>
                </a:r>
              </a:p>
            </p:txBody>
          </p:sp>
        </p:grpSp>
        <p:sp>
          <p:nvSpPr>
            <p:cNvPr id="12" name="Star: 5 Points 11">
              <a:extLst>
                <a:ext uri="{FF2B5EF4-FFF2-40B4-BE49-F238E27FC236}">
                  <a16:creationId xmlns:a16="http://schemas.microsoft.com/office/drawing/2014/main" id="{A8A239CA-0B17-3C1B-4C0C-7FF84C0D6E53}"/>
                </a:ext>
              </a:extLst>
            </p:cNvPr>
            <p:cNvSpPr/>
            <p:nvPr/>
          </p:nvSpPr>
          <p:spPr>
            <a:xfrm>
              <a:off x="5237659" y="3401563"/>
              <a:ext cx="660597" cy="607418"/>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4003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F66120-699B-9644-991B-5EAB3267BB7F}"/>
              </a:ext>
            </a:extLst>
          </p:cNvPr>
          <p:cNvSpPr>
            <a:spLocks noGrp="1"/>
          </p:cNvSpPr>
          <p:nvPr>
            <p:ph type="title"/>
          </p:nvPr>
        </p:nvSpPr>
        <p:spPr/>
        <p:txBody>
          <a:bodyPr/>
          <a:lstStyle/>
          <a:p>
            <a:r>
              <a:rPr lang="en-US" dirty="0"/>
              <a:t>Public Engagement Process</a:t>
            </a:r>
          </a:p>
        </p:txBody>
      </p:sp>
      <p:sp>
        <p:nvSpPr>
          <p:cNvPr id="6" name="Vertical Text Placeholder 5">
            <a:extLst>
              <a:ext uri="{FF2B5EF4-FFF2-40B4-BE49-F238E27FC236}">
                <a16:creationId xmlns:a16="http://schemas.microsoft.com/office/drawing/2014/main" id="{4919B276-CB0D-4A9D-901F-58652DFE6721}"/>
              </a:ext>
            </a:extLst>
          </p:cNvPr>
          <p:cNvSpPr>
            <a:spLocks noGrp="1"/>
          </p:cNvSpPr>
          <p:nvPr>
            <p:ph type="body" orient="vert" sz="quarter" idx="12"/>
          </p:nvPr>
        </p:nvSpPr>
        <p:spPr/>
        <p:txBody>
          <a:bodyPr/>
          <a:lstStyle/>
          <a:p>
            <a:r>
              <a:rPr lang="en-US" dirty="0"/>
              <a:t>Rural transportation equity project</a:t>
            </a:r>
          </a:p>
          <a:p>
            <a:endParaRPr lang="en-US" dirty="0"/>
          </a:p>
        </p:txBody>
      </p:sp>
      <p:sp>
        <p:nvSpPr>
          <p:cNvPr id="2" name="Content Placeholder 1">
            <a:extLst>
              <a:ext uri="{FF2B5EF4-FFF2-40B4-BE49-F238E27FC236}">
                <a16:creationId xmlns:a16="http://schemas.microsoft.com/office/drawing/2014/main" id="{4978D25B-8C2E-DCC5-1E5D-2C903615FDD3}"/>
              </a:ext>
            </a:extLst>
          </p:cNvPr>
          <p:cNvSpPr>
            <a:spLocks noGrp="1"/>
          </p:cNvSpPr>
          <p:nvPr>
            <p:ph sz="quarter" idx="10"/>
          </p:nvPr>
        </p:nvSpPr>
        <p:spPr/>
        <p:txBody>
          <a:bodyPr/>
          <a:lstStyle/>
          <a:p>
            <a:r>
              <a:rPr lang="en-US" sz="2200" dirty="0"/>
              <a:t>Community engagement – stakeholder interviews, targeted presentations, survey, open house.</a:t>
            </a:r>
          </a:p>
          <a:p>
            <a:r>
              <a:rPr lang="en-US" sz="2200" dirty="0"/>
              <a:t>Created draft project list. </a:t>
            </a:r>
          </a:p>
          <a:p>
            <a:r>
              <a:rPr lang="en-US" sz="2200" dirty="0"/>
              <a:t>Reviewing again with public for priority projects. </a:t>
            </a:r>
          </a:p>
          <a:p>
            <a:r>
              <a:rPr lang="en-US" sz="2200" dirty="0"/>
              <a:t>Adoption process allows for public hearings and additional review. </a:t>
            </a:r>
          </a:p>
        </p:txBody>
      </p:sp>
      <p:pic>
        <p:nvPicPr>
          <p:cNvPr id="14" name="Picture 13">
            <a:extLst>
              <a:ext uri="{FF2B5EF4-FFF2-40B4-BE49-F238E27FC236}">
                <a16:creationId xmlns:a16="http://schemas.microsoft.com/office/drawing/2014/main" id="{CE4B49DA-D3EC-35D0-C975-210A8EB73EB0}"/>
              </a:ext>
            </a:extLst>
          </p:cNvPr>
          <p:cNvPicPr>
            <a:picLocks noChangeAspect="1"/>
          </p:cNvPicPr>
          <p:nvPr/>
        </p:nvPicPr>
        <p:blipFill rotWithShape="1">
          <a:blip r:embed="rId3"/>
          <a:srcRect t="16037"/>
          <a:stretch/>
        </p:blipFill>
        <p:spPr>
          <a:xfrm rot="21445696">
            <a:off x="5080651" y="1679713"/>
            <a:ext cx="3661664" cy="2307042"/>
          </a:xfrm>
          <a:prstGeom prst="rect">
            <a:avLst/>
          </a:prstGeom>
        </p:spPr>
      </p:pic>
      <p:pic>
        <p:nvPicPr>
          <p:cNvPr id="7" name="Picture 6">
            <a:extLst>
              <a:ext uri="{FF2B5EF4-FFF2-40B4-BE49-F238E27FC236}">
                <a16:creationId xmlns:a16="http://schemas.microsoft.com/office/drawing/2014/main" id="{3DA3B71F-5950-176A-1A1F-A272533866A8}"/>
              </a:ext>
            </a:extLst>
          </p:cNvPr>
          <p:cNvPicPr>
            <a:picLocks noChangeAspect="1"/>
          </p:cNvPicPr>
          <p:nvPr/>
        </p:nvPicPr>
        <p:blipFill>
          <a:blip r:embed="rId4"/>
          <a:stretch>
            <a:fillRect/>
          </a:stretch>
        </p:blipFill>
        <p:spPr>
          <a:xfrm rot="486960">
            <a:off x="4691706" y="4184731"/>
            <a:ext cx="4184374" cy="2391071"/>
          </a:xfrm>
          <a:prstGeom prst="rect">
            <a:avLst/>
          </a:prstGeom>
        </p:spPr>
      </p:pic>
    </p:spTree>
    <p:extLst>
      <p:ext uri="{BB962C8B-B14F-4D97-AF65-F5344CB8AC3E}">
        <p14:creationId xmlns:p14="http://schemas.microsoft.com/office/powerpoint/2010/main" val="128372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0D1FF8-4955-924B-9CBE-3D57CABBA423}"/>
              </a:ext>
            </a:extLst>
          </p:cNvPr>
          <p:cNvSpPr>
            <a:spLocks noGrp="1"/>
          </p:cNvSpPr>
          <p:nvPr>
            <p:ph type="title"/>
          </p:nvPr>
        </p:nvSpPr>
        <p:spPr/>
        <p:txBody>
          <a:bodyPr/>
          <a:lstStyle/>
          <a:p>
            <a:r>
              <a:rPr lang="en-US" dirty="0"/>
              <a:t>Projects Originated from:</a:t>
            </a:r>
          </a:p>
        </p:txBody>
      </p:sp>
      <p:sp>
        <p:nvSpPr>
          <p:cNvPr id="4" name="Vertical Text Placeholder 3">
            <a:extLst>
              <a:ext uri="{FF2B5EF4-FFF2-40B4-BE49-F238E27FC236}">
                <a16:creationId xmlns:a16="http://schemas.microsoft.com/office/drawing/2014/main" id="{54230B79-5CEB-B745-FD77-5F2079F2E86E}"/>
              </a:ext>
            </a:extLst>
          </p:cNvPr>
          <p:cNvSpPr>
            <a:spLocks noGrp="1"/>
          </p:cNvSpPr>
          <p:nvPr>
            <p:ph type="body" orient="vert" sz="quarter" idx="12"/>
          </p:nvPr>
        </p:nvSpPr>
        <p:spPr/>
        <p:txBody>
          <a:bodyPr/>
          <a:lstStyle/>
          <a:p>
            <a:r>
              <a:rPr lang="en-US" dirty="0"/>
              <a:t>Rural transportation equity project</a:t>
            </a:r>
          </a:p>
        </p:txBody>
      </p:sp>
      <p:sp>
        <p:nvSpPr>
          <p:cNvPr id="5" name="Text Placeholder 4">
            <a:extLst>
              <a:ext uri="{FF2B5EF4-FFF2-40B4-BE49-F238E27FC236}">
                <a16:creationId xmlns:a16="http://schemas.microsoft.com/office/drawing/2014/main" id="{ED4459CD-678E-D159-B637-F61610ACD2B6}"/>
              </a:ext>
            </a:extLst>
          </p:cNvPr>
          <p:cNvSpPr>
            <a:spLocks noGrp="1"/>
          </p:cNvSpPr>
          <p:nvPr>
            <p:ph type="body" sz="quarter" idx="13"/>
          </p:nvPr>
        </p:nvSpPr>
        <p:spPr>
          <a:xfrm>
            <a:off x="1116013" y="1082879"/>
            <a:ext cx="7740650" cy="4860721"/>
          </a:xfrm>
        </p:spPr>
        <p:txBody>
          <a:bodyPr/>
          <a:lstStyle/>
          <a:p>
            <a:pPr marL="285750" indent="-285750">
              <a:buFont typeface="Arial" panose="020B0604020202020204" pitchFamily="34" charset="0"/>
              <a:buChar char="•"/>
            </a:pPr>
            <a:r>
              <a:rPr lang="en-US" sz="2400" dirty="0"/>
              <a:t>Community feedback</a:t>
            </a:r>
          </a:p>
          <a:p>
            <a:pPr marL="285750" indent="-285750">
              <a:buFont typeface="Arial" panose="020B0604020202020204" pitchFamily="34" charset="0"/>
              <a:buChar char="•"/>
            </a:pPr>
            <a:r>
              <a:rPr lang="en-US" sz="2400" dirty="0"/>
              <a:t>On the ground research </a:t>
            </a:r>
          </a:p>
          <a:p>
            <a:pPr marL="285750" indent="-285750">
              <a:buFont typeface="Arial" panose="020B0604020202020204" pitchFamily="34" charset="0"/>
              <a:buChar char="•"/>
            </a:pPr>
            <a:r>
              <a:rPr lang="en-US" sz="2400" dirty="0"/>
              <a:t>2009 Local Street Plan- 41 Projects</a:t>
            </a:r>
          </a:p>
          <a:p>
            <a:pPr marL="285750" indent="-285750">
              <a:buFont typeface="Arial" panose="020B0604020202020204" pitchFamily="34" charset="0"/>
              <a:buChar char="•"/>
            </a:pPr>
            <a:r>
              <a:rPr lang="en-US" sz="2400" dirty="0"/>
              <a:t>Projects accomplished:  </a:t>
            </a:r>
          </a:p>
          <a:p>
            <a:pPr marL="685800" lvl="2">
              <a:lnSpc>
                <a:spcPct val="107000"/>
              </a:lnSpc>
              <a:buFont typeface="Arial" panose="020B0604020202020204" pitchFamily="34" charset="0"/>
              <a:buChar char="•"/>
            </a:pPr>
            <a:r>
              <a:rPr lang="en-US" sz="1800" dirty="0">
                <a:solidFill>
                  <a:schemeClr val="tx1">
                    <a:lumMod val="65000"/>
                    <a:lumOff val="35000"/>
                  </a:schemeClr>
                </a:solidFill>
                <a:latin typeface="Georgia"/>
              </a:rPr>
              <a:t>Multiuse path along the north side of the John Day River from Bridge Street to Patterson Bridge (Project 5).</a:t>
            </a:r>
          </a:p>
          <a:p>
            <a:pPr marL="685800" lvl="2">
              <a:lnSpc>
                <a:spcPct val="107000"/>
              </a:lnSpc>
              <a:buFont typeface="Arial" panose="020B0604020202020204" pitchFamily="34" charset="0"/>
              <a:buChar char="•"/>
            </a:pPr>
            <a:r>
              <a:rPr lang="en-US" sz="1800" dirty="0">
                <a:solidFill>
                  <a:schemeClr val="tx1">
                    <a:lumMod val="65000"/>
                    <a:lumOff val="35000"/>
                  </a:schemeClr>
                </a:solidFill>
                <a:latin typeface="Georgia"/>
              </a:rPr>
              <a:t>Roadway between Valley View Drive and Patterson Bridge Street. The street is currently unpaved but is planned to be paved in 2024 (Project 10).</a:t>
            </a:r>
          </a:p>
          <a:p>
            <a:pPr marL="685800" lvl="2">
              <a:lnSpc>
                <a:spcPct val="107000"/>
              </a:lnSpc>
              <a:buFont typeface="Arial" panose="020B0604020202020204" pitchFamily="34" charset="0"/>
              <a:buChar char="•"/>
            </a:pPr>
            <a:r>
              <a:rPr lang="en-US" sz="1800" dirty="0">
                <a:solidFill>
                  <a:schemeClr val="tx1">
                    <a:lumMod val="65000"/>
                    <a:lumOff val="35000"/>
                  </a:schemeClr>
                </a:solidFill>
                <a:latin typeface="Georgia"/>
              </a:rPr>
              <a:t>Charolais Drive extension to the east and south to connect to 7th Street. The street is currently unpaved but is planned to be paved in 2024 (Project 13).</a:t>
            </a:r>
          </a:p>
          <a:p>
            <a:pPr marL="685800" lvl="2">
              <a:lnSpc>
                <a:spcPct val="107000"/>
              </a:lnSpc>
              <a:buFont typeface="Arial" panose="020B0604020202020204" pitchFamily="34" charset="0"/>
              <a:buChar char="•"/>
            </a:pPr>
            <a:r>
              <a:rPr lang="en-US" sz="1800" dirty="0">
                <a:solidFill>
                  <a:schemeClr val="tx1">
                    <a:lumMod val="65000"/>
                    <a:lumOff val="35000"/>
                  </a:schemeClr>
                </a:solidFill>
                <a:latin typeface="Georgia"/>
              </a:rPr>
              <a:t>The sidewalk along Canyon Blvd from 6th Street to Grant Union High school is partially completed and planned to be fully completed in 2023 (Project 31).</a:t>
            </a:r>
          </a:p>
          <a:p>
            <a:endParaRPr lang="en-US" dirty="0"/>
          </a:p>
          <a:p>
            <a:endParaRPr lang="en-US" dirty="0"/>
          </a:p>
        </p:txBody>
      </p:sp>
    </p:spTree>
    <p:extLst>
      <p:ext uri="{BB962C8B-B14F-4D97-AF65-F5344CB8AC3E}">
        <p14:creationId xmlns:p14="http://schemas.microsoft.com/office/powerpoint/2010/main" val="1613916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A map of a city&#10;&#10;Description automatically generated with low confidence">
            <a:extLst>
              <a:ext uri="{FF2B5EF4-FFF2-40B4-BE49-F238E27FC236}">
                <a16:creationId xmlns:a16="http://schemas.microsoft.com/office/drawing/2014/main" id="{7E59AFB4-04E7-72AF-215B-3000E645A40F}"/>
              </a:ext>
            </a:extLst>
          </p:cNvPr>
          <p:cNvPicPr>
            <a:picLocks noGrp="1" noChangeAspect="1"/>
          </p:cNvPicPr>
          <p:nvPr>
            <p:ph type="pic" sz="quarter" idx="10"/>
          </p:nvPr>
        </p:nvPicPr>
        <p:blipFill rotWithShape="1">
          <a:blip r:embed="rId2"/>
          <a:srcRect l="9314" t="4200" r="1617" b="20771"/>
          <a:stretch/>
        </p:blipFill>
        <p:spPr>
          <a:xfrm>
            <a:off x="626696" y="1273215"/>
            <a:ext cx="8402121" cy="4579755"/>
          </a:xfrm>
        </p:spPr>
      </p:pic>
      <p:sp>
        <p:nvSpPr>
          <p:cNvPr id="8" name="Title 7">
            <a:extLst>
              <a:ext uri="{FF2B5EF4-FFF2-40B4-BE49-F238E27FC236}">
                <a16:creationId xmlns:a16="http://schemas.microsoft.com/office/drawing/2014/main" id="{014EC905-A057-CF98-F493-1C8072C6DA0A}"/>
              </a:ext>
            </a:extLst>
          </p:cNvPr>
          <p:cNvSpPr>
            <a:spLocks noGrp="1"/>
          </p:cNvSpPr>
          <p:nvPr>
            <p:ph type="title"/>
          </p:nvPr>
        </p:nvSpPr>
        <p:spPr/>
        <p:txBody>
          <a:bodyPr/>
          <a:lstStyle/>
          <a:p>
            <a:r>
              <a:rPr lang="en-US" dirty="0"/>
              <a:t>Draft Multimodal Connectivity Projects</a:t>
            </a:r>
          </a:p>
        </p:txBody>
      </p:sp>
      <p:sp>
        <p:nvSpPr>
          <p:cNvPr id="4" name="Vertical Text Placeholder 3">
            <a:extLst>
              <a:ext uri="{FF2B5EF4-FFF2-40B4-BE49-F238E27FC236}">
                <a16:creationId xmlns:a16="http://schemas.microsoft.com/office/drawing/2014/main" id="{F6DDAB97-3DD0-EF49-6949-FAA486B6D08F}"/>
              </a:ext>
            </a:extLst>
          </p:cNvPr>
          <p:cNvSpPr>
            <a:spLocks noGrp="1"/>
          </p:cNvSpPr>
          <p:nvPr>
            <p:ph type="body" orient="vert" sz="quarter" idx="12"/>
          </p:nvPr>
        </p:nvSpPr>
        <p:spPr/>
        <p:txBody>
          <a:bodyPr/>
          <a:lstStyle/>
          <a:p>
            <a:r>
              <a:rPr lang="en-US" dirty="0"/>
              <a:t>Rural transportation equity project</a:t>
            </a:r>
          </a:p>
          <a:p>
            <a:endParaRPr lang="en-US" dirty="0"/>
          </a:p>
        </p:txBody>
      </p:sp>
      <p:sp>
        <p:nvSpPr>
          <p:cNvPr id="2" name="TextBox 1">
            <a:extLst>
              <a:ext uri="{FF2B5EF4-FFF2-40B4-BE49-F238E27FC236}">
                <a16:creationId xmlns:a16="http://schemas.microsoft.com/office/drawing/2014/main" id="{FC1C0E49-7E27-A632-6090-03FF80A05197}"/>
              </a:ext>
            </a:extLst>
          </p:cNvPr>
          <p:cNvSpPr txBox="1"/>
          <p:nvPr/>
        </p:nvSpPr>
        <p:spPr>
          <a:xfrm>
            <a:off x="1116592" y="6090113"/>
            <a:ext cx="5174877" cy="369332"/>
          </a:xfrm>
          <a:prstGeom prst="rect">
            <a:avLst/>
          </a:prstGeom>
          <a:noFill/>
        </p:spPr>
        <p:txBody>
          <a:bodyPr wrap="square" rtlCol="0">
            <a:spAutoFit/>
          </a:bodyPr>
          <a:lstStyle/>
          <a:p>
            <a:r>
              <a:rPr lang="en-US" b="1" dirty="0"/>
              <a:t>https://www.surveymonkey.com/r/JohnDayProjects</a:t>
            </a:r>
          </a:p>
        </p:txBody>
      </p:sp>
      <p:pic>
        <p:nvPicPr>
          <p:cNvPr id="5" name="Picture 4" descr="A qr code with black squares&#10;&#10;Description automatically generated with low confidence">
            <a:extLst>
              <a:ext uri="{FF2B5EF4-FFF2-40B4-BE49-F238E27FC236}">
                <a16:creationId xmlns:a16="http://schemas.microsoft.com/office/drawing/2014/main" id="{76A1E81B-64FE-4C38-2DEB-B4385D307266}"/>
              </a:ext>
            </a:extLst>
          </p:cNvPr>
          <p:cNvPicPr>
            <a:picLocks noChangeAspect="1"/>
          </p:cNvPicPr>
          <p:nvPr/>
        </p:nvPicPr>
        <p:blipFill>
          <a:blip r:embed="rId3"/>
          <a:stretch>
            <a:fillRect/>
          </a:stretch>
        </p:blipFill>
        <p:spPr>
          <a:xfrm>
            <a:off x="7802217" y="5953539"/>
            <a:ext cx="669591" cy="669591"/>
          </a:xfrm>
          <a:prstGeom prst="rect">
            <a:avLst/>
          </a:prstGeom>
        </p:spPr>
      </p:pic>
    </p:spTree>
    <p:extLst>
      <p:ext uri="{BB962C8B-B14F-4D97-AF65-F5344CB8AC3E}">
        <p14:creationId xmlns:p14="http://schemas.microsoft.com/office/powerpoint/2010/main" val="2498012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7FE9-9C26-0F80-0449-70E4F78C1459}"/>
              </a:ext>
            </a:extLst>
          </p:cNvPr>
          <p:cNvSpPr>
            <a:spLocks noGrp="1"/>
          </p:cNvSpPr>
          <p:nvPr>
            <p:ph type="title"/>
          </p:nvPr>
        </p:nvSpPr>
        <p:spPr/>
        <p:txBody>
          <a:bodyPr/>
          <a:lstStyle/>
          <a:p>
            <a:r>
              <a:rPr lang="en-US" dirty="0"/>
              <a:t>Next Steps</a:t>
            </a:r>
          </a:p>
        </p:txBody>
      </p:sp>
      <p:sp>
        <p:nvSpPr>
          <p:cNvPr id="3" name="Vertical Text Placeholder 2">
            <a:extLst>
              <a:ext uri="{FF2B5EF4-FFF2-40B4-BE49-F238E27FC236}">
                <a16:creationId xmlns:a16="http://schemas.microsoft.com/office/drawing/2014/main" id="{9E3822F4-C99A-6AF3-4510-6EE8361D7873}"/>
              </a:ext>
            </a:extLst>
          </p:cNvPr>
          <p:cNvSpPr>
            <a:spLocks noGrp="1"/>
          </p:cNvSpPr>
          <p:nvPr>
            <p:ph type="body" orient="vert" sz="quarter" idx="12"/>
          </p:nvPr>
        </p:nvSpPr>
        <p:spPr/>
        <p:txBody>
          <a:bodyPr/>
          <a:lstStyle/>
          <a:p>
            <a:r>
              <a:rPr lang="en-US" dirty="0"/>
              <a:t>Rural transportation equity project</a:t>
            </a:r>
          </a:p>
          <a:p>
            <a:endParaRPr lang="en-US" dirty="0"/>
          </a:p>
        </p:txBody>
      </p:sp>
      <p:sp>
        <p:nvSpPr>
          <p:cNvPr id="4" name="Text Placeholder 3">
            <a:extLst>
              <a:ext uri="{FF2B5EF4-FFF2-40B4-BE49-F238E27FC236}">
                <a16:creationId xmlns:a16="http://schemas.microsoft.com/office/drawing/2014/main" id="{049F419E-34D9-C117-C975-3E2097225A83}"/>
              </a:ext>
            </a:extLst>
          </p:cNvPr>
          <p:cNvSpPr>
            <a:spLocks noGrp="1"/>
          </p:cNvSpPr>
          <p:nvPr>
            <p:ph type="body" sz="quarter" idx="13"/>
          </p:nvPr>
        </p:nvSpPr>
        <p:spPr/>
        <p:txBody>
          <a:bodyPr/>
          <a:lstStyle/>
          <a:p>
            <a:pPr marL="285750" indent="-285750">
              <a:buFont typeface="Arial" panose="020B0604020202020204" pitchFamily="34" charset="0"/>
              <a:buChar char="•"/>
            </a:pPr>
            <a:r>
              <a:rPr lang="en-US" sz="2400" dirty="0"/>
              <a:t>Draft Connectivity Plan work finalized June 30.</a:t>
            </a:r>
          </a:p>
          <a:p>
            <a:pPr marL="285750" indent="-285750">
              <a:buFont typeface="Arial" panose="020B0604020202020204" pitchFamily="34" charset="0"/>
              <a:buChar char="•"/>
            </a:pPr>
            <a:r>
              <a:rPr lang="en-US" sz="2400" dirty="0"/>
              <a:t>Please fill out prioritization survey!</a:t>
            </a:r>
          </a:p>
          <a:p>
            <a:pPr marL="285750" indent="-285750">
              <a:buFont typeface="Arial" panose="020B0604020202020204" pitchFamily="34" charset="0"/>
              <a:buChar char="•"/>
            </a:pPr>
            <a:r>
              <a:rPr lang="en-US" sz="2400" dirty="0"/>
              <a:t>Meet with City leadership/ Mayor to map out adoption process.</a:t>
            </a:r>
          </a:p>
          <a:p>
            <a:pPr marL="285750" indent="-285750">
              <a:buFont typeface="Arial" panose="020B0604020202020204" pitchFamily="34" charset="0"/>
              <a:buChar char="•"/>
            </a:pPr>
            <a:r>
              <a:rPr lang="en-US" sz="2400" dirty="0"/>
              <a:t>City Council consideration of this to become part of the Local Street Network Plan.</a:t>
            </a:r>
          </a:p>
          <a:p>
            <a:pPr marL="285750" indent="-285750">
              <a:buFont typeface="Arial" panose="020B0604020202020204" pitchFamily="34" charset="0"/>
              <a:buChar char="•"/>
            </a:pPr>
            <a:r>
              <a:rPr lang="en-US" sz="2400" dirty="0"/>
              <a:t>Goal: position the City for funding opportunities in the future.  </a:t>
            </a:r>
          </a:p>
        </p:txBody>
      </p:sp>
    </p:spTree>
    <p:extLst>
      <p:ext uri="{BB962C8B-B14F-4D97-AF65-F5344CB8AC3E}">
        <p14:creationId xmlns:p14="http://schemas.microsoft.com/office/powerpoint/2010/main" val="277128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4B0D-F241-E4FB-9861-342C28B999A2}"/>
              </a:ext>
            </a:extLst>
          </p:cNvPr>
          <p:cNvSpPr>
            <a:spLocks noGrp="1"/>
          </p:cNvSpPr>
          <p:nvPr>
            <p:ph type="title"/>
          </p:nvPr>
        </p:nvSpPr>
        <p:spPr/>
        <p:txBody>
          <a:bodyPr/>
          <a:lstStyle/>
          <a:p>
            <a:r>
              <a:rPr lang="en-US" dirty="0"/>
              <a:t>Discussion- Q &amp; A</a:t>
            </a:r>
          </a:p>
        </p:txBody>
      </p:sp>
      <p:sp>
        <p:nvSpPr>
          <p:cNvPr id="3" name="Vertical Text Placeholder 2">
            <a:extLst>
              <a:ext uri="{FF2B5EF4-FFF2-40B4-BE49-F238E27FC236}">
                <a16:creationId xmlns:a16="http://schemas.microsoft.com/office/drawing/2014/main" id="{DD70B698-2535-5A07-2FC8-2F3447A26312}"/>
              </a:ext>
            </a:extLst>
          </p:cNvPr>
          <p:cNvSpPr>
            <a:spLocks noGrp="1"/>
          </p:cNvSpPr>
          <p:nvPr>
            <p:ph type="body" orient="vert" sz="quarter" idx="12"/>
          </p:nvPr>
        </p:nvSpPr>
        <p:spPr/>
        <p:txBody>
          <a:bodyPr/>
          <a:lstStyle/>
          <a:p>
            <a:r>
              <a:rPr lang="en-US" dirty="0"/>
              <a:t>Rural transportation equity project</a:t>
            </a:r>
          </a:p>
        </p:txBody>
      </p:sp>
      <p:pic>
        <p:nvPicPr>
          <p:cNvPr id="7" name="Picture 6">
            <a:extLst>
              <a:ext uri="{FF2B5EF4-FFF2-40B4-BE49-F238E27FC236}">
                <a16:creationId xmlns:a16="http://schemas.microsoft.com/office/drawing/2014/main" id="{19F15301-E38C-4431-EEFE-856F7EE2636A}"/>
              </a:ext>
            </a:extLst>
          </p:cNvPr>
          <p:cNvPicPr>
            <a:picLocks noChangeAspect="1"/>
          </p:cNvPicPr>
          <p:nvPr/>
        </p:nvPicPr>
        <p:blipFill>
          <a:blip r:embed="rId2"/>
          <a:stretch>
            <a:fillRect/>
          </a:stretch>
        </p:blipFill>
        <p:spPr>
          <a:xfrm>
            <a:off x="1453391" y="1457545"/>
            <a:ext cx="6617183" cy="4403435"/>
          </a:xfrm>
          <a:prstGeom prst="rect">
            <a:avLst/>
          </a:prstGeom>
        </p:spPr>
      </p:pic>
    </p:spTree>
    <p:extLst>
      <p:ext uri="{BB962C8B-B14F-4D97-AF65-F5344CB8AC3E}">
        <p14:creationId xmlns:p14="http://schemas.microsoft.com/office/powerpoint/2010/main" val="814603358"/>
      </p:ext>
    </p:extLst>
  </p:cSld>
  <p:clrMapOvr>
    <a:masterClrMapping/>
  </p:clrMapOvr>
</p:sld>
</file>

<file path=ppt/theme/theme1.xml><?xml version="1.0" encoding="utf-8"?>
<a:theme xmlns:a="http://schemas.openxmlformats.org/drawingml/2006/main" name="Simple Page with Bull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jd_powerpoint_0919 (003)  -  Read-Only" id="{8103A21C-446E-4B02-8B35-16390C1AC5D9}" vid="{58598BB2-8342-4D05-821E-14AE580C00D8}"/>
    </a:ext>
  </a:extLst>
</a:theme>
</file>

<file path=ppt/theme/theme2.xml><?xml version="1.0" encoding="utf-8"?>
<a:theme xmlns:a="http://schemas.openxmlformats.org/drawingml/2006/main" name="Cover Page">
  <a:themeElements>
    <a:clrScheme name="City of John Day">
      <a:dk1>
        <a:srgbClr val="414042"/>
      </a:dk1>
      <a:lt1>
        <a:sysClr val="window" lastClr="FFFFFF"/>
      </a:lt1>
      <a:dk2>
        <a:srgbClr val="414042"/>
      </a:dk2>
      <a:lt2>
        <a:srgbClr val="EEECE1"/>
      </a:lt2>
      <a:accent1>
        <a:srgbClr val="F5B335"/>
      </a:accent1>
      <a:accent2>
        <a:srgbClr val="FE3B15"/>
      </a:accent2>
      <a:accent3>
        <a:srgbClr val="54C8E8"/>
      </a:accent3>
      <a:accent4>
        <a:srgbClr val="2A7DE1"/>
      </a:accent4>
      <a:accent5>
        <a:srgbClr val="84C1FF"/>
      </a:accent5>
      <a:accent6>
        <a:srgbClr val="FFE265"/>
      </a:accent6>
      <a:hlink>
        <a:srgbClr val="F5B335"/>
      </a:hlink>
      <a:folHlink>
        <a:srgbClr val="FE3B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jd_powerpoint_0919 (003)  -  Read-Only" id="{8103A21C-446E-4B02-8B35-16390C1AC5D9}" vid="{4F1D59FD-D032-4CB3-BB12-7716099C15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cjd_powerpoint_10.01.2019</Template>
  <TotalTime>857</TotalTime>
  <Words>618</Words>
  <Application>Microsoft Office PowerPoint</Application>
  <PresentationFormat>On-screen Show (4:3)</PresentationFormat>
  <Paragraphs>79</Paragraphs>
  <Slides>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Georgia</vt:lpstr>
      <vt:lpstr>Helvetica</vt:lpstr>
      <vt:lpstr>Lato Light</vt:lpstr>
      <vt:lpstr>Poppins</vt:lpstr>
      <vt:lpstr>YADLjI9qxTA 0</vt:lpstr>
      <vt:lpstr>Simple Page with Bullets</vt:lpstr>
      <vt:lpstr>Cover Page</vt:lpstr>
      <vt:lpstr>Rural Transportation Equity Project Update</vt:lpstr>
      <vt:lpstr>Project Background</vt:lpstr>
      <vt:lpstr>Project Objectives</vt:lpstr>
      <vt:lpstr>Project Timeline</vt:lpstr>
      <vt:lpstr>Public Engagement Process</vt:lpstr>
      <vt:lpstr>Projects Originated from:</vt:lpstr>
      <vt:lpstr>Draft Multimodal Connectivity Projects</vt:lpstr>
      <vt:lpstr>Next Steps</vt:lpstr>
      <vt:lpstr>Discussion- Q &amp; A</vt:lpstr>
    </vt:vector>
  </TitlesOfParts>
  <Manager/>
  <Company>bell+funk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Nicholas Green</dc:creator>
  <cp:keywords/>
  <dc:description/>
  <cp:lastModifiedBy>Susanna Julber</cp:lastModifiedBy>
  <cp:revision>36</cp:revision>
  <dcterms:created xsi:type="dcterms:W3CDTF">2022-09-27T21:32:38Z</dcterms:created>
  <dcterms:modified xsi:type="dcterms:W3CDTF">2023-06-13T21:41:57Z</dcterms:modified>
  <cp:category/>
</cp:coreProperties>
</file>